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5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0" r:id="rId2"/>
    <p:sldMasterId id="2147483734" r:id="rId3"/>
    <p:sldMasterId id="2147483737" r:id="rId4"/>
    <p:sldMasterId id="2147483741" r:id="rId5"/>
    <p:sldMasterId id="2147483744" r:id="rId6"/>
  </p:sldMasterIdLst>
  <p:notesMasterIdLst>
    <p:notesMasterId r:id="rId54"/>
  </p:notesMasterIdLst>
  <p:handoutMasterIdLst>
    <p:handoutMasterId r:id="rId55"/>
  </p:handoutMasterIdLst>
  <p:sldIdLst>
    <p:sldId id="833" r:id="rId7"/>
    <p:sldId id="832" r:id="rId8"/>
    <p:sldId id="850" r:id="rId9"/>
    <p:sldId id="843" r:id="rId10"/>
    <p:sldId id="847" r:id="rId11"/>
    <p:sldId id="844" r:id="rId12"/>
    <p:sldId id="845" r:id="rId13"/>
    <p:sldId id="846" r:id="rId14"/>
    <p:sldId id="849" r:id="rId15"/>
    <p:sldId id="848" r:id="rId16"/>
    <p:sldId id="854" r:id="rId17"/>
    <p:sldId id="853" r:id="rId18"/>
    <p:sldId id="770" r:id="rId19"/>
    <p:sldId id="755" r:id="rId20"/>
    <p:sldId id="815" r:id="rId21"/>
    <p:sldId id="802" r:id="rId22"/>
    <p:sldId id="822" r:id="rId23"/>
    <p:sldId id="820" r:id="rId24"/>
    <p:sldId id="816" r:id="rId25"/>
    <p:sldId id="817" r:id="rId26"/>
    <p:sldId id="852" r:id="rId27"/>
    <p:sldId id="801" r:id="rId28"/>
    <p:sldId id="830" r:id="rId29"/>
    <p:sldId id="829" r:id="rId30"/>
    <p:sldId id="831" r:id="rId31"/>
    <p:sldId id="821" r:id="rId32"/>
    <p:sldId id="805" r:id="rId33"/>
    <p:sldId id="807" r:id="rId34"/>
    <p:sldId id="808" r:id="rId35"/>
    <p:sldId id="777" r:id="rId36"/>
    <p:sldId id="780" r:id="rId37"/>
    <p:sldId id="797" r:id="rId38"/>
    <p:sldId id="823" r:id="rId39"/>
    <p:sldId id="824" r:id="rId40"/>
    <p:sldId id="825" r:id="rId41"/>
    <p:sldId id="826" r:id="rId42"/>
    <p:sldId id="827" r:id="rId43"/>
    <p:sldId id="828" r:id="rId44"/>
    <p:sldId id="835" r:id="rId45"/>
    <p:sldId id="836" r:id="rId46"/>
    <p:sldId id="837" r:id="rId47"/>
    <p:sldId id="838" r:id="rId48"/>
    <p:sldId id="839" r:id="rId49"/>
    <p:sldId id="840" r:id="rId50"/>
    <p:sldId id="841" r:id="rId51"/>
    <p:sldId id="842" r:id="rId52"/>
    <p:sldId id="834" r:id="rId53"/>
  </p:sldIdLst>
  <p:sldSz cx="9144000" cy="6858000" type="screen4x3"/>
  <p:notesSz cx="6797675" cy="9926638"/>
  <p:custDataLst>
    <p:tags r:id="rId56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6600"/>
    <a:srgbClr val="ED6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65" autoAdjust="0"/>
    <p:restoredTop sz="94660"/>
  </p:normalViewPr>
  <p:slideViewPr>
    <p:cSldViewPr>
      <p:cViewPr varScale="1">
        <p:scale>
          <a:sx n="108" d="100"/>
          <a:sy n="108" d="100"/>
        </p:scale>
        <p:origin x="173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244"/>
    </p:cViewPr>
  </p:sorterViewPr>
  <p:notesViewPr>
    <p:cSldViewPr>
      <p:cViewPr varScale="1">
        <p:scale>
          <a:sx n="91" d="100"/>
          <a:sy n="91" d="100"/>
        </p:scale>
        <p:origin x="-3738" y="-11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tags" Target="tags/tag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image" Target="../media/image13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54938B7-670F-4464-B72D-9AA5648F04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kumimoji="0"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B32614-8F17-403A-A616-4350764FE6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5F8254A-8624-4A0F-BA09-9D8E3B91E0F9}" type="datetimeFigureOut">
              <a:rPr lang="ru-RU" altLang="ru-RU"/>
              <a:pPr>
                <a:defRPr/>
              </a:pPr>
              <a:t>30.09.2019</a:t>
            </a:fld>
            <a:endParaRPr lang="ru-RU" alt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4D595FC-416C-4213-BB2F-690ECD2C4E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kumimoji="0"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FCF590B-0E15-4A7D-8409-487CCDE9D6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29" tIns="45715" rIns="91429" bIns="45715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EE80DBA1-5042-4695-ADAD-4C0B1E82E07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DC1A676-9334-438F-BFA3-EECB6658E0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kumimoji="0"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C0D8B40-4514-449A-91F3-B08483C57A5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086CDE9-6CD5-45A0-9A32-58704F186DE9}" type="datetimeFigureOut">
              <a:rPr lang="ru-RU" altLang="ru-RU"/>
              <a:pPr>
                <a:defRPr/>
              </a:pPr>
              <a:t>30.09.2019</a:t>
            </a:fld>
            <a:endParaRPr lang="ru-RU" alt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F1442AF5-B83D-4B3A-B05F-77641B9BAB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40E5B674-271D-43C2-9F19-635AB98947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B1C0610-76B0-43A6-B532-E5750D3EDF5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kumimoji="0"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59E45C-7F3B-4C10-9FA2-E33CE2EE33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29" tIns="45715" rIns="91429" bIns="45715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30184C2C-5856-401D-8E9C-3F51A059CAE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>
            <a:extLst>
              <a:ext uri="{FF2B5EF4-FFF2-40B4-BE49-F238E27FC236}">
                <a16:creationId xmlns:a16="http://schemas.microsoft.com/office/drawing/2014/main" id="{F7A99756-9DB1-4AED-9DDC-DD0AC6675A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Заметки 2">
            <a:extLst>
              <a:ext uri="{FF2B5EF4-FFF2-40B4-BE49-F238E27FC236}">
                <a16:creationId xmlns:a16="http://schemas.microsoft.com/office/drawing/2014/main" id="{1EE88E8E-6BA3-422E-B034-AEBB1EF6A1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81924" name="Номер слайда 3">
            <a:extLst>
              <a:ext uri="{FF2B5EF4-FFF2-40B4-BE49-F238E27FC236}">
                <a16:creationId xmlns:a16="http://schemas.microsoft.com/office/drawing/2014/main" id="{33C2AF54-35C5-43B2-A6D3-CE56D2080B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8315465-BBE5-49C5-845C-CC5E06345AAF}" type="slidenum">
              <a:rPr kumimoji="0" lang="ru-RU" altLang="ru-RU" sz="1200"/>
              <a:pPr eaLnBrk="1" hangingPunct="1"/>
              <a:t>1</a:t>
            </a:fld>
            <a:endParaRPr kumimoji="0" lang="ru-RU" altLang="ru-RU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F3FF8512-A6DE-468D-86C4-1F69EFFA8B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9736AE21-76FC-4079-BF6D-28E45F63DD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>
            <a:extLst>
              <a:ext uri="{FF2B5EF4-FFF2-40B4-BE49-F238E27FC236}">
                <a16:creationId xmlns:a16="http://schemas.microsoft.com/office/drawing/2014/main" id="{3059D714-ABE0-4C82-B6A3-402177A6302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Заметки 2">
            <a:extLst>
              <a:ext uri="{FF2B5EF4-FFF2-40B4-BE49-F238E27FC236}">
                <a16:creationId xmlns:a16="http://schemas.microsoft.com/office/drawing/2014/main" id="{8E465D66-BE72-48B9-ABC4-8E2A495E50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ru-RU" altLang="ru-RU">
              <a:cs typeface="Arial" panose="020B0604020202020204" pitchFamily="34" charset="0"/>
            </a:endParaRPr>
          </a:p>
        </p:txBody>
      </p:sp>
      <p:sp>
        <p:nvSpPr>
          <p:cNvPr id="83972" name="Номер слайда 3">
            <a:extLst>
              <a:ext uri="{FF2B5EF4-FFF2-40B4-BE49-F238E27FC236}">
                <a16:creationId xmlns:a16="http://schemas.microsoft.com/office/drawing/2014/main" id="{E070A319-9372-4214-A333-183597247E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5D1274C-E96E-462D-BE25-A33FC242EAC0}" type="slidenum">
              <a:rPr kumimoji="0" lang="ru-RU" altLang="ru-RU" sz="1200">
                <a:solidFill>
                  <a:srgbClr val="000000"/>
                </a:solidFill>
              </a:rPr>
              <a:pPr eaLnBrk="1" hangingPunct="1"/>
              <a:t>33</a:t>
            </a:fld>
            <a:endParaRPr kumimoji="0"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>
            <a:extLst>
              <a:ext uri="{FF2B5EF4-FFF2-40B4-BE49-F238E27FC236}">
                <a16:creationId xmlns:a16="http://schemas.microsoft.com/office/drawing/2014/main" id="{C5D372DA-EDDD-4EC3-BF5D-49560BB1CE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Заметки 2">
            <a:extLst>
              <a:ext uri="{FF2B5EF4-FFF2-40B4-BE49-F238E27FC236}">
                <a16:creationId xmlns:a16="http://schemas.microsoft.com/office/drawing/2014/main" id="{207E75B5-12CC-46AC-85EB-2ABFB7FCF3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ru-RU" altLang="ru-RU">
              <a:cs typeface="Arial" panose="020B0604020202020204" pitchFamily="34" charset="0"/>
            </a:endParaRPr>
          </a:p>
        </p:txBody>
      </p:sp>
      <p:sp>
        <p:nvSpPr>
          <p:cNvPr id="84996" name="Номер слайда 3">
            <a:extLst>
              <a:ext uri="{FF2B5EF4-FFF2-40B4-BE49-F238E27FC236}">
                <a16:creationId xmlns:a16="http://schemas.microsoft.com/office/drawing/2014/main" id="{ADA163E2-9A88-4D82-A9A3-93C6317992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8967561-E8B2-4C22-92C6-3E4241E6317F}" type="slidenum">
              <a:rPr kumimoji="0" lang="ru-RU" altLang="ru-RU" sz="1200">
                <a:solidFill>
                  <a:srgbClr val="000000"/>
                </a:solidFill>
              </a:rPr>
              <a:pPr eaLnBrk="1" hangingPunct="1"/>
              <a:t>34</a:t>
            </a:fld>
            <a:endParaRPr kumimoji="0"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>
            <a:extLst>
              <a:ext uri="{FF2B5EF4-FFF2-40B4-BE49-F238E27FC236}">
                <a16:creationId xmlns:a16="http://schemas.microsoft.com/office/drawing/2014/main" id="{48619303-A6DA-497B-8303-0C4BC08FCA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Заметки 2">
            <a:extLst>
              <a:ext uri="{FF2B5EF4-FFF2-40B4-BE49-F238E27FC236}">
                <a16:creationId xmlns:a16="http://schemas.microsoft.com/office/drawing/2014/main" id="{85993877-ED96-4704-8C05-D72936F04E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ru-RU" altLang="ru-RU">
              <a:cs typeface="Arial" panose="020B0604020202020204" pitchFamily="34" charset="0"/>
            </a:endParaRPr>
          </a:p>
        </p:txBody>
      </p:sp>
      <p:sp>
        <p:nvSpPr>
          <p:cNvPr id="86020" name="Номер слайда 3">
            <a:extLst>
              <a:ext uri="{FF2B5EF4-FFF2-40B4-BE49-F238E27FC236}">
                <a16:creationId xmlns:a16="http://schemas.microsoft.com/office/drawing/2014/main" id="{A6FF35E6-D16F-49B4-82A0-4298E5D6D5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D441AAD-2C2B-471B-A9D6-8C473087E32C}" type="slidenum">
              <a:rPr kumimoji="0" lang="ru-RU" altLang="ru-RU" sz="1200"/>
              <a:pPr eaLnBrk="1" hangingPunct="1"/>
              <a:t>44</a:t>
            </a:fld>
            <a:endParaRPr kumimoji="0" lang="ru-RU" altLang="ru-RU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>
            <a:extLst>
              <a:ext uri="{FF2B5EF4-FFF2-40B4-BE49-F238E27FC236}">
                <a16:creationId xmlns:a16="http://schemas.microsoft.com/office/drawing/2014/main" id="{0FE84717-2B40-4A93-A0B7-74100661AE02}"/>
              </a:ext>
            </a:extLst>
          </p:cNvPr>
          <p:cNvSpPr/>
          <p:nvPr userDrawn="1"/>
        </p:nvSpPr>
        <p:spPr>
          <a:xfrm>
            <a:off x="3203575" y="333375"/>
            <a:ext cx="5940425" cy="142875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1310461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F78C87-8D84-4852-B7B5-4C8EBC142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D594B3-B13A-4B99-BB5F-5A40F0D9BF67}" type="datetimeFigureOut">
              <a:rPr lang="ru-RU" altLang="ru-RU"/>
              <a:pPr>
                <a:defRPr/>
              </a:pPr>
              <a:t>30.09.2019</a:t>
            </a:fld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CB1A94-3736-4AF7-896B-81FFE1D69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8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B662AC-4E62-42EB-8B79-97D52F157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latin typeface="Calibri" panose="020F0502020204030204" pitchFamily="34" charset="0"/>
              </a:defRPr>
            </a:lvl1pPr>
          </a:lstStyle>
          <a:p>
            <a:fld id="{0A7FB76F-5898-4879-A1EE-6A9AEA3F4B5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898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8D828-9E38-45EE-9339-7942DC17F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DC08B86-754D-41F4-91A0-21A26ADA6F3D}" type="datetimeFigureOut">
              <a:rPr lang="ru-RU" altLang="ru-RU"/>
              <a:pPr>
                <a:defRPr/>
              </a:pPr>
              <a:t>30.09.2019</a:t>
            </a:fld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F4827-17CB-4DD8-97DA-54091410B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8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5C9BB7-1C4D-4809-8551-83CAE62C2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latin typeface="Calibri" panose="020F0502020204030204" pitchFamily="34" charset="0"/>
              </a:defRPr>
            </a:lvl1pPr>
          </a:lstStyle>
          <a:p>
            <a:fld id="{555A64A5-03CE-4F03-95AB-D65BDB8E58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6691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8FCA712-1B42-4BFB-BCD3-9624626B10D0}"/>
              </a:ext>
            </a:extLst>
          </p:cNvPr>
          <p:cNvSpPr/>
          <p:nvPr userDrawn="1"/>
        </p:nvSpPr>
        <p:spPr>
          <a:xfrm>
            <a:off x="3203575" y="0"/>
            <a:ext cx="5940425" cy="11255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3" name="Freeform 61">
            <a:extLst>
              <a:ext uri="{FF2B5EF4-FFF2-40B4-BE49-F238E27FC236}">
                <a16:creationId xmlns:a16="http://schemas.microsoft.com/office/drawing/2014/main" id="{53D5DDF1-E4A3-4EFB-8F05-DB5F0A7F5704}"/>
              </a:ext>
            </a:extLst>
          </p:cNvPr>
          <p:cNvSpPr>
            <a:spLocks/>
          </p:cNvSpPr>
          <p:nvPr userDrawn="1"/>
        </p:nvSpPr>
        <p:spPr bwMode="auto">
          <a:xfrm>
            <a:off x="6" y="184709"/>
            <a:ext cx="6910411" cy="724011"/>
          </a:xfrm>
          <a:custGeom>
            <a:avLst/>
            <a:gdLst>
              <a:gd name="T0" fmla="*/ 4086 w 4213"/>
              <a:gd name="T1" fmla="*/ 0 h 408"/>
              <a:gd name="T2" fmla="*/ 0 w 4213"/>
              <a:gd name="T3" fmla="*/ 0 h 408"/>
              <a:gd name="T4" fmla="*/ 0 w 4213"/>
              <a:gd name="T5" fmla="*/ 408 h 408"/>
              <a:gd name="T6" fmla="*/ 4086 w 4213"/>
              <a:gd name="T7" fmla="*/ 408 h 408"/>
              <a:gd name="T8" fmla="*/ 4213 w 4213"/>
              <a:gd name="T9" fmla="*/ 204 h 408"/>
              <a:gd name="T10" fmla="*/ 4086 w 4213"/>
              <a:gd name="T11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13" h="408">
                <a:moveTo>
                  <a:pt x="4086" y="0"/>
                </a:moveTo>
                <a:lnTo>
                  <a:pt x="0" y="0"/>
                </a:lnTo>
                <a:lnTo>
                  <a:pt x="0" y="408"/>
                </a:lnTo>
                <a:lnTo>
                  <a:pt x="4086" y="408"/>
                </a:lnTo>
                <a:lnTo>
                  <a:pt x="4213" y="204"/>
                </a:lnTo>
                <a:lnTo>
                  <a:pt x="4086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0800000" scaled="0"/>
            <a:tileRect/>
          </a:gradFill>
          <a:ln w="0">
            <a:noFill/>
            <a:prstDash val="solid"/>
            <a:round/>
            <a:headEnd/>
            <a:tailEnd/>
          </a:ln>
          <a:effectLst>
            <a:reflection blurRad="6350" stA="59000" endPos="21000" dir="5400000" sy="-100000" algn="bl" rotWithShape="0"/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1800">
                <a:latin typeface="+mn-lt"/>
                <a:cs typeface="+mn-cs"/>
              </a:rPr>
              <a:t>                           </a:t>
            </a:r>
            <a:endParaRPr kumimoji="0" lang="ru-RU" sz="1800">
              <a:latin typeface="+mn-lt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E7FDFB-2D6C-4DFD-A5C6-E076636B16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40356" y="234037"/>
            <a:ext cx="878549" cy="735313"/>
          </a:xfrm>
          <a:prstGeom prst="rect">
            <a:avLst/>
          </a:prstGeom>
          <a:effectLst>
            <a:reflection blurRad="6350" stA="16000" endPos="17000" dir="5400000" sy="-100000" algn="bl" rotWithShape="0"/>
          </a:effectLst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8F358A8-E6D8-4D73-AE68-BF054CA29108}"/>
              </a:ext>
            </a:extLst>
          </p:cNvPr>
          <p:cNvSpPr txBox="1">
            <a:spLocks/>
          </p:cNvSpPr>
          <p:nvPr userDrawn="1"/>
        </p:nvSpPr>
        <p:spPr>
          <a:xfrm>
            <a:off x="179388" y="6121400"/>
            <a:ext cx="8713787" cy="217488"/>
          </a:xfrm>
          <a:prstGeom prst="rect">
            <a:avLst/>
          </a:prstGeom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kumimoji="0" lang="ru-RU" altLang="ru-RU" sz="900">
                <a:solidFill>
                  <a:srgbClr val="7F7F7F"/>
                </a:solidFill>
                <a:latin typeface="Calibri" pitchFamily="34" charset="0"/>
              </a:rPr>
              <a:t>ВЕДУЩИЙ РОССИЙСКИЙ ПРОИЗВОДИТЕЛЬ И ПОСТАВЩИК ВСЕГО СПЕКТРА ОБОРУДОВАНИЯ, РЕШЕНИЙ И ТЕХНОЛОГИЙ</a:t>
            </a:r>
            <a:r>
              <a:rPr kumimoji="0" lang="en-US" altLang="ru-RU" sz="900">
                <a:solidFill>
                  <a:srgbClr val="7F7F7F"/>
                </a:solidFill>
                <a:latin typeface="Calibri" pitchFamily="34" charset="0"/>
              </a:rPr>
              <a:t> </a:t>
            </a:r>
            <a:r>
              <a:rPr kumimoji="0" lang="ru-RU" altLang="ru-RU" sz="900">
                <a:solidFill>
                  <a:srgbClr val="7F7F7F"/>
                </a:solidFill>
                <a:latin typeface="Calibri" pitchFamily="34" charset="0"/>
              </a:rPr>
              <a:t>ДЛЯ БИЗНЕСА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C61DD4A-A17F-4ADC-9E95-9BA5F477DFF9}"/>
              </a:ext>
            </a:extLst>
          </p:cNvPr>
          <p:cNvSpPr txBox="1"/>
          <p:nvPr userDrawn="1"/>
        </p:nvSpPr>
        <p:spPr>
          <a:xfrm>
            <a:off x="395536" y="315885"/>
            <a:ext cx="6325558" cy="461665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dirty="0">
                <a:solidFill>
                  <a:schemeClr val="bg1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ШТРИХ-М: Технологии для бизнеса</a:t>
            </a:r>
          </a:p>
        </p:txBody>
      </p:sp>
    </p:spTree>
    <p:extLst>
      <p:ext uri="{BB962C8B-B14F-4D97-AF65-F5344CB8AC3E}">
        <p14:creationId xmlns:p14="http://schemas.microsoft.com/office/powerpoint/2010/main" val="1982546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">
            <a:extLst>
              <a:ext uri="{FF2B5EF4-FFF2-40B4-BE49-F238E27FC236}">
                <a16:creationId xmlns:a16="http://schemas.microsoft.com/office/drawing/2014/main" id="{BEA16A41-396B-4157-9D08-46DE2A75A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5219700" cy="6858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D9D9D9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8" tIns="45718" rIns="45718" bIns="45718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" name="Прямоугольник">
            <a:extLst>
              <a:ext uri="{FF2B5EF4-FFF2-40B4-BE49-F238E27FC236}">
                <a16:creationId xmlns:a16="http://schemas.microsoft.com/office/drawing/2014/main" id="{3CF8E7F1-C465-47F0-9577-3AA328EF6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381750"/>
            <a:ext cx="9144001" cy="4762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8" tIns="45718" rIns="45718" bIns="45718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4" name="auto.shtrih-m.ru">
            <a:extLst>
              <a:ext uri="{FF2B5EF4-FFF2-40B4-BE49-F238E27FC236}">
                <a16:creationId xmlns:a16="http://schemas.microsoft.com/office/drawing/2014/main" id="{C04A70BE-C74F-4FE4-9027-010DD090CC31}"/>
              </a:ext>
            </a:extLst>
          </p:cNvPr>
          <p:cNvSpPr txBox="1"/>
          <p:nvPr/>
        </p:nvSpPr>
        <p:spPr>
          <a:xfrm>
            <a:off x="2484438" y="6457950"/>
            <a:ext cx="4572000" cy="371475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5718" tIns="45718" rIns="45718" bIns="45718">
            <a:spAutoFit/>
          </a:bodyPr>
          <a:lstStyle>
            <a:lvl1pPr algn="ctr">
              <a:defRPr sz="1500">
                <a:solidFill>
                  <a:srgbClr val="595959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>
              <a:defRPr/>
            </a:pPr>
            <a:r>
              <a:t>auto.shtrih-m.ru</a:t>
            </a:r>
          </a:p>
        </p:txBody>
      </p:sp>
      <p:sp>
        <p:nvSpPr>
          <p:cNvPr id="5" name="Прямоугольник">
            <a:extLst>
              <a:ext uri="{FF2B5EF4-FFF2-40B4-BE49-F238E27FC236}">
                <a16:creationId xmlns:a16="http://schemas.microsoft.com/office/drawing/2014/main" id="{705B4D3D-D1E5-42E1-A917-8A3B07D59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333375"/>
            <a:ext cx="5940425" cy="142875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8" tIns="45718" rIns="45718" bIns="45718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" name="Номер слайда">
            <a:extLst>
              <a:ext uri="{FF2B5EF4-FFF2-40B4-BE49-F238E27FC236}">
                <a16:creationId xmlns:a16="http://schemas.microsoft.com/office/drawing/2014/main" id="{375B0BCC-B996-4719-98A7-95DDD4A553CB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xfrm>
            <a:off x="6280150" y="6224588"/>
            <a:ext cx="273050" cy="263525"/>
          </a:xfrm>
          <a:prstGeom prst="rect">
            <a:avLst/>
          </a:prstGeom>
        </p:spPr>
        <p:txBody>
          <a:bodyPr vert="horz" wrap="square" lIns="45718" tIns="45718" rIns="45718" bIns="45718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ym typeface="Arial" panose="020B0604020202020204" pitchFamily="34" charset="0"/>
              </a:defRPr>
            </a:lvl1pPr>
          </a:lstStyle>
          <a:p>
            <a:fld id="{E6C76787-8048-4677-8EF7-4C9A636C0D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5703995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67A551F-D32C-40EA-92E0-3F980B4CC35A}"/>
              </a:ext>
            </a:extLst>
          </p:cNvPr>
          <p:cNvSpPr/>
          <p:nvPr userDrawn="1"/>
        </p:nvSpPr>
        <p:spPr>
          <a:xfrm>
            <a:off x="3203575" y="0"/>
            <a:ext cx="5940425" cy="142875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Рисунок 8">
            <a:extLst>
              <a:ext uri="{FF2B5EF4-FFF2-40B4-BE49-F238E27FC236}">
                <a16:creationId xmlns:a16="http://schemas.microsoft.com/office/drawing/2014/main" id="{0A0239D6-D5B3-41D1-A982-39DD6654EE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0788" y="354013"/>
            <a:ext cx="106045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3D7CE62-4165-4711-9FA4-5EDFBFB6C14C}"/>
              </a:ext>
            </a:extLst>
          </p:cNvPr>
          <p:cNvSpPr txBox="1">
            <a:spLocks/>
          </p:cNvSpPr>
          <p:nvPr userDrawn="1"/>
        </p:nvSpPr>
        <p:spPr>
          <a:xfrm>
            <a:off x="179388" y="6121400"/>
            <a:ext cx="8713787" cy="21748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900">
                <a:solidFill>
                  <a:prstClr val="black">
                    <a:lumMod val="50000"/>
                    <a:lumOff val="50000"/>
                  </a:prstClr>
                </a:solidFill>
              </a:rPr>
              <a:t>ВЕДУЩИЙ РОССИЙСКИЙ ПРОИЗВОДИТЕЛЬ И ПОСТАВЩИК ВСЕГО СПЕКТРА ОБОРУДОВАНИЯ, РЕШЕНИЙ И ТЕХНОЛОГИЙ</a:t>
            </a:r>
            <a:r>
              <a:rPr lang="en-US" sz="900">
                <a:solidFill>
                  <a:prstClr val="black">
                    <a:lumMod val="50000"/>
                    <a:lumOff val="50000"/>
                  </a:prstClr>
                </a:solidFill>
              </a:rPr>
              <a:t> </a:t>
            </a:r>
            <a:r>
              <a:rPr lang="ru-RU" sz="900">
                <a:solidFill>
                  <a:prstClr val="black">
                    <a:lumMod val="50000"/>
                    <a:lumOff val="50000"/>
                  </a:prstClr>
                </a:solidFill>
              </a:rPr>
              <a:t>ДЛЯ БИЗНЕСА</a:t>
            </a:r>
          </a:p>
        </p:txBody>
      </p:sp>
    </p:spTree>
    <p:extLst>
      <p:ext uri="{BB962C8B-B14F-4D97-AF65-F5344CB8AC3E}">
        <p14:creationId xmlns:p14="http://schemas.microsoft.com/office/powerpoint/2010/main" val="929792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80343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44842-5C17-48CF-8654-86ABBB591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E33F2A5-0332-43C3-B05C-39088618FCC2}" type="datetimeFigureOut">
              <a:rPr lang="en-US"/>
              <a:pPr>
                <a:defRPr/>
              </a:pPr>
              <a:t>9/30/2019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44D58-2872-4B55-A207-51E4ABC00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F9BF8-3174-4865-949D-0EBC25E0E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E9193C-C5DC-4497-B8F0-C6BBF78B03A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63508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45231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8117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9300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анспор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A43E187-5E94-4239-9FD0-0363C5644C79}"/>
              </a:ext>
            </a:extLst>
          </p:cNvPr>
          <p:cNvSpPr/>
          <p:nvPr userDrawn="1"/>
        </p:nvSpPr>
        <p:spPr>
          <a:xfrm>
            <a:off x="3203575" y="0"/>
            <a:ext cx="5940425" cy="11255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3" name="Freeform 61">
            <a:extLst>
              <a:ext uri="{FF2B5EF4-FFF2-40B4-BE49-F238E27FC236}">
                <a16:creationId xmlns:a16="http://schemas.microsoft.com/office/drawing/2014/main" id="{3F98EFAD-3665-4FF4-9FBC-275263F22386}"/>
              </a:ext>
            </a:extLst>
          </p:cNvPr>
          <p:cNvSpPr>
            <a:spLocks/>
          </p:cNvSpPr>
          <p:nvPr userDrawn="1"/>
        </p:nvSpPr>
        <p:spPr bwMode="auto">
          <a:xfrm>
            <a:off x="6" y="184709"/>
            <a:ext cx="6910411" cy="724011"/>
          </a:xfrm>
          <a:custGeom>
            <a:avLst/>
            <a:gdLst>
              <a:gd name="T0" fmla="*/ 4086 w 4213"/>
              <a:gd name="T1" fmla="*/ 0 h 408"/>
              <a:gd name="T2" fmla="*/ 0 w 4213"/>
              <a:gd name="T3" fmla="*/ 0 h 408"/>
              <a:gd name="T4" fmla="*/ 0 w 4213"/>
              <a:gd name="T5" fmla="*/ 408 h 408"/>
              <a:gd name="T6" fmla="*/ 4086 w 4213"/>
              <a:gd name="T7" fmla="*/ 408 h 408"/>
              <a:gd name="T8" fmla="*/ 4213 w 4213"/>
              <a:gd name="T9" fmla="*/ 204 h 408"/>
              <a:gd name="T10" fmla="*/ 4086 w 4213"/>
              <a:gd name="T11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13" h="408">
                <a:moveTo>
                  <a:pt x="4086" y="0"/>
                </a:moveTo>
                <a:lnTo>
                  <a:pt x="0" y="0"/>
                </a:lnTo>
                <a:lnTo>
                  <a:pt x="0" y="408"/>
                </a:lnTo>
                <a:lnTo>
                  <a:pt x="4086" y="408"/>
                </a:lnTo>
                <a:lnTo>
                  <a:pt x="4213" y="204"/>
                </a:lnTo>
                <a:lnTo>
                  <a:pt x="4086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0800000" scaled="0"/>
            <a:tileRect/>
          </a:gradFill>
          <a:ln w="0">
            <a:noFill/>
            <a:prstDash val="solid"/>
            <a:round/>
            <a:headEnd/>
            <a:tailEnd/>
          </a:ln>
          <a:effectLst>
            <a:reflection blurRad="6350" stA="59000" endPos="21000" dir="5400000" sy="-100000" algn="bl" rotWithShape="0"/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1800">
                <a:latin typeface="+mn-lt"/>
                <a:cs typeface="+mn-cs"/>
              </a:rPr>
              <a:t>                           </a:t>
            </a:r>
            <a:endParaRPr kumimoji="0" lang="ru-RU" sz="1800">
              <a:latin typeface="+mn-lt"/>
              <a:cs typeface="+mn-cs"/>
            </a:endParaRPr>
          </a:p>
        </p:txBody>
      </p:sp>
      <p:sp>
        <p:nvSpPr>
          <p:cNvPr id="4" name="Freeform 61">
            <a:extLst>
              <a:ext uri="{FF2B5EF4-FFF2-40B4-BE49-F238E27FC236}">
                <a16:creationId xmlns:a16="http://schemas.microsoft.com/office/drawing/2014/main" id="{D78F98E6-A524-4790-B2A8-80615F453FF8}"/>
              </a:ext>
            </a:extLst>
          </p:cNvPr>
          <p:cNvSpPr>
            <a:spLocks/>
          </p:cNvSpPr>
          <p:nvPr userDrawn="1"/>
        </p:nvSpPr>
        <p:spPr bwMode="auto">
          <a:xfrm>
            <a:off x="395540" y="352085"/>
            <a:ext cx="6480719" cy="369332"/>
          </a:xfrm>
          <a:custGeom>
            <a:avLst/>
            <a:gdLst>
              <a:gd name="T0" fmla="*/ 4086 w 4213"/>
              <a:gd name="T1" fmla="*/ 0 h 408"/>
              <a:gd name="T2" fmla="*/ 0 w 4213"/>
              <a:gd name="T3" fmla="*/ 0 h 408"/>
              <a:gd name="T4" fmla="*/ 0 w 4213"/>
              <a:gd name="T5" fmla="*/ 408 h 408"/>
              <a:gd name="T6" fmla="*/ 4086 w 4213"/>
              <a:gd name="T7" fmla="*/ 408 h 408"/>
              <a:gd name="T8" fmla="*/ 4213 w 4213"/>
              <a:gd name="T9" fmla="*/ 204 h 408"/>
              <a:gd name="T10" fmla="*/ 4086 w 4213"/>
              <a:gd name="T11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13" h="408">
                <a:moveTo>
                  <a:pt x="4086" y="0"/>
                </a:moveTo>
                <a:lnTo>
                  <a:pt x="0" y="0"/>
                </a:lnTo>
                <a:lnTo>
                  <a:pt x="0" y="408"/>
                </a:lnTo>
                <a:lnTo>
                  <a:pt x="4086" y="408"/>
                </a:lnTo>
                <a:lnTo>
                  <a:pt x="4213" y="204"/>
                </a:lnTo>
                <a:lnTo>
                  <a:pt x="4086" y="0"/>
                </a:lnTo>
                <a:close/>
              </a:path>
            </a:pathLst>
          </a:custGeom>
          <a:noFill/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1800" dirty="0">
                <a:solidFill>
                  <a:schemeClr val="bg1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+mn-lt"/>
                <a:cs typeface="+mn-cs"/>
              </a:rPr>
              <a:t>ШТРИХ-М: Транспорт</a:t>
            </a: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BFD10261-77B9-48F1-A7B1-A47C7FA8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40356" y="234037"/>
            <a:ext cx="878549" cy="735313"/>
          </a:xfrm>
          <a:prstGeom prst="rect">
            <a:avLst/>
          </a:prstGeom>
          <a:effectLst>
            <a:reflection blurRad="6350" stA="16000" endPos="17000" dir="5400000" sy="-100000" algn="bl" rotWithShape="0"/>
          </a:effec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F1729B9-52E6-4BD4-A0F8-0F36A8CCBAF5}"/>
              </a:ext>
            </a:extLst>
          </p:cNvPr>
          <p:cNvSpPr txBox="1">
            <a:spLocks/>
          </p:cNvSpPr>
          <p:nvPr userDrawn="1"/>
        </p:nvSpPr>
        <p:spPr>
          <a:xfrm>
            <a:off x="179388" y="6121400"/>
            <a:ext cx="8713787" cy="217488"/>
          </a:xfrm>
          <a:prstGeom prst="rect">
            <a:avLst/>
          </a:prstGeom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kumimoji="0" lang="ru-RU" altLang="ru-RU" sz="900">
                <a:solidFill>
                  <a:srgbClr val="7F7F7F"/>
                </a:solidFill>
                <a:latin typeface="Calibri" pitchFamily="34" charset="0"/>
              </a:rPr>
              <a:t>ВЕДУЩИЙ РОССИЙСКИЙ ПРОИЗВОДИТЕЛЬ И ПОСТАВЩИК ВСЕГО СПЕКТРА ОБОРУДОВАНИЯ, РЕШЕНИЙ И ТЕХНОЛОГИЙ</a:t>
            </a:r>
            <a:r>
              <a:rPr kumimoji="0" lang="en-US" altLang="ru-RU" sz="900">
                <a:solidFill>
                  <a:srgbClr val="7F7F7F"/>
                </a:solidFill>
                <a:latin typeface="Calibri" pitchFamily="34" charset="0"/>
              </a:rPr>
              <a:t> </a:t>
            </a:r>
            <a:r>
              <a:rPr kumimoji="0" lang="ru-RU" altLang="ru-RU" sz="900">
                <a:solidFill>
                  <a:srgbClr val="7F7F7F"/>
                </a:solidFill>
                <a:latin typeface="Calibri" pitchFamily="34" charset="0"/>
              </a:rPr>
              <a:t>ДЛЯ БИЗНЕСА</a:t>
            </a:r>
          </a:p>
        </p:txBody>
      </p:sp>
    </p:spTree>
    <p:extLst>
      <p:ext uri="{BB962C8B-B14F-4D97-AF65-F5344CB8AC3E}">
        <p14:creationId xmlns:p14="http://schemas.microsoft.com/office/powerpoint/2010/main" val="2431484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05331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339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24592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5802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355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7952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2432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арков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9E95B10-4B78-4E6F-9810-8F4A0F4368DF}"/>
              </a:ext>
            </a:extLst>
          </p:cNvPr>
          <p:cNvSpPr/>
          <p:nvPr userDrawn="1"/>
        </p:nvSpPr>
        <p:spPr>
          <a:xfrm>
            <a:off x="3203575" y="0"/>
            <a:ext cx="5940425" cy="11255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3" name="Freeform 61">
            <a:extLst>
              <a:ext uri="{FF2B5EF4-FFF2-40B4-BE49-F238E27FC236}">
                <a16:creationId xmlns:a16="http://schemas.microsoft.com/office/drawing/2014/main" id="{AA4DCFC3-4276-47ED-A6AE-6A3B9B69B50E}"/>
              </a:ext>
            </a:extLst>
          </p:cNvPr>
          <p:cNvSpPr>
            <a:spLocks/>
          </p:cNvSpPr>
          <p:nvPr userDrawn="1"/>
        </p:nvSpPr>
        <p:spPr bwMode="auto">
          <a:xfrm>
            <a:off x="6" y="184709"/>
            <a:ext cx="6910411" cy="724011"/>
          </a:xfrm>
          <a:custGeom>
            <a:avLst/>
            <a:gdLst>
              <a:gd name="T0" fmla="*/ 4086 w 4213"/>
              <a:gd name="T1" fmla="*/ 0 h 408"/>
              <a:gd name="T2" fmla="*/ 0 w 4213"/>
              <a:gd name="T3" fmla="*/ 0 h 408"/>
              <a:gd name="T4" fmla="*/ 0 w 4213"/>
              <a:gd name="T5" fmla="*/ 408 h 408"/>
              <a:gd name="T6" fmla="*/ 4086 w 4213"/>
              <a:gd name="T7" fmla="*/ 408 h 408"/>
              <a:gd name="T8" fmla="*/ 4213 w 4213"/>
              <a:gd name="T9" fmla="*/ 204 h 408"/>
              <a:gd name="T10" fmla="*/ 4086 w 4213"/>
              <a:gd name="T11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13" h="408">
                <a:moveTo>
                  <a:pt x="4086" y="0"/>
                </a:moveTo>
                <a:lnTo>
                  <a:pt x="0" y="0"/>
                </a:lnTo>
                <a:lnTo>
                  <a:pt x="0" y="408"/>
                </a:lnTo>
                <a:lnTo>
                  <a:pt x="4086" y="408"/>
                </a:lnTo>
                <a:lnTo>
                  <a:pt x="4213" y="204"/>
                </a:lnTo>
                <a:lnTo>
                  <a:pt x="4086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0800000" scaled="0"/>
            <a:tileRect/>
          </a:gradFill>
          <a:ln w="0">
            <a:noFill/>
            <a:prstDash val="solid"/>
            <a:round/>
            <a:headEnd/>
            <a:tailEnd/>
          </a:ln>
          <a:effectLst>
            <a:reflection blurRad="6350" stA="59000" endPos="21000" dir="5400000" sy="-100000" algn="bl" rotWithShape="0"/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1800">
                <a:latin typeface="+mn-lt"/>
                <a:cs typeface="+mn-cs"/>
              </a:rPr>
              <a:t>                           </a:t>
            </a:r>
            <a:endParaRPr kumimoji="0" lang="ru-RU" sz="1800">
              <a:latin typeface="+mn-lt"/>
              <a:cs typeface="+mn-cs"/>
            </a:endParaRPr>
          </a:p>
        </p:txBody>
      </p:sp>
      <p:sp>
        <p:nvSpPr>
          <p:cNvPr id="4" name="Freeform 61">
            <a:extLst>
              <a:ext uri="{FF2B5EF4-FFF2-40B4-BE49-F238E27FC236}">
                <a16:creationId xmlns:a16="http://schemas.microsoft.com/office/drawing/2014/main" id="{4B7CFCC4-D777-4D4D-97E8-4EED62C91CF9}"/>
              </a:ext>
            </a:extLst>
          </p:cNvPr>
          <p:cNvSpPr>
            <a:spLocks/>
          </p:cNvSpPr>
          <p:nvPr userDrawn="1"/>
        </p:nvSpPr>
        <p:spPr bwMode="auto">
          <a:xfrm>
            <a:off x="395540" y="352085"/>
            <a:ext cx="6480719" cy="369332"/>
          </a:xfrm>
          <a:custGeom>
            <a:avLst/>
            <a:gdLst>
              <a:gd name="T0" fmla="*/ 4086 w 4213"/>
              <a:gd name="T1" fmla="*/ 0 h 408"/>
              <a:gd name="T2" fmla="*/ 0 w 4213"/>
              <a:gd name="T3" fmla="*/ 0 h 408"/>
              <a:gd name="T4" fmla="*/ 0 w 4213"/>
              <a:gd name="T5" fmla="*/ 408 h 408"/>
              <a:gd name="T6" fmla="*/ 4086 w 4213"/>
              <a:gd name="T7" fmla="*/ 408 h 408"/>
              <a:gd name="T8" fmla="*/ 4213 w 4213"/>
              <a:gd name="T9" fmla="*/ 204 h 408"/>
              <a:gd name="T10" fmla="*/ 4086 w 4213"/>
              <a:gd name="T11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13" h="408">
                <a:moveTo>
                  <a:pt x="4086" y="0"/>
                </a:moveTo>
                <a:lnTo>
                  <a:pt x="0" y="0"/>
                </a:lnTo>
                <a:lnTo>
                  <a:pt x="0" y="408"/>
                </a:lnTo>
                <a:lnTo>
                  <a:pt x="4086" y="408"/>
                </a:lnTo>
                <a:lnTo>
                  <a:pt x="4213" y="204"/>
                </a:lnTo>
                <a:lnTo>
                  <a:pt x="4086" y="0"/>
                </a:lnTo>
                <a:close/>
              </a:path>
            </a:pathLst>
          </a:custGeom>
          <a:noFill/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1800" dirty="0">
                <a:solidFill>
                  <a:schemeClr val="bg1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+mn-lt"/>
                <a:cs typeface="+mn-cs"/>
              </a:rPr>
              <a:t>ШТРИХ-М: Парковки</a:t>
            </a: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F40E4A5C-DAD2-4964-94D9-A5CE57DE13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40356" y="234037"/>
            <a:ext cx="878549" cy="735313"/>
          </a:xfrm>
          <a:prstGeom prst="rect">
            <a:avLst/>
          </a:prstGeom>
          <a:effectLst>
            <a:reflection blurRad="6350" stA="16000" endPos="17000" dir="5400000" sy="-100000" algn="bl" rotWithShape="0"/>
          </a:effec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4432162B-C1C4-4F95-8B80-48F4BC0897CA}"/>
              </a:ext>
            </a:extLst>
          </p:cNvPr>
          <p:cNvSpPr txBox="1">
            <a:spLocks/>
          </p:cNvSpPr>
          <p:nvPr userDrawn="1"/>
        </p:nvSpPr>
        <p:spPr>
          <a:xfrm>
            <a:off x="179388" y="6121400"/>
            <a:ext cx="8713787" cy="217488"/>
          </a:xfrm>
          <a:prstGeom prst="rect">
            <a:avLst/>
          </a:prstGeom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kumimoji="0" lang="ru-RU" altLang="ru-RU" sz="900">
                <a:solidFill>
                  <a:srgbClr val="7F7F7F"/>
                </a:solidFill>
                <a:latin typeface="Calibri" pitchFamily="34" charset="0"/>
              </a:rPr>
              <a:t>ВЕДУЩИЙ РОССИЙСКИЙ ПРОИЗВОДИТЕЛЬ И ПОСТАВЩИК ВСЕГО СПЕКТРА ОБОРУДОВАНИЯ, РЕШЕНИЙ И ТЕХНОЛОГИЙ</a:t>
            </a:r>
            <a:r>
              <a:rPr kumimoji="0" lang="en-US" altLang="ru-RU" sz="900">
                <a:solidFill>
                  <a:srgbClr val="7F7F7F"/>
                </a:solidFill>
                <a:latin typeface="Calibri" pitchFamily="34" charset="0"/>
              </a:rPr>
              <a:t> </a:t>
            </a:r>
            <a:r>
              <a:rPr kumimoji="0" lang="ru-RU" altLang="ru-RU" sz="900">
                <a:solidFill>
                  <a:srgbClr val="7F7F7F"/>
                </a:solidFill>
                <a:latin typeface="Calibri" pitchFamily="34" charset="0"/>
              </a:rPr>
              <a:t>ДЛЯ БИЗНЕСА</a:t>
            </a:r>
          </a:p>
        </p:txBody>
      </p:sp>
    </p:spTree>
    <p:extLst>
      <p:ext uri="{BB962C8B-B14F-4D97-AF65-F5344CB8AC3E}">
        <p14:creationId xmlns:p14="http://schemas.microsoft.com/office/powerpoint/2010/main" val="2126089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автоматизация парков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AA8F44-BE19-4B72-BACF-37C24D5AD0AE}"/>
              </a:ext>
            </a:extLst>
          </p:cNvPr>
          <p:cNvSpPr/>
          <p:nvPr userDrawn="1"/>
        </p:nvSpPr>
        <p:spPr>
          <a:xfrm>
            <a:off x="3203575" y="0"/>
            <a:ext cx="5940425" cy="11255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3" name="Freeform 61">
            <a:extLst>
              <a:ext uri="{FF2B5EF4-FFF2-40B4-BE49-F238E27FC236}">
                <a16:creationId xmlns:a16="http://schemas.microsoft.com/office/drawing/2014/main" id="{9202F4D9-FD17-4750-9B42-FE766474A86E}"/>
              </a:ext>
            </a:extLst>
          </p:cNvPr>
          <p:cNvSpPr>
            <a:spLocks/>
          </p:cNvSpPr>
          <p:nvPr userDrawn="1"/>
        </p:nvSpPr>
        <p:spPr bwMode="auto">
          <a:xfrm>
            <a:off x="6" y="184709"/>
            <a:ext cx="6910411" cy="724011"/>
          </a:xfrm>
          <a:custGeom>
            <a:avLst/>
            <a:gdLst>
              <a:gd name="T0" fmla="*/ 4086 w 4213"/>
              <a:gd name="T1" fmla="*/ 0 h 408"/>
              <a:gd name="T2" fmla="*/ 0 w 4213"/>
              <a:gd name="T3" fmla="*/ 0 h 408"/>
              <a:gd name="T4" fmla="*/ 0 w 4213"/>
              <a:gd name="T5" fmla="*/ 408 h 408"/>
              <a:gd name="T6" fmla="*/ 4086 w 4213"/>
              <a:gd name="T7" fmla="*/ 408 h 408"/>
              <a:gd name="T8" fmla="*/ 4213 w 4213"/>
              <a:gd name="T9" fmla="*/ 204 h 408"/>
              <a:gd name="T10" fmla="*/ 4086 w 4213"/>
              <a:gd name="T11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13" h="408">
                <a:moveTo>
                  <a:pt x="4086" y="0"/>
                </a:moveTo>
                <a:lnTo>
                  <a:pt x="0" y="0"/>
                </a:lnTo>
                <a:lnTo>
                  <a:pt x="0" y="408"/>
                </a:lnTo>
                <a:lnTo>
                  <a:pt x="4086" y="408"/>
                </a:lnTo>
                <a:lnTo>
                  <a:pt x="4213" y="204"/>
                </a:lnTo>
                <a:lnTo>
                  <a:pt x="4086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0800000" scaled="0"/>
            <a:tileRect/>
          </a:gradFill>
          <a:ln w="0">
            <a:noFill/>
            <a:prstDash val="solid"/>
            <a:round/>
            <a:headEnd/>
            <a:tailEnd/>
          </a:ln>
          <a:effectLst>
            <a:reflection blurRad="6350" stA="59000" endPos="21000" dir="5400000" sy="-100000" algn="bl" rotWithShape="0"/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1800">
                <a:latin typeface="+mn-lt"/>
                <a:cs typeface="+mn-cs"/>
              </a:rPr>
              <a:t>                           </a:t>
            </a:r>
            <a:endParaRPr kumimoji="0" lang="ru-RU" sz="1800">
              <a:latin typeface="+mn-lt"/>
              <a:cs typeface="+mn-cs"/>
            </a:endParaRPr>
          </a:p>
        </p:txBody>
      </p:sp>
      <p:sp>
        <p:nvSpPr>
          <p:cNvPr id="4" name="Freeform 61">
            <a:extLst>
              <a:ext uri="{FF2B5EF4-FFF2-40B4-BE49-F238E27FC236}">
                <a16:creationId xmlns:a16="http://schemas.microsoft.com/office/drawing/2014/main" id="{79F03865-0C57-4AA2-B1BA-BF2F4E69821E}"/>
              </a:ext>
            </a:extLst>
          </p:cNvPr>
          <p:cNvSpPr>
            <a:spLocks/>
          </p:cNvSpPr>
          <p:nvPr userDrawn="1"/>
        </p:nvSpPr>
        <p:spPr bwMode="auto">
          <a:xfrm>
            <a:off x="395540" y="352085"/>
            <a:ext cx="6480719" cy="369332"/>
          </a:xfrm>
          <a:custGeom>
            <a:avLst/>
            <a:gdLst>
              <a:gd name="T0" fmla="*/ 4086 w 4213"/>
              <a:gd name="T1" fmla="*/ 0 h 408"/>
              <a:gd name="T2" fmla="*/ 0 w 4213"/>
              <a:gd name="T3" fmla="*/ 0 h 408"/>
              <a:gd name="T4" fmla="*/ 0 w 4213"/>
              <a:gd name="T5" fmla="*/ 408 h 408"/>
              <a:gd name="T6" fmla="*/ 4086 w 4213"/>
              <a:gd name="T7" fmla="*/ 408 h 408"/>
              <a:gd name="T8" fmla="*/ 4213 w 4213"/>
              <a:gd name="T9" fmla="*/ 204 h 408"/>
              <a:gd name="T10" fmla="*/ 4086 w 4213"/>
              <a:gd name="T11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13" h="408">
                <a:moveTo>
                  <a:pt x="4086" y="0"/>
                </a:moveTo>
                <a:lnTo>
                  <a:pt x="0" y="0"/>
                </a:lnTo>
                <a:lnTo>
                  <a:pt x="0" y="408"/>
                </a:lnTo>
                <a:lnTo>
                  <a:pt x="4086" y="408"/>
                </a:lnTo>
                <a:lnTo>
                  <a:pt x="4213" y="204"/>
                </a:lnTo>
                <a:lnTo>
                  <a:pt x="4086" y="0"/>
                </a:lnTo>
                <a:close/>
              </a:path>
            </a:pathLst>
          </a:custGeom>
          <a:noFill/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1800" dirty="0">
                <a:solidFill>
                  <a:schemeClr val="bg1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+mn-lt"/>
                <a:cs typeface="+mn-cs"/>
              </a:rPr>
              <a:t>Автоматизация городского парковочного пространства</a:t>
            </a: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3225E3FA-A47A-4490-804D-2180F8E93D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40356" y="234037"/>
            <a:ext cx="878549" cy="735313"/>
          </a:xfrm>
          <a:prstGeom prst="rect">
            <a:avLst/>
          </a:prstGeom>
          <a:effectLst>
            <a:reflection blurRad="6350" stA="16000" endPos="17000" dir="5400000" sy="-100000" algn="bl" rotWithShape="0"/>
          </a:effec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964B9EE-3E31-46DF-8546-FC1A608BCF96}"/>
              </a:ext>
            </a:extLst>
          </p:cNvPr>
          <p:cNvSpPr txBox="1">
            <a:spLocks/>
          </p:cNvSpPr>
          <p:nvPr userDrawn="1"/>
        </p:nvSpPr>
        <p:spPr>
          <a:xfrm>
            <a:off x="179388" y="6121400"/>
            <a:ext cx="8713787" cy="217488"/>
          </a:xfrm>
          <a:prstGeom prst="rect">
            <a:avLst/>
          </a:prstGeom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kumimoji="0" lang="ru-RU" altLang="ru-RU" sz="900">
                <a:solidFill>
                  <a:srgbClr val="7F7F7F"/>
                </a:solidFill>
                <a:latin typeface="Calibri" pitchFamily="34" charset="0"/>
              </a:rPr>
              <a:t>ВЕДУЩИЙ РОССИЙСКИЙ ПРОИЗВОДИТЕЛЬ И ПОСТАВЩИК ВСЕГО СПЕКТРА ОБОРУДОВАНИЯ, РЕШЕНИЙ И ТЕХНОЛОГИЙ</a:t>
            </a:r>
            <a:r>
              <a:rPr kumimoji="0" lang="en-US" altLang="ru-RU" sz="900">
                <a:solidFill>
                  <a:srgbClr val="7F7F7F"/>
                </a:solidFill>
                <a:latin typeface="Calibri" pitchFamily="34" charset="0"/>
              </a:rPr>
              <a:t> </a:t>
            </a:r>
            <a:r>
              <a:rPr kumimoji="0" lang="ru-RU" altLang="ru-RU" sz="900">
                <a:solidFill>
                  <a:srgbClr val="7F7F7F"/>
                </a:solidFill>
                <a:latin typeface="Calibri" pitchFamily="34" charset="0"/>
              </a:rPr>
              <a:t>ДЛЯ БИЗНЕСА</a:t>
            </a:r>
          </a:p>
        </p:txBody>
      </p:sp>
    </p:spTree>
    <p:extLst>
      <p:ext uri="{BB962C8B-B14F-4D97-AF65-F5344CB8AC3E}">
        <p14:creationId xmlns:p14="http://schemas.microsoft.com/office/powerpoint/2010/main" val="2993633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трих-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55D7767-7E2F-46C2-8FBC-7299589DED60}"/>
              </a:ext>
            </a:extLst>
          </p:cNvPr>
          <p:cNvSpPr/>
          <p:nvPr userDrawn="1"/>
        </p:nvSpPr>
        <p:spPr>
          <a:xfrm>
            <a:off x="3203575" y="0"/>
            <a:ext cx="5940425" cy="11255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3" name="Freeform 61">
            <a:extLst>
              <a:ext uri="{FF2B5EF4-FFF2-40B4-BE49-F238E27FC236}">
                <a16:creationId xmlns:a16="http://schemas.microsoft.com/office/drawing/2014/main" id="{EAF1C7E5-9896-4E0D-BD1D-0334B0EA672D}"/>
              </a:ext>
            </a:extLst>
          </p:cNvPr>
          <p:cNvSpPr>
            <a:spLocks/>
          </p:cNvSpPr>
          <p:nvPr userDrawn="1"/>
        </p:nvSpPr>
        <p:spPr bwMode="auto">
          <a:xfrm>
            <a:off x="6" y="184709"/>
            <a:ext cx="6910411" cy="724011"/>
          </a:xfrm>
          <a:custGeom>
            <a:avLst/>
            <a:gdLst>
              <a:gd name="T0" fmla="*/ 4086 w 4213"/>
              <a:gd name="T1" fmla="*/ 0 h 408"/>
              <a:gd name="T2" fmla="*/ 0 w 4213"/>
              <a:gd name="T3" fmla="*/ 0 h 408"/>
              <a:gd name="T4" fmla="*/ 0 w 4213"/>
              <a:gd name="T5" fmla="*/ 408 h 408"/>
              <a:gd name="T6" fmla="*/ 4086 w 4213"/>
              <a:gd name="T7" fmla="*/ 408 h 408"/>
              <a:gd name="T8" fmla="*/ 4213 w 4213"/>
              <a:gd name="T9" fmla="*/ 204 h 408"/>
              <a:gd name="T10" fmla="*/ 4086 w 4213"/>
              <a:gd name="T11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13" h="408">
                <a:moveTo>
                  <a:pt x="4086" y="0"/>
                </a:moveTo>
                <a:lnTo>
                  <a:pt x="0" y="0"/>
                </a:lnTo>
                <a:lnTo>
                  <a:pt x="0" y="408"/>
                </a:lnTo>
                <a:lnTo>
                  <a:pt x="4086" y="408"/>
                </a:lnTo>
                <a:lnTo>
                  <a:pt x="4213" y="204"/>
                </a:lnTo>
                <a:lnTo>
                  <a:pt x="4086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0800000" scaled="0"/>
            <a:tileRect/>
          </a:gradFill>
          <a:ln w="0">
            <a:noFill/>
            <a:prstDash val="solid"/>
            <a:round/>
            <a:headEnd/>
            <a:tailEnd/>
          </a:ln>
          <a:effectLst>
            <a:reflection blurRad="6350" stA="59000" endPos="21000" dir="5400000" sy="-100000" algn="bl" rotWithShape="0"/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1800">
                <a:latin typeface="+mn-lt"/>
                <a:cs typeface="+mn-cs"/>
              </a:rPr>
              <a:t>                           </a:t>
            </a:r>
            <a:endParaRPr kumimoji="0" lang="ru-RU" sz="1800">
              <a:latin typeface="+mn-lt"/>
              <a:cs typeface="+mn-cs"/>
            </a:endParaRPr>
          </a:p>
        </p:txBody>
      </p:sp>
      <p:sp>
        <p:nvSpPr>
          <p:cNvPr id="4" name="Freeform 61">
            <a:extLst>
              <a:ext uri="{FF2B5EF4-FFF2-40B4-BE49-F238E27FC236}">
                <a16:creationId xmlns:a16="http://schemas.microsoft.com/office/drawing/2014/main" id="{8757C8C1-C1A3-4F5C-9477-3683BE057C53}"/>
              </a:ext>
            </a:extLst>
          </p:cNvPr>
          <p:cNvSpPr>
            <a:spLocks/>
          </p:cNvSpPr>
          <p:nvPr userDrawn="1"/>
        </p:nvSpPr>
        <p:spPr bwMode="auto">
          <a:xfrm>
            <a:off x="395542" y="385801"/>
            <a:ext cx="7109859" cy="353943"/>
          </a:xfrm>
          <a:custGeom>
            <a:avLst/>
            <a:gdLst>
              <a:gd name="T0" fmla="*/ 4086 w 4213"/>
              <a:gd name="T1" fmla="*/ 0 h 408"/>
              <a:gd name="T2" fmla="*/ 0 w 4213"/>
              <a:gd name="T3" fmla="*/ 0 h 408"/>
              <a:gd name="T4" fmla="*/ 0 w 4213"/>
              <a:gd name="T5" fmla="*/ 408 h 408"/>
              <a:gd name="T6" fmla="*/ 4086 w 4213"/>
              <a:gd name="T7" fmla="*/ 408 h 408"/>
              <a:gd name="T8" fmla="*/ 4213 w 4213"/>
              <a:gd name="T9" fmla="*/ 204 h 408"/>
              <a:gd name="T10" fmla="*/ 4086 w 4213"/>
              <a:gd name="T11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13" h="408">
                <a:moveTo>
                  <a:pt x="4086" y="0"/>
                </a:moveTo>
                <a:lnTo>
                  <a:pt x="0" y="0"/>
                </a:lnTo>
                <a:lnTo>
                  <a:pt x="0" y="408"/>
                </a:lnTo>
                <a:lnTo>
                  <a:pt x="4086" y="408"/>
                </a:lnTo>
                <a:lnTo>
                  <a:pt x="4213" y="204"/>
                </a:lnTo>
                <a:lnTo>
                  <a:pt x="4086" y="0"/>
                </a:lnTo>
                <a:close/>
              </a:path>
            </a:pathLst>
          </a:custGeom>
          <a:noFill/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1700" dirty="0">
                <a:solidFill>
                  <a:schemeClr val="bg1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nstantia" pitchFamily="18" charset="0"/>
                <a:cs typeface="Arial" charset="0"/>
              </a:rPr>
              <a:t>ШТРИХ-М</a:t>
            </a:r>
            <a:r>
              <a:rPr kumimoji="0" lang="en-US" sz="1700" dirty="0">
                <a:solidFill>
                  <a:schemeClr val="bg1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nstantia" pitchFamily="18" charset="0"/>
                <a:cs typeface="Arial" charset="0"/>
              </a:rPr>
              <a:t>: </a:t>
            </a:r>
            <a:r>
              <a:rPr kumimoji="0" lang="ru-RU" sz="1700" dirty="0">
                <a:solidFill>
                  <a:schemeClr val="bg1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nstantia" pitchFamily="18" charset="0"/>
                <a:cs typeface="Arial" charset="0"/>
              </a:rPr>
              <a:t>Инновационные технологии для транспорта</a:t>
            </a: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41D34C3F-E28C-4371-8224-B19C50C359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40356" y="234037"/>
            <a:ext cx="878549" cy="735313"/>
          </a:xfrm>
          <a:prstGeom prst="rect">
            <a:avLst/>
          </a:prstGeom>
          <a:effectLst>
            <a:reflection blurRad="6350" stA="16000" endPos="17000" dir="5400000" sy="-100000" algn="bl" rotWithShape="0"/>
          </a:effec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5A275A3-3626-499D-9234-2F6BE4D4FF39}"/>
              </a:ext>
            </a:extLst>
          </p:cNvPr>
          <p:cNvSpPr txBox="1">
            <a:spLocks/>
          </p:cNvSpPr>
          <p:nvPr userDrawn="1"/>
        </p:nvSpPr>
        <p:spPr>
          <a:xfrm>
            <a:off x="179388" y="6121400"/>
            <a:ext cx="8713787" cy="217488"/>
          </a:xfrm>
          <a:prstGeom prst="rect">
            <a:avLst/>
          </a:prstGeom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kumimoji="0" lang="ru-RU" altLang="ru-RU" sz="900">
                <a:solidFill>
                  <a:srgbClr val="7F7F7F"/>
                </a:solidFill>
                <a:latin typeface="Calibri" pitchFamily="34" charset="0"/>
              </a:rPr>
              <a:t>ВЕДУЩИЙ РОССИЙСКИЙ ПРОИЗВОДИТЕЛЬ И ПОСТАВЩИК ВСЕГО СПЕКТРА ОБОРУДОВАНИЯ, РЕШЕНИЙ И ТЕХНОЛОГИЙ</a:t>
            </a:r>
            <a:r>
              <a:rPr kumimoji="0" lang="en-US" altLang="ru-RU" sz="900">
                <a:solidFill>
                  <a:srgbClr val="7F7F7F"/>
                </a:solidFill>
                <a:latin typeface="Calibri" pitchFamily="34" charset="0"/>
              </a:rPr>
              <a:t> </a:t>
            </a:r>
            <a:r>
              <a:rPr kumimoji="0" lang="ru-RU" altLang="ru-RU" sz="900">
                <a:solidFill>
                  <a:srgbClr val="7F7F7F"/>
                </a:solidFill>
                <a:latin typeface="Calibri" pitchFamily="34" charset="0"/>
              </a:rPr>
              <a:t>ДЛЯ БИЗНЕСА</a:t>
            </a:r>
          </a:p>
        </p:txBody>
      </p:sp>
    </p:spTree>
    <p:extLst>
      <p:ext uri="{BB962C8B-B14F-4D97-AF65-F5344CB8AC3E}">
        <p14:creationId xmlns:p14="http://schemas.microsoft.com/office/powerpoint/2010/main" val="438760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8E6C510-386B-4365-A47A-BB49B4E7E233}"/>
              </a:ext>
            </a:extLst>
          </p:cNvPr>
          <p:cNvSpPr/>
          <p:nvPr userDrawn="1"/>
        </p:nvSpPr>
        <p:spPr>
          <a:xfrm>
            <a:off x="3203575" y="0"/>
            <a:ext cx="5940425" cy="142875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3" name="Freeform 61">
            <a:extLst>
              <a:ext uri="{FF2B5EF4-FFF2-40B4-BE49-F238E27FC236}">
                <a16:creationId xmlns:a16="http://schemas.microsoft.com/office/drawing/2014/main" id="{397925A2-BD78-4B99-A33A-5252DA545201}"/>
              </a:ext>
            </a:extLst>
          </p:cNvPr>
          <p:cNvSpPr>
            <a:spLocks/>
          </p:cNvSpPr>
          <p:nvPr userDrawn="1"/>
        </p:nvSpPr>
        <p:spPr bwMode="auto">
          <a:xfrm>
            <a:off x="-34156" y="352087"/>
            <a:ext cx="6910411" cy="849108"/>
          </a:xfrm>
          <a:custGeom>
            <a:avLst/>
            <a:gdLst>
              <a:gd name="T0" fmla="*/ 4086 w 4213"/>
              <a:gd name="T1" fmla="*/ 0 h 408"/>
              <a:gd name="T2" fmla="*/ 0 w 4213"/>
              <a:gd name="T3" fmla="*/ 0 h 408"/>
              <a:gd name="T4" fmla="*/ 0 w 4213"/>
              <a:gd name="T5" fmla="*/ 408 h 408"/>
              <a:gd name="T6" fmla="*/ 4086 w 4213"/>
              <a:gd name="T7" fmla="*/ 408 h 408"/>
              <a:gd name="T8" fmla="*/ 4213 w 4213"/>
              <a:gd name="T9" fmla="*/ 204 h 408"/>
              <a:gd name="T10" fmla="*/ 4086 w 4213"/>
              <a:gd name="T11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13" h="408">
                <a:moveTo>
                  <a:pt x="4086" y="0"/>
                </a:moveTo>
                <a:lnTo>
                  <a:pt x="0" y="0"/>
                </a:lnTo>
                <a:lnTo>
                  <a:pt x="0" y="408"/>
                </a:lnTo>
                <a:lnTo>
                  <a:pt x="4086" y="408"/>
                </a:lnTo>
                <a:lnTo>
                  <a:pt x="4213" y="204"/>
                </a:lnTo>
                <a:lnTo>
                  <a:pt x="4086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0800000" scaled="0"/>
            <a:tileRect/>
          </a:gradFill>
          <a:ln w="0">
            <a:noFill/>
            <a:prstDash val="solid"/>
            <a:round/>
            <a:headEnd/>
            <a:tailEnd/>
          </a:ln>
          <a:effectLst>
            <a:reflection blurRad="6350" stA="59000" endPos="21000" dir="5400000" sy="-100000" algn="bl" rotWithShape="0"/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1800">
                <a:latin typeface="+mn-lt"/>
                <a:cs typeface="+mn-cs"/>
              </a:rPr>
              <a:t>                           </a:t>
            </a:r>
            <a:endParaRPr kumimoji="0" lang="ru-RU" sz="1800">
              <a:latin typeface="+mn-lt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421C2B-A639-4299-9A96-9A6A4D2A64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5180" y="352089"/>
            <a:ext cx="1033727" cy="865191"/>
          </a:xfrm>
          <a:prstGeom prst="rect">
            <a:avLst/>
          </a:prstGeom>
          <a:effectLst>
            <a:reflection blurRad="6350" stA="16000" endPos="17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5C8145-448F-49F7-BF72-21AA6D255414}"/>
              </a:ext>
            </a:extLst>
          </p:cNvPr>
          <p:cNvSpPr txBox="1"/>
          <p:nvPr userDrawn="1"/>
        </p:nvSpPr>
        <p:spPr>
          <a:xfrm>
            <a:off x="395536" y="457508"/>
            <a:ext cx="6325558" cy="523220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800">
                <a:solidFill>
                  <a:schemeClr val="bg1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nstantia" pitchFamily="18" charset="0"/>
                <a:cs typeface="+mn-cs"/>
              </a:rPr>
              <a:t>ШТРИХ-М</a:t>
            </a:r>
            <a:r>
              <a:rPr kumimoji="0" lang="en-US" sz="2800">
                <a:solidFill>
                  <a:schemeClr val="bg1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nstantia" pitchFamily="18" charset="0"/>
                <a:cs typeface="+mn-cs"/>
              </a:rPr>
              <a:t>: </a:t>
            </a:r>
            <a:r>
              <a:rPr kumimoji="0" lang="en-US" sz="2800" err="1">
                <a:solidFill>
                  <a:schemeClr val="bg1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nstantia" pitchFamily="18" charset="0"/>
                <a:cs typeface="+mn-cs"/>
              </a:rPr>
              <a:t>ParkMaster</a:t>
            </a:r>
            <a:endParaRPr kumimoji="0" lang="ru-RU" sz="2800">
              <a:solidFill>
                <a:schemeClr val="bg1">
                  <a:lumMod val="5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Constantia" pitchFamily="18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51056D-E534-415D-AB99-00C04E08C727}"/>
              </a:ext>
            </a:extLst>
          </p:cNvPr>
          <p:cNvSpPr txBox="1"/>
          <p:nvPr userDrawn="1"/>
        </p:nvSpPr>
        <p:spPr>
          <a:xfrm>
            <a:off x="395536" y="893519"/>
            <a:ext cx="6325558" cy="276999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1200">
                <a:solidFill>
                  <a:schemeClr val="bg1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nstantia" pitchFamily="18" charset="0"/>
                <a:cs typeface="+mn-cs"/>
              </a:rPr>
              <a:t>Комплексное решение для автоматизации парковочного пространства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484658B-D15A-4914-B89D-EB427154B997}"/>
              </a:ext>
            </a:extLst>
          </p:cNvPr>
          <p:cNvSpPr txBox="1">
            <a:spLocks/>
          </p:cNvSpPr>
          <p:nvPr userDrawn="1"/>
        </p:nvSpPr>
        <p:spPr>
          <a:xfrm>
            <a:off x="179388" y="6121400"/>
            <a:ext cx="8713787" cy="217488"/>
          </a:xfrm>
          <a:prstGeom prst="rect">
            <a:avLst/>
          </a:prstGeom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kumimoji="0" lang="ru-RU" altLang="ru-RU" sz="900">
                <a:solidFill>
                  <a:srgbClr val="7F7F7F"/>
                </a:solidFill>
                <a:latin typeface="Calibri" pitchFamily="34" charset="0"/>
              </a:rPr>
              <a:t>ВЕДУЩИЙ РОССИЙСКИЙ ПРОИЗВОДИТЕЛЬ И ПОСТАВЩИК ВСЕГО СПЕКТРА ОБОРУДОВАНИЯ, РЕШЕНИЙ И ТЕХНОЛОГИЙ</a:t>
            </a:r>
            <a:r>
              <a:rPr kumimoji="0" lang="en-US" altLang="ru-RU" sz="900">
                <a:solidFill>
                  <a:srgbClr val="7F7F7F"/>
                </a:solidFill>
                <a:latin typeface="Calibri" pitchFamily="34" charset="0"/>
              </a:rPr>
              <a:t> </a:t>
            </a:r>
            <a:r>
              <a:rPr kumimoji="0" lang="ru-RU" altLang="ru-RU" sz="900">
                <a:solidFill>
                  <a:srgbClr val="7F7F7F"/>
                </a:solidFill>
                <a:latin typeface="Calibri" pitchFamily="34" charset="0"/>
              </a:rPr>
              <a:t>ДЛЯ БИЗНЕСА</a:t>
            </a:r>
          </a:p>
        </p:txBody>
      </p:sp>
    </p:spTree>
    <p:extLst>
      <p:ext uri="{BB962C8B-B14F-4D97-AF65-F5344CB8AC3E}">
        <p14:creationId xmlns:p14="http://schemas.microsoft.com/office/powerpoint/2010/main" val="4089709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02A590F-918C-42AF-B37B-7625645EE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1BE6B3E-720C-425B-9134-EA8C097AE904}" type="datetimeFigureOut">
              <a:rPr lang="ru-RU" altLang="ru-RU"/>
              <a:pPr>
                <a:defRPr/>
              </a:pPr>
              <a:t>30.09.2019</a:t>
            </a:fld>
            <a:endParaRPr lang="ru-RU" alt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C7FE9CB-7635-4EC6-8127-99FCED0AB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8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5F1B3C5-85AE-44A4-A023-D09628DA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latin typeface="Calibri" panose="020F0502020204030204" pitchFamily="34" charset="0"/>
              </a:defRPr>
            </a:lvl1pPr>
          </a:lstStyle>
          <a:p>
            <a:fld id="{3891C5A4-ECC6-4979-BF8C-D790AE71E2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3375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73049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969B1B-D100-4933-AD34-71A6D685FC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7B3B1C2-DB5B-4C6B-88ED-1232AC854C12}" type="datetimeFigureOut">
              <a:rPr lang="ru-RU" altLang="ru-RU"/>
              <a:pPr>
                <a:defRPr/>
              </a:pPr>
              <a:t>30.09.2019</a:t>
            </a:fld>
            <a:endParaRPr lang="ru-RU" alt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D93887-36F1-446A-A1CD-9DB6F490F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8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7618CB-2C35-48EF-9EDC-9633ABCC0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latin typeface="Calibri" panose="020F0502020204030204" pitchFamily="34" charset="0"/>
              </a:defRPr>
            </a:lvl1pPr>
          </a:lstStyle>
          <a:p>
            <a:fld id="{89DF6B58-75A8-443A-B496-F56B40A017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5552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190060C-0921-47C3-A0A7-12A6EE2A7E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A67CD74-70A5-4A83-AFC2-94E147ECE620}" type="datetimeFigureOut">
              <a:rPr lang="ru-RU" altLang="ru-RU"/>
              <a:pPr>
                <a:defRPr/>
              </a:pPr>
              <a:t>30.09.2019</a:t>
            </a:fld>
            <a:endParaRPr lang="ru-RU" alt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F522CB-4229-47AB-9F43-EAE65E911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8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D3D7BB-B407-43D0-8007-3F8E77A25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latin typeface="Calibri" panose="020F0502020204030204" pitchFamily="34" charset="0"/>
              </a:defRPr>
            </a:lvl1pPr>
          </a:lstStyle>
          <a:p>
            <a:fld id="{822AB856-EA01-4DE7-B2DB-1BF40C2EC08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227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BF5111C-409C-4C33-B346-B69CFDD1BF78}"/>
              </a:ext>
            </a:extLst>
          </p:cNvPr>
          <p:cNvSpPr/>
          <p:nvPr userDrawn="1"/>
        </p:nvSpPr>
        <p:spPr>
          <a:xfrm>
            <a:off x="0" y="0"/>
            <a:ext cx="5219700" cy="68580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ru-RU" sz="180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D024AFB-FB11-4EC1-85D3-DD8F7AF85822}"/>
              </a:ext>
            </a:extLst>
          </p:cNvPr>
          <p:cNvSpPr/>
          <p:nvPr userDrawn="1"/>
        </p:nvSpPr>
        <p:spPr>
          <a:xfrm>
            <a:off x="-1588" y="6381750"/>
            <a:ext cx="9144001" cy="476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ru-RU" sz="1800"/>
          </a:p>
        </p:txBody>
      </p:sp>
      <p:sp>
        <p:nvSpPr>
          <p:cNvPr id="1028" name="Прямоугольник 8">
            <a:extLst>
              <a:ext uri="{FF2B5EF4-FFF2-40B4-BE49-F238E27FC236}">
                <a16:creationId xmlns:a16="http://schemas.microsoft.com/office/drawing/2014/main" id="{88336FD7-75EE-4968-8786-D68544F7BFF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84438" y="6457950"/>
            <a:ext cx="4572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kumimoji="0" lang="en-US" altLang="ru-RU" sz="1500">
                <a:solidFill>
                  <a:srgbClr val="595959"/>
                </a:solidFill>
                <a:latin typeface="Arial Black" pitchFamily="34" charset="0"/>
              </a:rPr>
              <a:t>auto.shtrih-m.ru</a:t>
            </a:r>
            <a:endParaRPr kumimoji="0" lang="ru-RU" altLang="ru-RU" sz="1500">
              <a:solidFill>
                <a:srgbClr val="595959"/>
              </a:solidFill>
              <a:latin typeface="Arial Black" pitchFamily="34" charset="0"/>
            </a:endParaRPr>
          </a:p>
        </p:txBody>
      </p:sp>
      <p:sp>
        <p:nvSpPr>
          <p:cNvPr id="1029" name="Заголовок 1">
            <a:extLst>
              <a:ext uri="{FF2B5EF4-FFF2-40B4-BE49-F238E27FC236}">
                <a16:creationId xmlns:a16="http://schemas.microsoft.com/office/drawing/2014/main" id="{7627C59A-517C-42F6-808D-E2C278F12D7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33" r:id="rId1"/>
    <p:sldLayoutId id="2147486734" r:id="rId2"/>
    <p:sldLayoutId id="2147486735" r:id="rId3"/>
    <p:sldLayoutId id="2147486736" r:id="rId4"/>
    <p:sldLayoutId id="2147486737" r:id="rId5"/>
    <p:sldLayoutId id="2147486738" r:id="rId6"/>
    <p:sldLayoutId id="2147486739" r:id="rId7"/>
    <p:sldLayoutId id="2147486740" r:id="rId8"/>
    <p:sldLayoutId id="2147486741" r:id="rId9"/>
    <p:sldLayoutId id="2147486742" r:id="rId10"/>
    <p:sldLayoutId id="2147486743" r:id="rId11"/>
    <p:sldLayoutId id="2147486744" r:id="rId12"/>
    <p:sldLayoutId id="2147486745" r:id="rId13"/>
    <p:sldLayoutId id="2147486746" r:id="rId14"/>
    <p:sldLayoutId id="2147486732" r:id="rId15"/>
    <p:sldLayoutId id="2147486747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Arial" charset="0"/>
          <a:cs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Изображение 8">
            <a:extLst>
              <a:ext uri="{FF2B5EF4-FFF2-40B4-BE49-F238E27FC236}">
                <a16:creationId xmlns:a16="http://schemas.microsoft.com/office/drawing/2014/main" id="{877DDF19-7E3F-474E-ADD9-569BAEFD541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06B3B7B-B3B9-4CC0-9459-92534D5720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>
              <a:defRPr kumimoji="0"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2C4D5F4-1D66-4F12-B21B-3CE12A6FCD48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48" r:id="rId1"/>
    <p:sldLayoutId id="2147486749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Arial" charset="0"/>
          <a:cs typeface="Arial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Изображение 8">
            <a:extLst>
              <a:ext uri="{FF2B5EF4-FFF2-40B4-BE49-F238E27FC236}">
                <a16:creationId xmlns:a16="http://schemas.microsoft.com/office/drawing/2014/main" id="{E961FA54-9017-40E5-BF8F-62287B9665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1D30CE6-179B-4DD9-B699-F548E1980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>
              <a:defRPr kumimoji="0"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8B4801E-C351-4A9E-8095-3FF55881C813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0" r:id="rId1"/>
    <p:sldLayoutId id="2147486751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Arial" charset="0"/>
          <a:cs typeface="Arial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Изображение 8">
            <a:extLst>
              <a:ext uri="{FF2B5EF4-FFF2-40B4-BE49-F238E27FC236}">
                <a16:creationId xmlns:a16="http://schemas.microsoft.com/office/drawing/2014/main" id="{F2FD8A30-28B4-4B1B-BB39-82D934E7C6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ED563B3-8A90-48E5-B3D6-C8A1AE240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>
              <a:defRPr kumimoji="0"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EE53C23-9173-447C-9711-95404FD17C35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2" r:id="rId1"/>
    <p:sldLayoutId id="2147486753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Arial" charset="0"/>
          <a:cs typeface="Arial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Изображение 8">
            <a:extLst>
              <a:ext uri="{FF2B5EF4-FFF2-40B4-BE49-F238E27FC236}">
                <a16:creationId xmlns:a16="http://schemas.microsoft.com/office/drawing/2014/main" id="{A1D69400-D500-4EEF-A073-8B99B07434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A39740B-15DE-4C62-AAE0-3FF4F3C8E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>
              <a:defRPr kumimoji="0"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25C75C8-E870-4D15-8F41-06CBDB6E39BC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4" r:id="rId1"/>
    <p:sldLayoutId id="2147486755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Arial" charset="0"/>
          <a:cs typeface="Arial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Изображение 8">
            <a:extLst>
              <a:ext uri="{FF2B5EF4-FFF2-40B4-BE49-F238E27FC236}">
                <a16:creationId xmlns:a16="http://schemas.microsoft.com/office/drawing/2014/main" id="{355B8AA7-321C-4CA0-8BAD-59CF6D05A7E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B654303-8C9C-4711-BB66-BADCBF660F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>
              <a:defRPr kumimoji="0"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3863BD3-0C96-49E4-BD8B-C94BEF31272D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6" r:id="rId1"/>
    <p:sldLayoutId id="2147486757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Arial" charset="0"/>
          <a:cs typeface="Arial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6.wmf"/><Relationship Id="rId5" Type="http://schemas.openxmlformats.org/officeDocument/2006/relationships/image" Target="../media/image5.emf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4" Type="http://schemas.openxmlformats.org/officeDocument/2006/relationships/image" Target="../media/image56.png"/><Relationship Id="rId9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jpeg"/><Relationship Id="rId7" Type="http://schemas.openxmlformats.org/officeDocument/2006/relationships/image" Target="../media/image89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10" Type="http://schemas.openxmlformats.org/officeDocument/2006/relationships/image" Target="../media/image92.png"/><Relationship Id="rId4" Type="http://schemas.openxmlformats.org/officeDocument/2006/relationships/image" Target="../media/image86.jpeg"/><Relationship Id="rId9" Type="http://schemas.openxmlformats.org/officeDocument/2006/relationships/image" Target="../media/image9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eg"/><Relationship Id="rId5" Type="http://schemas.openxmlformats.org/officeDocument/2006/relationships/image" Target="../media/image95.png"/><Relationship Id="rId4" Type="http://schemas.openxmlformats.org/officeDocument/2006/relationships/image" Target="../media/image9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95.png"/><Relationship Id="rId4" Type="http://schemas.openxmlformats.org/officeDocument/2006/relationships/image" Target="../media/image9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2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95.png"/><Relationship Id="rId4" Type="http://schemas.openxmlformats.org/officeDocument/2006/relationships/image" Target="../media/image10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2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95.png"/><Relationship Id="rId4" Type="http://schemas.openxmlformats.org/officeDocument/2006/relationships/image" Target="../media/image100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5" Type="http://schemas.openxmlformats.org/officeDocument/2006/relationships/image" Target="../media/image95.png"/><Relationship Id="rId4" Type="http://schemas.openxmlformats.org/officeDocument/2006/relationships/image" Target="../media/image100.jpeg"/><Relationship Id="rId9" Type="http://schemas.openxmlformats.org/officeDocument/2006/relationships/image" Target="../media/image10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0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85.jpeg"/><Relationship Id="rId4" Type="http://schemas.openxmlformats.org/officeDocument/2006/relationships/image" Target="../media/image10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10" Type="http://schemas.openxmlformats.org/officeDocument/2006/relationships/image" Target="../media/image119.png"/><Relationship Id="rId4" Type="http://schemas.openxmlformats.org/officeDocument/2006/relationships/image" Target="../media/image113.jpeg"/><Relationship Id="rId9" Type="http://schemas.openxmlformats.org/officeDocument/2006/relationships/image" Target="../media/image11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121.jpeg"/><Relationship Id="rId7" Type="http://schemas.openxmlformats.org/officeDocument/2006/relationships/image" Target="../media/image122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jpeg"/><Relationship Id="rId10" Type="http://schemas.openxmlformats.org/officeDocument/2006/relationships/image" Target="../media/image117.png"/><Relationship Id="rId4" Type="http://schemas.openxmlformats.org/officeDocument/2006/relationships/image" Target="../media/image89.png"/><Relationship Id="rId9" Type="http://schemas.openxmlformats.org/officeDocument/2006/relationships/image" Target="../media/image12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89.png"/><Relationship Id="rId7" Type="http://schemas.openxmlformats.org/officeDocument/2006/relationships/image" Target="../media/image123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14.png"/><Relationship Id="rId4" Type="http://schemas.openxmlformats.org/officeDocument/2006/relationships/image" Target="../media/image113.jpeg"/><Relationship Id="rId9" Type="http://schemas.openxmlformats.org/officeDocument/2006/relationships/image" Target="../media/image12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jpeg"/><Relationship Id="rId7" Type="http://schemas.openxmlformats.org/officeDocument/2006/relationships/image" Target="../media/image130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Relationship Id="rId9" Type="http://schemas.openxmlformats.org/officeDocument/2006/relationships/image" Target="../media/image13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jpeg"/><Relationship Id="rId3" Type="http://schemas.openxmlformats.org/officeDocument/2006/relationships/image" Target="../media/image126.jpeg"/><Relationship Id="rId7" Type="http://schemas.openxmlformats.org/officeDocument/2006/relationships/image" Target="../media/image132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jpeg"/><Relationship Id="rId3" Type="http://schemas.openxmlformats.org/officeDocument/2006/relationships/image" Target="../media/image126.jpeg"/><Relationship Id="rId7" Type="http://schemas.openxmlformats.org/officeDocument/2006/relationships/image" Target="../media/image133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2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7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140.png"/><Relationship Id="rId7" Type="http://schemas.openxmlformats.org/officeDocument/2006/relationships/image" Target="../media/image14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3.jpeg"/><Relationship Id="rId5" Type="http://schemas.openxmlformats.org/officeDocument/2006/relationships/image" Target="../media/image142.jpeg"/><Relationship Id="rId4" Type="http://schemas.openxmlformats.org/officeDocument/2006/relationships/image" Target="../media/image1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4" Type="http://schemas.openxmlformats.org/officeDocument/2006/relationships/image" Target="../media/image15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53.png"/><Relationship Id="rId4" Type="http://schemas.openxmlformats.org/officeDocument/2006/relationships/image" Target="../media/image161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53.png"/><Relationship Id="rId4" Type="http://schemas.openxmlformats.org/officeDocument/2006/relationships/image" Target="../media/image163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2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7" Type="http://schemas.openxmlformats.org/officeDocument/2006/relationships/image" Target="../media/image178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179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5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10" Type="http://schemas.openxmlformats.org/officeDocument/2006/relationships/image" Target="../media/image50.jpeg"/><Relationship Id="rId4" Type="http://schemas.openxmlformats.org/officeDocument/2006/relationships/image" Target="../media/image44.gif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>
            <a:extLst>
              <a:ext uri="{FF2B5EF4-FFF2-40B4-BE49-F238E27FC236}">
                <a16:creationId xmlns:a16="http://schemas.microsoft.com/office/drawing/2014/main" id="{16C144A0-CB93-49D0-B82A-F1F612356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81138"/>
            <a:ext cx="9144000" cy="490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Рисунок 3">
            <a:extLst>
              <a:ext uri="{FF2B5EF4-FFF2-40B4-BE49-F238E27FC236}">
                <a16:creationId xmlns:a16="http://schemas.microsoft.com/office/drawing/2014/main" id="{5AC00BB5-BE6B-4259-9040-114F7971B28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188913"/>
            <a:ext cx="1150938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C4B02CD7-34C9-4131-8537-E638E7B408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6" y="2492899"/>
            <a:ext cx="6372194" cy="2596252"/>
          </a:xfrm>
          <a:prstGeom prst="rect">
            <a:avLst/>
          </a:prstGeom>
          <a:effectLst>
            <a:reflection blurRad="50800" stA="35000" endPos="15000" dir="5400000" sy="-100000" algn="bl" rotWithShape="0"/>
          </a:effectLst>
        </p:spPr>
      </p:pic>
      <p:sp>
        <p:nvSpPr>
          <p:cNvPr id="32773" name="Заголовок 1">
            <a:extLst>
              <a:ext uri="{FF2B5EF4-FFF2-40B4-BE49-F238E27FC236}">
                <a16:creationId xmlns:a16="http://schemas.microsoft.com/office/drawing/2014/main" id="{E9A5D13E-00D8-4C2A-9ABC-F65D603ECAE3}"/>
              </a:ext>
            </a:extLst>
          </p:cNvPr>
          <p:cNvSpPr txBox="1">
            <a:spLocks/>
          </p:cNvSpPr>
          <p:nvPr/>
        </p:nvSpPr>
        <p:spPr bwMode="auto">
          <a:xfrm>
            <a:off x="3103563" y="550863"/>
            <a:ext cx="5905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kumimoji="0" lang="ru-RU" altLang="ru-RU" sz="1400">
                <a:solidFill>
                  <a:srgbClr val="404040"/>
                </a:solidFill>
              </a:rPr>
              <a:t>ВЕДУЩИЙ РОССИЙСКИЙ РАЗРАБОТЧИК И ПРОИЗВОДИТЕЛЬ ОБОРУДОВАНИЯ, ПРОГРАММНОГО  ОБЕСПЕЧЕНИЯ,</a:t>
            </a:r>
          </a:p>
          <a:p>
            <a:pPr eaLnBrk="1" hangingPunct="1"/>
            <a:r>
              <a:rPr kumimoji="0" lang="ru-RU" altLang="ru-RU" sz="1400">
                <a:solidFill>
                  <a:srgbClr val="404040"/>
                </a:solidFill>
              </a:rPr>
              <a:t>РЕШЕНИЙ И ТЕХНОЛОГИЙ</a:t>
            </a:r>
            <a:r>
              <a:rPr kumimoji="0" lang="en-US" altLang="ru-RU" sz="1400">
                <a:solidFill>
                  <a:srgbClr val="404040"/>
                </a:solidFill>
              </a:rPr>
              <a:t> </a:t>
            </a:r>
            <a:r>
              <a:rPr kumimoji="0" lang="ru-RU" altLang="ru-RU" sz="1400">
                <a:solidFill>
                  <a:srgbClr val="404040"/>
                </a:solidFill>
              </a:rPr>
              <a:t>ДЛЯ АВТОМАТИЗАЦИИ</a:t>
            </a:r>
          </a:p>
        </p:txBody>
      </p:sp>
      <p:sp>
        <p:nvSpPr>
          <p:cNvPr id="32774" name="TextBox 9">
            <a:extLst>
              <a:ext uri="{FF2B5EF4-FFF2-40B4-BE49-F238E27FC236}">
                <a16:creationId xmlns:a16="http://schemas.microsoft.com/office/drawing/2014/main" id="{A53DF179-2A1B-4ACE-AD3D-AC783B356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425" y="2982913"/>
            <a:ext cx="5786438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827" tIns="64913" rIns="129827" bIns="64913">
            <a:spAutoFit/>
          </a:bodyPr>
          <a:lstStyle>
            <a:lvl1pPr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/>
              <a:t>Автоматизация оплаты проезда на пассажирском транспорте инновационными способами оплаты проезда и наличными денежными средствами. </a:t>
            </a:r>
          </a:p>
          <a:p>
            <a:pPr eaLnBrk="1" hangingPunct="1"/>
            <a:r>
              <a:rPr lang="ru-RU" altLang="ru-RU" sz="2000"/>
              <a:t>Применение ФЗ-54 и ФЗ 192</a:t>
            </a:r>
            <a:endParaRPr kumimoji="0" lang="ru-RU" altLang="ru-RU" sz="2000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Блок 2 Счетчик пассажиров (добавить датчики между линзами).jpg">
            <a:extLst>
              <a:ext uri="{FF2B5EF4-FFF2-40B4-BE49-F238E27FC236}">
                <a16:creationId xmlns:a16="http://schemas.microsoft.com/office/drawing/2014/main" id="{5FE55E3D-7F25-4201-9F44-785D5AF729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6013" y="3122613"/>
            <a:ext cx="1668462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" name="Пятиугольник 5">
            <a:extLst>
              <a:ext uri="{FF2B5EF4-FFF2-40B4-BE49-F238E27FC236}">
                <a16:creationId xmlns:a16="http://schemas.microsoft.com/office/drawing/2014/main" id="{E2ABAD28-A3E9-4F89-A911-BD57EE78E695}"/>
              </a:ext>
            </a:extLst>
          </p:cNvPr>
          <p:cNvSpPr/>
          <p:nvPr/>
        </p:nvSpPr>
        <p:spPr bwMode="auto">
          <a:xfrm>
            <a:off x="0" y="879475"/>
            <a:ext cx="6227763" cy="447675"/>
          </a:xfrm>
          <a:prstGeom prst="homePlate">
            <a:avLst/>
          </a:prstGeom>
          <a:solidFill>
            <a:srgbClr val="EF6C03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Arial" charset="0"/>
            </a:endParaRPr>
          </a:p>
        </p:txBody>
      </p:sp>
      <p:sp>
        <p:nvSpPr>
          <p:cNvPr id="41988" name="Прямоугольник 6">
            <a:extLst>
              <a:ext uri="{FF2B5EF4-FFF2-40B4-BE49-F238E27FC236}">
                <a16:creationId xmlns:a16="http://schemas.microsoft.com/office/drawing/2014/main" id="{3115B1FD-DFDA-4BE7-823D-8C4B6DFCF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917575"/>
            <a:ext cx="58023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>
                <a:solidFill>
                  <a:srgbClr val="000000"/>
                </a:solidFill>
                <a:latin typeface="Calibri" panose="020F0502020204030204" pitchFamily="34" charset="0"/>
              </a:rPr>
              <a:t>Примеры успешных проектов</a:t>
            </a:r>
          </a:p>
        </p:txBody>
      </p:sp>
      <p:sp>
        <p:nvSpPr>
          <p:cNvPr id="41989" name="TextBox 10">
            <a:extLst>
              <a:ext uri="{FF2B5EF4-FFF2-40B4-BE49-F238E27FC236}">
                <a16:creationId xmlns:a16="http://schemas.microsoft.com/office/drawing/2014/main" id="{55865FDB-563A-4501-B31C-B49CEF54CB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443038"/>
            <a:ext cx="48958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262626"/>
                </a:solidFill>
                <a:latin typeface="Calibri" panose="020F0502020204030204" pitchFamily="34" charset="0"/>
              </a:rPr>
              <a:t>НИЖНЕВАРТОВСК</a:t>
            </a:r>
            <a:endParaRPr lang="ru-RU" altLang="ru-RU" sz="1600" b="1">
              <a:solidFill>
                <a:srgbClr val="262626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ru-RU" altLang="ru-RU" sz="1600" b="1">
                <a:solidFill>
                  <a:srgbClr val="262626"/>
                </a:solidFill>
                <a:latin typeface="Calibri" panose="020F0502020204030204" pitchFamily="34" charset="0"/>
              </a:rPr>
              <a:t>ООО «ПАТП-1», ООО «ПАТР-2»</a:t>
            </a:r>
          </a:p>
        </p:txBody>
      </p:sp>
      <p:sp>
        <p:nvSpPr>
          <p:cNvPr id="41990" name="TextBox 6">
            <a:extLst>
              <a:ext uri="{FF2B5EF4-FFF2-40B4-BE49-F238E27FC236}">
                <a16:creationId xmlns:a16="http://schemas.microsoft.com/office/drawing/2014/main" id="{8F5B475F-223C-4D2A-A8F4-977451986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154238"/>
            <a:ext cx="46243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ru-RU" altLang="ru-RU" sz="1600">
                <a:solidFill>
                  <a:srgbClr val="262626"/>
                </a:solidFill>
                <a:latin typeface="Calibri" panose="020F0502020204030204" pitchFamily="34" charset="0"/>
              </a:rPr>
              <a:t>Оборудовано 42 автобуса большой вместимости</a:t>
            </a:r>
          </a:p>
        </p:txBody>
      </p:sp>
      <p:pic>
        <p:nvPicPr>
          <p:cNvPr id="41991" name="Screen Shot 2018-04-20 at 13.21.04.png">
            <a:extLst>
              <a:ext uri="{FF2B5EF4-FFF2-40B4-BE49-F238E27FC236}">
                <a16:creationId xmlns:a16="http://schemas.microsoft.com/office/drawing/2014/main" id="{6CE55234-5294-4A5B-8950-906C887C845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6475" y="4164013"/>
            <a:ext cx="1243013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1992" name="Screen Shot 2018-04-20 at 13.46.10.png">
            <a:extLst>
              <a:ext uri="{FF2B5EF4-FFF2-40B4-BE49-F238E27FC236}">
                <a16:creationId xmlns:a16="http://schemas.microsoft.com/office/drawing/2014/main" id="{2B723C11-3331-4AAD-AEC0-1A575722BEB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8238" y="4159250"/>
            <a:ext cx="1855787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1993" name="Блок 2 Бортовой компьютер2.jpg">
            <a:extLst>
              <a:ext uri="{FF2B5EF4-FFF2-40B4-BE49-F238E27FC236}">
                <a16:creationId xmlns:a16="http://schemas.microsoft.com/office/drawing/2014/main" id="{19631A27-61EC-4F0A-8501-0F0C6F58619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6013" y="1700213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1994" name="Screen Shot 2018-04-20 at 17.37.58.png">
            <a:extLst>
              <a:ext uri="{FF2B5EF4-FFF2-40B4-BE49-F238E27FC236}">
                <a16:creationId xmlns:a16="http://schemas.microsoft.com/office/drawing/2014/main" id="{AD6C1877-692F-4E92-B736-3B633365BC5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8013" y="1963738"/>
            <a:ext cx="1830387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1995" name="Picture 5" descr="Picture 5">
            <a:extLst>
              <a:ext uri="{FF2B5EF4-FFF2-40B4-BE49-F238E27FC236}">
                <a16:creationId xmlns:a16="http://schemas.microsoft.com/office/drawing/2014/main" id="{F9A89775-5653-48F0-ACD6-957A943A6D4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1088" y="5113338"/>
            <a:ext cx="1063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1996" name="visa-mastercard.png">
            <a:extLst>
              <a:ext uri="{FF2B5EF4-FFF2-40B4-BE49-F238E27FC236}">
                <a16:creationId xmlns:a16="http://schemas.microsoft.com/office/drawing/2014/main" id="{702D31EF-86C1-4DC1-B319-784F2438FB6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5513388"/>
            <a:ext cx="18589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1997" name="TextBox 14">
            <a:extLst>
              <a:ext uri="{FF2B5EF4-FFF2-40B4-BE49-F238E27FC236}">
                <a16:creationId xmlns:a16="http://schemas.microsoft.com/office/drawing/2014/main" id="{28A6259D-6698-4867-ADE2-514664DCD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370138"/>
            <a:ext cx="46243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ru-RU" altLang="ru-RU" sz="1600">
                <a:solidFill>
                  <a:srgbClr val="262626"/>
                </a:solidFill>
                <a:latin typeface="Calibri" panose="020F0502020204030204" pitchFamily="34" charset="0"/>
              </a:rPr>
              <a:t>В эксплуатации с ноября 2017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18BE00-0E7F-416C-874F-E15435FC3DE8}"/>
              </a:ext>
            </a:extLst>
          </p:cNvPr>
          <p:cNvSpPr txBox="1"/>
          <p:nvPr/>
        </p:nvSpPr>
        <p:spPr>
          <a:xfrm>
            <a:off x="323850" y="2781300"/>
            <a:ext cx="4624388" cy="1062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ОБОРУДОВАНИЕ:</a:t>
            </a:r>
          </a:p>
          <a:p>
            <a:pPr marL="285750" indent="-285750" fontAlgn="auto">
              <a:spcBef>
                <a:spcPts val="0"/>
              </a:spcBef>
              <a:spcAft>
                <a:spcPts val="200"/>
              </a:spcAft>
              <a:buFontTx/>
              <a:buChar char="-"/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Бортовой компьютер «Т2М-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DV</a:t>
            </a: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»</a:t>
            </a:r>
          </a:p>
          <a:p>
            <a:pPr marL="285750" indent="-285750" fontAlgn="auto">
              <a:spcBef>
                <a:spcPts val="0"/>
              </a:spcBef>
              <a:spcAft>
                <a:spcPts val="200"/>
              </a:spcAft>
              <a:buFontTx/>
              <a:buChar char="-"/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Терминал оплаты проезда «ШТРИХ-Т2»</a:t>
            </a:r>
          </a:p>
          <a:p>
            <a:pPr marL="285750" indent="-285750" fontAlgn="auto">
              <a:spcBef>
                <a:spcPts val="0"/>
              </a:spcBef>
              <a:spcAft>
                <a:spcPts val="200"/>
              </a:spcAft>
              <a:buFontTx/>
              <a:buChar char="-"/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Счетчик пассажиров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6FB650-DC97-45E3-B584-7AC6B1878021}"/>
              </a:ext>
            </a:extLst>
          </p:cNvPr>
          <p:cNvSpPr txBox="1"/>
          <p:nvPr/>
        </p:nvSpPr>
        <p:spPr>
          <a:xfrm>
            <a:off x="344488" y="3852863"/>
            <a:ext cx="4624387" cy="2133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ВОЗМОЖНОСТИ СИСТЕМЫ:</a:t>
            </a:r>
          </a:p>
          <a:p>
            <a:pPr marL="285750" indent="-285750" fontAlgn="auto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Оплата проезда картами системы «Общественный транспорт Нижневартовска»</a:t>
            </a:r>
          </a:p>
          <a:p>
            <a:pPr marL="285750" indent="-285750" fontAlgn="auto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Оплата проезда бесконтактными транспортными картами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MasterCard, VISA, </a:t>
            </a: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МИР – экономия времени и денег за счет оплаты по выгодному тарифу</a:t>
            </a:r>
          </a:p>
          <a:p>
            <a:pPr marL="285750" indent="-285750" fontAlgn="auto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Подсчет вошедших и вышедших пассажиров</a:t>
            </a:r>
          </a:p>
          <a:p>
            <a:pPr marL="285750" indent="-285750" fontAlgn="auto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Центральное управление всеми устройствами на борту ТС</a:t>
            </a:r>
          </a:p>
        </p:txBody>
      </p:sp>
      <p:pic>
        <p:nvPicPr>
          <p:cNvPr id="42000" name="Picture 28">
            <a:extLst>
              <a:ext uri="{FF2B5EF4-FFF2-40B4-BE49-F238E27FC236}">
                <a16:creationId xmlns:a16="http://schemas.microsoft.com/office/drawing/2014/main" id="{17246DB8-D7C9-4B7A-8CB1-CF91503B2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1163" y="627063"/>
            <a:ext cx="835025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AD70C774-6386-4D36-943B-7F55BEEF7F20}"/>
              </a:ext>
            </a:extLst>
          </p:cNvPr>
          <p:cNvSpPr txBox="1">
            <a:spLocks/>
          </p:cNvSpPr>
          <p:nvPr/>
        </p:nvSpPr>
        <p:spPr bwMode="auto">
          <a:xfrm>
            <a:off x="314325" y="495300"/>
            <a:ext cx="4262438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kumimoji="0" lang="ru-RU" altLang="ru-RU" sz="1600" dirty="0">
                <a:solidFill>
                  <a:schemeClr val="bg1">
                    <a:lumMod val="50000"/>
                  </a:schemeClr>
                </a:solidFill>
              </a:rPr>
              <a:t>ШТРИХ-М: Транспорт</a:t>
            </a: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ятиугольник 5">
            <a:extLst>
              <a:ext uri="{FF2B5EF4-FFF2-40B4-BE49-F238E27FC236}">
                <a16:creationId xmlns:a16="http://schemas.microsoft.com/office/drawing/2014/main" id="{FC9AC94D-3C7B-4068-942D-E9CFA0C08A7B}"/>
              </a:ext>
            </a:extLst>
          </p:cNvPr>
          <p:cNvSpPr/>
          <p:nvPr/>
        </p:nvSpPr>
        <p:spPr bwMode="auto">
          <a:xfrm>
            <a:off x="0" y="1252538"/>
            <a:ext cx="6227763" cy="447675"/>
          </a:xfrm>
          <a:prstGeom prst="homePlate">
            <a:avLst/>
          </a:prstGeom>
          <a:solidFill>
            <a:srgbClr val="EF6C03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Arial" charset="0"/>
            </a:endParaRPr>
          </a:p>
        </p:txBody>
      </p:sp>
      <p:sp>
        <p:nvSpPr>
          <p:cNvPr id="43011" name="Прямоугольник 6">
            <a:extLst>
              <a:ext uri="{FF2B5EF4-FFF2-40B4-BE49-F238E27FC236}">
                <a16:creationId xmlns:a16="http://schemas.microsoft.com/office/drawing/2014/main" id="{4DF8548D-3EB3-4279-9F12-0527A2893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1290638"/>
            <a:ext cx="58023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>
                <a:solidFill>
                  <a:srgbClr val="000000"/>
                </a:solidFill>
                <a:latin typeface="Calibri" panose="020F0502020204030204" pitchFamily="34" charset="0"/>
              </a:rPr>
              <a:t>Примеры успешных проектов</a:t>
            </a:r>
          </a:p>
        </p:txBody>
      </p:sp>
      <p:sp>
        <p:nvSpPr>
          <p:cNvPr id="43012" name="TextBox 7">
            <a:extLst>
              <a:ext uri="{FF2B5EF4-FFF2-40B4-BE49-F238E27FC236}">
                <a16:creationId xmlns:a16="http://schemas.microsoft.com/office/drawing/2014/main" id="{38ACE7BF-6AFD-4D7C-AC22-1D3D082A2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792288"/>
            <a:ext cx="5762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262626"/>
                </a:solidFill>
                <a:latin typeface="Calibri" panose="020F0502020204030204" pitchFamily="34" charset="0"/>
              </a:rPr>
              <a:t>Транспортная система </a:t>
            </a:r>
            <a:br>
              <a:rPr lang="ru-RU" altLang="ru-RU">
                <a:solidFill>
                  <a:srgbClr val="262626"/>
                </a:solidFill>
                <a:latin typeface="Calibri" panose="020F0502020204030204" pitchFamily="34" charset="0"/>
              </a:rPr>
            </a:br>
            <a:r>
              <a:rPr lang="ru-RU" altLang="ru-RU">
                <a:solidFill>
                  <a:srgbClr val="262626"/>
                </a:solidFill>
                <a:latin typeface="Calibri" panose="020F0502020204030204" pitchFamily="34" charset="0"/>
              </a:rPr>
              <a:t>города Стерлитамак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07DBBB-2D9C-4178-B77F-5095B0ACBC76}"/>
              </a:ext>
            </a:extLst>
          </p:cNvPr>
          <p:cNvSpPr txBox="1"/>
          <p:nvPr/>
        </p:nvSpPr>
        <p:spPr>
          <a:xfrm>
            <a:off x="354013" y="2708275"/>
            <a:ext cx="4217987" cy="3324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50" dirty="0">
                <a:latin typeface="Arial" charset="0"/>
                <a:cs typeface="Arial" charset="0"/>
              </a:rPr>
              <a:t>В 2016 году в троллейбусном предприятии г. Стерлитамака запущен проект по автоматизированной системе оплаты проезда. Оборудовано 122 троллейбуса и 37 автобусов города.</a:t>
            </a:r>
            <a:br>
              <a:rPr lang="ru-RU" sz="1050" dirty="0">
                <a:latin typeface="Arial" charset="0"/>
                <a:cs typeface="Arial" charset="0"/>
              </a:rPr>
            </a:br>
            <a:br>
              <a:rPr lang="ru-RU" sz="1050" dirty="0">
                <a:latin typeface="Arial" charset="0"/>
                <a:cs typeface="Arial" charset="0"/>
              </a:rPr>
            </a:br>
            <a:r>
              <a:rPr lang="ru-RU" sz="1050" dirty="0">
                <a:latin typeface="Arial" charset="0"/>
                <a:cs typeface="Arial" charset="0"/>
              </a:rPr>
              <a:t>В качестве оборудования оплаты проезда используются терминалы кондуктора «Ярус-М2100». Особенностями этих устройств являются способность принимать к оплате как контактные, так и </a:t>
            </a:r>
            <a:r>
              <a:rPr lang="ru-RU" sz="1050" dirty="0" err="1">
                <a:latin typeface="Arial" charset="0"/>
                <a:cs typeface="Arial" charset="0"/>
              </a:rPr>
              <a:t>и</a:t>
            </a:r>
            <a:r>
              <a:rPr lang="ru-RU" sz="1050" dirty="0">
                <a:latin typeface="Arial" charset="0"/>
                <a:cs typeface="Arial" charset="0"/>
              </a:rPr>
              <a:t> бесконтактные банковские карты. Кроме этого пополнять транспортные карты можно прямо на борту транспортного средства. </a:t>
            </a:r>
            <a:br>
              <a:rPr lang="ru-RU" sz="1050" dirty="0">
                <a:latin typeface="Arial" charset="0"/>
                <a:cs typeface="Arial" charset="0"/>
              </a:rPr>
            </a:br>
            <a:br>
              <a:rPr lang="ru-RU" sz="1050" dirty="0">
                <a:latin typeface="Arial" charset="0"/>
                <a:cs typeface="Arial" charset="0"/>
              </a:rPr>
            </a:br>
            <a:r>
              <a:rPr lang="ru-RU" sz="1050" dirty="0">
                <a:latin typeface="Arial" charset="0"/>
                <a:cs typeface="Arial" charset="0"/>
              </a:rPr>
              <a:t>На 20-ти автобусах</a:t>
            </a:r>
            <a:r>
              <a:rPr lang="en-US" sz="1050" dirty="0">
                <a:latin typeface="Arial" charset="0"/>
                <a:cs typeface="Arial" charset="0"/>
              </a:rPr>
              <a:t> </a:t>
            </a:r>
            <a:r>
              <a:rPr lang="ru-RU" sz="1050" dirty="0">
                <a:latin typeface="Arial" charset="0"/>
                <a:cs typeface="Arial" charset="0"/>
              </a:rPr>
              <a:t>установлены автоматические терминалы оплаты проезда «ШТРИХ-Т2».</a:t>
            </a:r>
            <a:br>
              <a:rPr lang="ru-RU" sz="1050" dirty="0">
                <a:latin typeface="Arial" charset="0"/>
                <a:cs typeface="Arial" charset="0"/>
              </a:rPr>
            </a:br>
            <a:br>
              <a:rPr lang="ru-RU" sz="1050" dirty="0">
                <a:latin typeface="Arial" charset="0"/>
                <a:cs typeface="Arial" charset="0"/>
              </a:rPr>
            </a:br>
            <a:r>
              <a:rPr lang="ru-RU" sz="1050" dirty="0">
                <a:latin typeface="Arial" charset="0"/>
                <a:cs typeface="Arial" charset="0"/>
              </a:rPr>
              <a:t>Реализована работа со всеми видами льготных проездных билетов, действующих в Республике Башкортостан.</a:t>
            </a:r>
          </a:p>
          <a:p>
            <a:pPr>
              <a:defRPr/>
            </a:pPr>
            <a:endParaRPr lang="en-US" sz="105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ru-RU" sz="1050" dirty="0">
                <a:latin typeface="Arial" charset="0"/>
                <a:cs typeface="Arial" charset="0"/>
              </a:rPr>
              <a:t>На базе троллейбусного предприятия развернута навигационная автоматизированная система диспетчерского управления.</a:t>
            </a:r>
          </a:p>
        </p:txBody>
      </p:sp>
      <p:pic>
        <p:nvPicPr>
          <p:cNvPr id="43014" name="Picture 2">
            <a:extLst>
              <a:ext uri="{FF2B5EF4-FFF2-40B4-BE49-F238E27FC236}">
                <a16:creationId xmlns:a16="http://schemas.microsoft.com/office/drawing/2014/main" id="{92EA76FC-BAB1-4FB5-B318-4901A2B33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8338" y="1792288"/>
            <a:ext cx="4391025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>
            <a:extLst>
              <a:ext uri="{FF2B5EF4-FFF2-40B4-BE49-F238E27FC236}">
                <a16:creationId xmlns:a16="http://schemas.microsoft.com/office/drawing/2014/main" id="{87EFFEEE-7A48-4809-8E6A-BF1EE1328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113" y="617538"/>
            <a:ext cx="5905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6" tIns="45716" rIns="45716" bIns="45716">
            <a:spAutoFit/>
          </a:bodyPr>
          <a:lstStyle>
            <a:lvl1pPr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800">
                <a:solidFill>
                  <a:srgbClr val="777777"/>
                </a:solidFill>
                <a:sym typeface="Arial" panose="020B0604020202020204" pitchFamily="34" charset="0"/>
              </a:rPr>
              <a:t>Комплексное решение для автоматизации пассажирских перевозок</a:t>
            </a:r>
          </a:p>
        </p:txBody>
      </p:sp>
      <p:grpSp>
        <p:nvGrpSpPr>
          <p:cNvPr id="44035" name="Freeform 5">
            <a:extLst>
              <a:ext uri="{FF2B5EF4-FFF2-40B4-BE49-F238E27FC236}">
                <a16:creationId xmlns:a16="http://schemas.microsoft.com/office/drawing/2014/main" id="{72CF3AB3-AA6E-4124-A145-C0DD0A6A82AC}"/>
              </a:ext>
            </a:extLst>
          </p:cNvPr>
          <p:cNvGrpSpPr>
            <a:grpSpLocks/>
          </p:cNvGrpSpPr>
          <p:nvPr/>
        </p:nvGrpSpPr>
        <p:grpSpPr bwMode="auto">
          <a:xfrm>
            <a:off x="-34925" y="969963"/>
            <a:ext cx="7340600" cy="869950"/>
            <a:chOff x="-2" y="-2"/>
            <a:chExt cx="10439984" cy="1237298"/>
          </a:xfrm>
        </p:grpSpPr>
        <p:sp>
          <p:nvSpPr>
            <p:cNvPr id="137" name="Фигура">
              <a:extLst>
                <a:ext uri="{FF2B5EF4-FFF2-40B4-BE49-F238E27FC236}">
                  <a16:creationId xmlns:a16="http://schemas.microsoft.com/office/drawing/2014/main" id="{DA9B9EC3-4AD5-4F87-8D98-6150DC0655D4}"/>
                </a:ext>
              </a:extLst>
            </p:cNvPr>
            <p:cNvSpPr/>
            <p:nvPr/>
          </p:nvSpPr>
          <p:spPr>
            <a:xfrm>
              <a:off x="-2" y="-2"/>
              <a:ext cx="10439984" cy="616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030" y="0"/>
                  </a:lnTo>
                  <a:lnTo>
                    <a:pt x="21600" y="11794"/>
                  </a:lnTo>
                  <a:lnTo>
                    <a:pt x="2103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6C03"/>
            </a:solidFill>
            <a:ln w="12700" cap="flat">
              <a:noFill/>
              <a:miter lim="400000"/>
            </a:ln>
            <a:effectLst>
              <a:outerShdw blurRad="101600" rotWithShape="0">
                <a:srgbClr val="808080">
                  <a:alpha val="20000"/>
                </a:srgbClr>
              </a:outerShdw>
            </a:effectLst>
          </p:spPr>
          <p:txBody>
            <a:bodyPr lIns="65021" tIns="65021" rIns="65021" bIns="65021"/>
            <a:lstStyle/>
            <a:p>
              <a:pPr defTabSz="914367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50" name="Транспортная система г. Набережные Челны">
              <a:extLst>
                <a:ext uri="{FF2B5EF4-FFF2-40B4-BE49-F238E27FC236}">
                  <a16:creationId xmlns:a16="http://schemas.microsoft.com/office/drawing/2014/main" id="{B3613B0F-3D7A-457D-B70B-A0F3EED547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0439979" cy="1237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65021" tIns="65021" rIns="65021" bIns="65021">
              <a:spAutoFit/>
            </a:bodyPr>
            <a:lstStyle>
              <a:lvl1pPr defTabSz="1300163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1300163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1300163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1300163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1300163" eaLnBrk="0" hangingPunct="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300163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300163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300163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300163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>
                  <a:sym typeface="Arial" panose="020B0604020202020204" pitchFamily="34" charset="0"/>
                </a:rPr>
                <a:t>       Транспортная система г. Калининград «Волна Балтики»</a:t>
              </a:r>
            </a:p>
          </p:txBody>
        </p:sp>
      </p:grpSp>
      <p:sp>
        <p:nvSpPr>
          <p:cNvPr id="44036" name="Прямоугольник 27">
            <a:extLst>
              <a:ext uri="{FF2B5EF4-FFF2-40B4-BE49-F238E27FC236}">
                <a16:creationId xmlns:a16="http://schemas.microsoft.com/office/drawing/2014/main" id="{55953ABB-4E47-41DE-BB19-125256E6B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62113"/>
            <a:ext cx="2154238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6" tIns="45716" rIns="45716" bIns="45716">
            <a:spAutoFit/>
          </a:bodyPr>
          <a:lstStyle>
            <a:lvl1pPr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2800"/>
              </a:lnSpc>
            </a:pPr>
            <a:r>
              <a:rPr lang="ru-RU" altLang="ru-RU" sz="2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ЗАПУСК ПРОЕКТА</a:t>
            </a:r>
          </a:p>
        </p:txBody>
      </p:sp>
      <p:sp>
        <p:nvSpPr>
          <p:cNvPr id="44037" name="Прямоугольник 5">
            <a:extLst>
              <a:ext uri="{FF2B5EF4-FFF2-40B4-BE49-F238E27FC236}">
                <a16:creationId xmlns:a16="http://schemas.microsoft.com/office/drawing/2014/main" id="{987A2D66-D3B4-4691-859E-DD1A539BB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6663" y="1525588"/>
            <a:ext cx="3462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6" tIns="45716" rIns="45716" bIns="45716">
            <a:spAutoFit/>
          </a:bodyPr>
          <a:lstStyle>
            <a:lvl1pPr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>
                <a:solidFill>
                  <a:srgbClr val="E46C0A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июль 2019 года</a:t>
            </a:r>
          </a:p>
        </p:txBody>
      </p:sp>
      <p:pic>
        <p:nvPicPr>
          <p:cNvPr id="44038" name="Изображение" descr="Изображение">
            <a:extLst>
              <a:ext uri="{FF2B5EF4-FFF2-40B4-BE49-F238E27FC236}">
                <a16:creationId xmlns:a16="http://schemas.microsoft.com/office/drawing/2014/main" id="{C60BAAD0-58A2-429C-A56B-E87220BE0E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" y="3335338"/>
            <a:ext cx="2135188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4039" name="Прямоугольник 5">
            <a:extLst>
              <a:ext uri="{FF2B5EF4-FFF2-40B4-BE49-F238E27FC236}">
                <a16:creationId xmlns:a16="http://schemas.microsoft.com/office/drawing/2014/main" id="{56E956CE-B95B-4F9D-B7E2-347F0BE87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5863" y="2233613"/>
            <a:ext cx="13430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6" tIns="45716" rIns="45716" bIns="45716">
            <a:spAutoFit/>
          </a:bodyPr>
          <a:lstStyle>
            <a:lvl1pPr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6400">
                <a:solidFill>
                  <a:srgbClr val="E46C0A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600</a:t>
            </a:r>
          </a:p>
        </p:txBody>
      </p:sp>
      <p:pic>
        <p:nvPicPr>
          <p:cNvPr id="44040" name="image68.png">
            <a:extLst>
              <a:ext uri="{FF2B5EF4-FFF2-40B4-BE49-F238E27FC236}">
                <a16:creationId xmlns:a16="http://schemas.microsoft.com/office/drawing/2014/main" id="{726DCB15-BF4F-4CAA-B7FD-6B42878AC2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69050" y="1744663"/>
            <a:ext cx="2001838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4041" name="Прямоугольник 27">
            <a:extLst>
              <a:ext uri="{FF2B5EF4-FFF2-40B4-BE49-F238E27FC236}">
                <a16:creationId xmlns:a16="http://schemas.microsoft.com/office/drawing/2014/main" id="{979E4B6C-2AB4-48F6-B08E-90588C908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0088" y="3133725"/>
            <a:ext cx="53657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6" tIns="45716" rIns="45716" bIns="45716">
            <a:spAutoFit/>
          </a:bodyPr>
          <a:lstStyle>
            <a:lvl1pPr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2800"/>
              </a:lnSpc>
            </a:pPr>
            <a:r>
              <a:rPr lang="ru-RU" altLang="ru-RU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Мобильных терминалов ШТРИХ-КАРТ-Ф</a:t>
            </a:r>
          </a:p>
        </p:txBody>
      </p:sp>
      <p:sp>
        <p:nvSpPr>
          <p:cNvPr id="44042" name="Прямоугольник 5">
            <a:extLst>
              <a:ext uri="{FF2B5EF4-FFF2-40B4-BE49-F238E27FC236}">
                <a16:creationId xmlns:a16="http://schemas.microsoft.com/office/drawing/2014/main" id="{F2D2F300-ADA6-40A0-8206-EC441FEDD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550" y="5354638"/>
            <a:ext cx="1222375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6" tIns="45716" rIns="45716" bIns="45716">
            <a:spAutoFit/>
          </a:bodyPr>
          <a:lstStyle>
            <a:lvl1pPr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5800">
                <a:solidFill>
                  <a:srgbClr val="E46C0A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580</a:t>
            </a:r>
          </a:p>
        </p:txBody>
      </p:sp>
      <p:sp>
        <p:nvSpPr>
          <p:cNvPr id="44043" name="Прямоугольник 27">
            <a:extLst>
              <a:ext uri="{FF2B5EF4-FFF2-40B4-BE49-F238E27FC236}">
                <a16:creationId xmlns:a16="http://schemas.microsoft.com/office/drawing/2014/main" id="{4CB1B46C-E50B-458A-922A-2AD62F4CC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5013" y="5407025"/>
            <a:ext cx="3649662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6" tIns="45716" rIns="45716" bIns="45716">
            <a:spAutoFit/>
          </a:bodyPr>
          <a:lstStyle>
            <a:lvl1pPr defTabSz="91281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1975"/>
              </a:lnSpc>
            </a:pPr>
            <a:r>
              <a:rPr lang="ru-RU" altLang="ru-RU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Стационарных терминалов</a:t>
            </a:r>
          </a:p>
          <a:p>
            <a:pPr eaLnBrk="1" hangingPunct="1">
              <a:lnSpc>
                <a:spcPts val="1975"/>
              </a:lnSpc>
            </a:pPr>
            <a:r>
              <a:rPr lang="ru-RU" altLang="ru-RU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с печатью билета Т2М-PS</a:t>
            </a:r>
          </a:p>
        </p:txBody>
      </p:sp>
      <p:pic>
        <p:nvPicPr>
          <p:cNvPr id="44044" name="D:\SystemData_\Рабочий стол\t2mps_01_01_F.jpg">
            <a:extLst>
              <a:ext uri="{FF2B5EF4-FFF2-40B4-BE49-F238E27FC236}">
                <a16:creationId xmlns:a16="http://schemas.microsoft.com/office/drawing/2014/main" id="{1B11A874-5411-44F3-A2FF-A4F313D07D8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7463" y="4327525"/>
            <a:ext cx="1468437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4045" name="Изображение" descr="Изображение">
            <a:extLst>
              <a:ext uri="{FF2B5EF4-FFF2-40B4-BE49-F238E27FC236}">
                <a16:creationId xmlns:a16="http://schemas.microsoft.com/office/drawing/2014/main" id="{2C5E8486-8A54-429D-83FC-243B374ECE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463" y="1930400"/>
            <a:ext cx="2940050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4046" name="Прямоугольник 27">
            <a:extLst>
              <a:ext uri="{FF2B5EF4-FFF2-40B4-BE49-F238E27FC236}">
                <a16:creationId xmlns:a16="http://schemas.microsoft.com/office/drawing/2014/main" id="{2702E75E-6C18-4CB3-9EE5-3EAD845A8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0" y="3992563"/>
            <a:ext cx="3097213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6" tIns="45716" rIns="45716" bIns="45716">
            <a:spAutoFit/>
          </a:bodyPr>
          <a:lstStyle>
            <a:lvl1pPr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2800"/>
              </a:lnSpc>
            </a:pPr>
            <a:r>
              <a:rPr lang="ru-RU" altLang="ru-RU" sz="2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РАЗВИТИЕ ПРОЕКТА</a:t>
            </a:r>
          </a:p>
        </p:txBody>
      </p:sp>
      <p:sp>
        <p:nvSpPr>
          <p:cNvPr id="44047" name="Прямоугольник 5">
            <a:extLst>
              <a:ext uri="{FF2B5EF4-FFF2-40B4-BE49-F238E27FC236}">
                <a16:creationId xmlns:a16="http://schemas.microsoft.com/office/drawing/2014/main" id="{3AC08965-BEB9-4D02-87CC-FDF6BA9B6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5250" y="3695700"/>
            <a:ext cx="27098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6" tIns="45716" rIns="45716" bIns="45716">
            <a:spAutoFit/>
          </a:bodyPr>
          <a:lstStyle>
            <a:lvl1pPr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30016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5600">
                <a:solidFill>
                  <a:srgbClr val="E46C0A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2020 год</a:t>
            </a:r>
          </a:p>
        </p:txBody>
      </p:sp>
      <p:sp>
        <p:nvSpPr>
          <p:cNvPr id="44048" name="Прямоугольник 27">
            <a:extLst>
              <a:ext uri="{FF2B5EF4-FFF2-40B4-BE49-F238E27FC236}">
                <a16:creationId xmlns:a16="http://schemas.microsoft.com/office/drawing/2014/main" id="{601B467C-D8F7-4D6E-8A55-01A50AA28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0900" y="4684713"/>
            <a:ext cx="4316413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6" tIns="45716" rIns="45716" bIns="45716">
            <a:spAutoFit/>
          </a:bodyPr>
          <a:lstStyle>
            <a:lvl1pPr defTabSz="91281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1975"/>
              </a:lnSpc>
            </a:pPr>
            <a:r>
              <a:rPr lang="ru-RU" altLang="ru-RU" sz="2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Внедрение автоматизированной</a:t>
            </a:r>
          </a:p>
          <a:p>
            <a:pPr eaLnBrk="1" hangingPunct="1">
              <a:lnSpc>
                <a:spcPts val="1975"/>
              </a:lnSpc>
            </a:pPr>
            <a:r>
              <a:rPr lang="ru-RU" altLang="ru-RU" sz="2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БЕСКОНДУКТОРНОЙ системы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Рисунок 1">
            <a:extLst>
              <a:ext uri="{FF2B5EF4-FFF2-40B4-BE49-F238E27FC236}">
                <a16:creationId xmlns:a16="http://schemas.microsoft.com/office/drawing/2014/main" id="{5A56C497-675A-405C-B2CB-EE9C12C519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4375" y="1125538"/>
            <a:ext cx="41910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220A770E-971F-47A5-8E39-4B21F52514A4}"/>
              </a:ext>
            </a:extLst>
          </p:cNvPr>
          <p:cNvSpPr/>
          <p:nvPr/>
        </p:nvSpPr>
        <p:spPr bwMode="auto">
          <a:xfrm>
            <a:off x="-36513" y="196850"/>
            <a:ext cx="6985001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48" name="Прямоугольник 21">
            <a:extLst>
              <a:ext uri="{FF2B5EF4-FFF2-40B4-BE49-F238E27FC236}">
                <a16:creationId xmlns:a16="http://schemas.microsoft.com/office/drawing/2014/main" id="{F5698C21-AC3F-4DF9-B9B9-9FDFC910A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60350"/>
            <a:ext cx="5730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1600" spc="-40" dirty="0">
                <a:solidFill>
                  <a:prstClr val="black"/>
                </a:solidFill>
                <a:latin typeface="Times New Roman" panose="02020603050405020304" pitchFamily="18" charset="0"/>
              </a:rPr>
              <a:t>ОБЯЗАТЕЛЬНОЕ ПРИМЕНЕНИЕ ККТ В ПАССАЖИРСКИХ</a:t>
            </a:r>
          </a:p>
          <a:p>
            <a:pPr eaLnBrk="1" hangingPunct="1">
              <a:defRPr/>
            </a:pPr>
            <a:r>
              <a:rPr lang="ru-RU" altLang="ru-RU" sz="1600" spc="-40" dirty="0">
                <a:solidFill>
                  <a:prstClr val="black"/>
                </a:solidFill>
                <a:latin typeface="Times New Roman" panose="02020603050405020304" pitchFamily="18" charset="0"/>
              </a:rPr>
              <a:t>ПЕРЕВОЗКАХ ПРИ ПРИЕМЕ НАЛИЧНОЙ ОПЛАТЫ ПРОЕЗДА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3E934DAF-2689-40DD-AE0E-3B5C51D31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427163"/>
            <a:ext cx="3365500" cy="388778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dirty="0">
                <a:solidFill>
                  <a:srgbClr val="000000"/>
                </a:solidFill>
                <a:latin typeface="Calibri Light" pitchFamily="34" charset="0"/>
              </a:rPr>
              <a:t>С 1 июля 2019 года продажа проездных документов (билетов) в салоне общественного транспорта за наличный расчет требует применения контрольно-кассовой техники (192-ФЗ от 03.07.2018)</a:t>
            </a:r>
          </a:p>
        </p:txBody>
      </p:sp>
      <p:pic>
        <p:nvPicPr>
          <p:cNvPr id="45062" name="Picture 15">
            <a:extLst>
              <a:ext uri="{FF2B5EF4-FFF2-40B4-BE49-F238E27FC236}">
                <a16:creationId xmlns:a16="http://schemas.microsoft.com/office/drawing/2014/main" id="{7D0B150A-A6DC-4E6F-B0C7-F80792196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3789363"/>
            <a:ext cx="3160712" cy="202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кругленный прямоугольник">
            <a:extLst>
              <a:ext uri="{FF2B5EF4-FFF2-40B4-BE49-F238E27FC236}">
                <a16:creationId xmlns:a16="http://schemas.microsoft.com/office/drawing/2014/main" id="{28E3CD60-7B45-4F5B-B3D6-26922A5F434C}"/>
              </a:ext>
            </a:extLst>
          </p:cNvPr>
          <p:cNvSpPr/>
          <p:nvPr/>
        </p:nvSpPr>
        <p:spPr>
          <a:xfrm>
            <a:off x="6319838" y="3338513"/>
            <a:ext cx="2601912" cy="2041525"/>
          </a:xfrm>
          <a:prstGeom prst="roundRect">
            <a:avLst>
              <a:gd name="adj" fmla="val 16667"/>
            </a:avLst>
          </a:prstGeom>
          <a:solidFill>
            <a:srgbClr val="FAC090">
              <a:alpha val="76077"/>
            </a:srgbClr>
          </a:solidFill>
          <a:ln w="12700">
            <a:miter lim="400000"/>
          </a:ln>
          <a:effectLst>
            <a:outerShdw blurRad="76200" rotWithShape="0">
              <a:srgbClr val="000000">
                <a:alpha val="19999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99" name="Закругленный прямоугольник">
            <a:extLst>
              <a:ext uri="{FF2B5EF4-FFF2-40B4-BE49-F238E27FC236}">
                <a16:creationId xmlns:a16="http://schemas.microsoft.com/office/drawing/2014/main" id="{E3D0087B-D738-4D88-ADEE-9830C0BF7EBB}"/>
              </a:ext>
            </a:extLst>
          </p:cNvPr>
          <p:cNvSpPr/>
          <p:nvPr/>
        </p:nvSpPr>
        <p:spPr>
          <a:xfrm>
            <a:off x="347663" y="3284538"/>
            <a:ext cx="3595687" cy="2041525"/>
          </a:xfrm>
          <a:prstGeom prst="roundRect">
            <a:avLst>
              <a:gd name="adj" fmla="val 16667"/>
            </a:avLst>
          </a:prstGeom>
          <a:solidFill>
            <a:srgbClr val="00B0F0">
              <a:alpha val="76077"/>
            </a:srgbClr>
          </a:solidFill>
          <a:ln w="12700">
            <a:miter lim="400000"/>
          </a:ln>
          <a:effectLst>
            <a:outerShdw blurRad="76200" rotWithShape="0">
              <a:srgbClr val="000000">
                <a:alpha val="19999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00" name="Закругленный прямоугольник">
            <a:extLst>
              <a:ext uri="{FF2B5EF4-FFF2-40B4-BE49-F238E27FC236}">
                <a16:creationId xmlns:a16="http://schemas.microsoft.com/office/drawing/2014/main" id="{B347086A-A57E-47AA-AD87-5D05E96CFF7C}"/>
              </a:ext>
            </a:extLst>
          </p:cNvPr>
          <p:cNvSpPr/>
          <p:nvPr/>
        </p:nvSpPr>
        <p:spPr>
          <a:xfrm>
            <a:off x="4040188" y="3335338"/>
            <a:ext cx="2097087" cy="2041525"/>
          </a:xfrm>
          <a:prstGeom prst="roundRect">
            <a:avLst>
              <a:gd name="adj" fmla="val 16667"/>
            </a:avLst>
          </a:prstGeom>
          <a:solidFill>
            <a:srgbClr val="FAC090">
              <a:alpha val="76077"/>
            </a:srgbClr>
          </a:solidFill>
          <a:ln w="12700">
            <a:miter lim="400000"/>
          </a:ln>
          <a:effectLst>
            <a:outerShdw blurRad="76200" rotWithShape="0">
              <a:srgbClr val="000000">
                <a:alpha val="19999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01" name="Фигура">
            <a:extLst>
              <a:ext uri="{FF2B5EF4-FFF2-40B4-BE49-F238E27FC236}">
                <a16:creationId xmlns:a16="http://schemas.microsoft.com/office/drawing/2014/main" id="{C09CE2A4-9B7A-45FC-92FE-AEAFA03C963C}"/>
              </a:ext>
            </a:extLst>
          </p:cNvPr>
          <p:cNvSpPr/>
          <p:nvPr/>
        </p:nvSpPr>
        <p:spPr>
          <a:xfrm>
            <a:off x="11113" y="196850"/>
            <a:ext cx="6985000" cy="7112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00" y="0"/>
                </a:moveTo>
                <a:lnTo>
                  <a:pt x="0" y="0"/>
                </a:lnTo>
                <a:lnTo>
                  <a:pt x="0" y="21600"/>
                </a:lnTo>
                <a:lnTo>
                  <a:pt x="20500" y="21600"/>
                </a:lnTo>
                <a:lnTo>
                  <a:pt x="21600" y="10800"/>
                </a:lnTo>
                <a:close/>
              </a:path>
            </a:pathLst>
          </a:custGeom>
          <a:gradFill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/>
          </a:gradFill>
          <a:ln>
            <a:solidFill>
              <a:srgbClr val="000000"/>
            </a:solidFill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2774" name="КАТЕГОРИИ ОБОРУДОВАНИЯ ДЛЯ ОПЛАТЫ ПРОЕЗДА">
            <a:extLst>
              <a:ext uri="{FF2B5EF4-FFF2-40B4-BE49-F238E27FC236}">
                <a16:creationId xmlns:a16="http://schemas.microsoft.com/office/drawing/2014/main" id="{EDDB098B-4E46-43A9-8DFE-7755CAC2D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" y="382588"/>
            <a:ext cx="73596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1600" b="1" spc="-40" dirty="0">
                <a:solidFill>
                  <a:prstClr val="black"/>
                </a:solidFill>
                <a:latin typeface="Times New Roman" panose="02020603050405020304" pitchFamily="18" charset="0"/>
                <a:sym typeface="Calibri" pitchFamily="34" charset="0"/>
              </a:rPr>
              <a:t>ОБОРУДОВАНИЯ ДЛЯ ОПЛАТЫ ПРОЕЗДА СОГЛАСНО ФЗ  №54</a:t>
            </a:r>
          </a:p>
        </p:txBody>
      </p:sp>
      <p:pic>
        <p:nvPicPr>
          <p:cNvPr id="46087" name="C:\Users\Евгений_2\Desktop\54 ФЗ\ШТРИХ-КАРТ-Ф копия копия.png">
            <a:extLst>
              <a:ext uri="{FF2B5EF4-FFF2-40B4-BE49-F238E27FC236}">
                <a16:creationId xmlns:a16="http://schemas.microsoft.com/office/drawing/2014/main" id="{4BD10652-70C2-48AE-AC0A-B5F388C7DC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0463" y="4149725"/>
            <a:ext cx="1350962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07" name="ПЕРЕНОСНЫЕ ТЕРМИНАЛЫ">
            <a:extLst>
              <a:ext uri="{FF2B5EF4-FFF2-40B4-BE49-F238E27FC236}">
                <a16:creationId xmlns:a16="http://schemas.microsoft.com/office/drawing/2014/main" id="{CC6D35F8-294E-4BFA-8AFB-605622C6E316}"/>
              </a:ext>
            </a:extLst>
          </p:cNvPr>
          <p:cNvSpPr txBox="1"/>
          <p:nvPr/>
        </p:nvSpPr>
        <p:spPr>
          <a:xfrm>
            <a:off x="1225550" y="1916113"/>
            <a:ext cx="1881188" cy="646112"/>
          </a:xfrm>
          <a:prstGeom prst="rect">
            <a:avLst/>
          </a:prstGeom>
          <a:gradFill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  <a:extLst>
            <a:ext uri="{C572A759-6A51-4108-AA02-DFA0A04FC94B}"/>
          </a:extLst>
        </p:spPr>
        <p:txBody>
          <a:bodyPr lIns="45719" rIns="45719">
            <a:spAutoFit/>
          </a:bodyPr>
          <a:lstStyle>
            <a:lvl1pPr algn="ctr"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>
              <a:defRPr/>
            </a:pPr>
            <a:r>
              <a:rPr sz="1800" b="1" dirty="0"/>
              <a:t>ПЕРЕНОСНЫЕ ТЕРМИНАЛЫ</a:t>
            </a:r>
          </a:p>
        </p:txBody>
      </p:sp>
      <p:sp>
        <p:nvSpPr>
          <p:cNvPr id="308" name="СТАЦИОНАРНЫЕ ТЕРМИНАЛЫ">
            <a:extLst>
              <a:ext uri="{FF2B5EF4-FFF2-40B4-BE49-F238E27FC236}">
                <a16:creationId xmlns:a16="http://schemas.microsoft.com/office/drawing/2014/main" id="{7E0103D6-2C90-434A-8DEE-7DAE88385E04}"/>
              </a:ext>
            </a:extLst>
          </p:cNvPr>
          <p:cNvSpPr txBox="1"/>
          <p:nvPr/>
        </p:nvSpPr>
        <p:spPr>
          <a:xfrm>
            <a:off x="5311775" y="1914525"/>
            <a:ext cx="2190750" cy="647700"/>
          </a:xfrm>
          <a:prstGeom prst="rect">
            <a:avLst/>
          </a:prstGeom>
          <a:gradFill>
            <a:gsLst>
              <a:gs pos="0">
                <a:schemeClr val="accent3">
                  <a:hueOff val="321486"/>
                  <a:satOff val="58119"/>
                  <a:lumOff val="40966"/>
                </a:schemeClr>
              </a:gs>
              <a:gs pos="64999">
                <a:srgbClr val="E4FDC2"/>
              </a:gs>
              <a:gs pos="100000">
                <a:srgbClr val="DAFDA7"/>
              </a:gs>
            </a:gsLst>
            <a:lin ang="5400000"/>
          </a:gradFill>
          <a:ln>
            <a:solidFill>
              <a:srgbClr val="98B954"/>
            </a:solidFill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  <a:extLst>
            <a:ext uri="{C572A759-6A51-4108-AA02-DFA0A04FC94B}"/>
          </a:extLst>
        </p:spPr>
        <p:txBody>
          <a:bodyPr lIns="45719" rIns="45719">
            <a:spAutoFit/>
          </a:bodyPr>
          <a:lstStyle>
            <a:lvl1pPr algn="ctr"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>
              <a:defRPr/>
            </a:pPr>
            <a:r>
              <a:rPr sz="1800" b="1" dirty="0"/>
              <a:t>СТАЦИОНАРНЫЕ ТЕРМИНАЛЫ</a:t>
            </a:r>
          </a:p>
        </p:txBody>
      </p:sp>
      <p:pic>
        <p:nvPicPr>
          <p:cNvPr id="46090" name="C:\Users\Евгений_2\Desktop\Автоматизация кассы на сайт\Ярус м2100\m2100-7 копия.png">
            <a:extLst>
              <a:ext uri="{FF2B5EF4-FFF2-40B4-BE49-F238E27FC236}">
                <a16:creationId xmlns:a16="http://schemas.microsoft.com/office/drawing/2014/main" id="{D7F399FB-C3CE-4AF6-9F69-D96C6282609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700" y="3603625"/>
            <a:ext cx="8890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6091" name="C:\Users\Евгений_2\Desktop\Автоматизация кассы на сайт\Ярус м2100\ШТРИХ-Нано.png">
            <a:extLst>
              <a:ext uri="{FF2B5EF4-FFF2-40B4-BE49-F238E27FC236}">
                <a16:creationId xmlns:a16="http://schemas.microsoft.com/office/drawing/2014/main" id="{D9FCDFF3-C674-43D5-885B-5C299B3937C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2350" y="4202113"/>
            <a:ext cx="1697038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6092" name="C:\Users\Евгений_2\Desktop\54 ФЗ\Терминал оплаты без фона.png">
            <a:extLst>
              <a:ext uri="{FF2B5EF4-FFF2-40B4-BE49-F238E27FC236}">
                <a16:creationId xmlns:a16="http://schemas.microsoft.com/office/drawing/2014/main" id="{53D404B7-B86E-4422-ACD8-5162B3E93FE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3963" y="3514725"/>
            <a:ext cx="1079500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6093" name="C:\Users\Евгений_2\Desktop\54 ФЗ\Терминаол оплаты без печати без фона.png">
            <a:extLst>
              <a:ext uri="{FF2B5EF4-FFF2-40B4-BE49-F238E27FC236}">
                <a16:creationId xmlns:a16="http://schemas.microsoft.com/office/drawing/2014/main" id="{EC1FF350-D0C3-4C95-A36D-6694599232E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8763" y="3563938"/>
            <a:ext cx="1077912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6094" name="C:\Users\Евгений_2\Desktop\54 ФЗ\АПРБ без фона.png">
            <a:extLst>
              <a:ext uri="{FF2B5EF4-FFF2-40B4-BE49-F238E27FC236}">
                <a16:creationId xmlns:a16="http://schemas.microsoft.com/office/drawing/2014/main" id="{FF1C6C54-FECA-4B09-9379-1D49E3E3A9B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4875" y="3692525"/>
            <a:ext cx="1585913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6095" name="Picture 2">
            <a:extLst>
              <a:ext uri="{FF2B5EF4-FFF2-40B4-BE49-F238E27FC236}">
                <a16:creationId xmlns:a16="http://schemas.microsoft.com/office/drawing/2014/main" id="{AD9B7EF7-B5D8-4608-A1B6-55217E308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5738" y="3335338"/>
            <a:ext cx="803275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6" name="Picture 2">
            <a:extLst>
              <a:ext uri="{FF2B5EF4-FFF2-40B4-BE49-F238E27FC236}">
                <a16:creationId xmlns:a16="http://schemas.microsoft.com/office/drawing/2014/main" id="{0DAAC157-2695-4A77-9337-7ABFD74B7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1275" y="204788"/>
            <a:ext cx="1235075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7DCF2CD4-9E6A-4002-9A31-31846C9D3501}"/>
              </a:ext>
            </a:extLst>
          </p:cNvPr>
          <p:cNvSpPr/>
          <p:nvPr/>
        </p:nvSpPr>
        <p:spPr bwMode="auto">
          <a:xfrm>
            <a:off x="-36513" y="196850"/>
            <a:ext cx="6985001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107" name="Прямоугольник 21">
            <a:extLst>
              <a:ext uri="{FF2B5EF4-FFF2-40B4-BE49-F238E27FC236}">
                <a16:creationId xmlns:a16="http://schemas.microsoft.com/office/drawing/2014/main" id="{FBF3CF57-41A3-422F-AB09-FC39220DB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3" y="382588"/>
            <a:ext cx="57261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ПЛЮСЫ И МИНУСЫ ФИСКАЛЬНОГО ОБОРУДОВАНИЯ</a:t>
            </a:r>
            <a:endParaRPr lang="ru-RU" altLang="ru-RU" sz="160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F1431AA-2817-40E8-96BF-54C58583A32F}"/>
              </a:ext>
            </a:extLst>
          </p:cNvPr>
          <p:cNvGraphicFramePr>
            <a:graphicFrameLocks noGrp="1"/>
          </p:cNvGraphicFramePr>
          <p:nvPr/>
        </p:nvGraphicFramePr>
        <p:xfrm>
          <a:off x="1331913" y="1557338"/>
          <a:ext cx="7272337" cy="4249737"/>
        </p:xfrm>
        <a:graphic>
          <a:graphicData uri="http://schemas.openxmlformats.org/drawingml/2006/table">
            <a:tbl>
              <a:tblPr/>
              <a:tblGrid>
                <a:gridCol w="3744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7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946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ПЕРЕНОСНОЕ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ОБОРУДОВАНИЕ</a:t>
                      </a:r>
                    </a:p>
                  </a:txBody>
                  <a:tcPr marL="91434" marR="91434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СТАЦИОНАРНОЕ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ОБОРУДОВАНИЕ</a:t>
                      </a:r>
                    </a:p>
                  </a:txBody>
                  <a:tcPr marL="91434" marR="91434" marT="45701" marB="45701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95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+ Невысокая стоимость</a:t>
                      </a:r>
                    </a:p>
                  </a:txBody>
                  <a:tcPr marL="91434" marR="91434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- Стоимость выше переносных устройств</a:t>
                      </a:r>
                    </a:p>
                  </a:txBody>
                  <a:tcPr marL="91434" marR="91434" marT="45701" marB="45701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85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+ Не требуется монтажа на ТС</a:t>
                      </a:r>
                    </a:p>
                  </a:txBody>
                  <a:tcPr marL="91434" marR="91434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- Монтаж требуется</a:t>
                      </a:r>
                    </a:p>
                  </a:txBody>
                  <a:tcPr marL="91434" marR="91434" marT="45701" marB="45701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68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+ Не привязано к конкретному ТС</a:t>
                      </a:r>
                    </a:p>
                  </a:txBody>
                  <a:tcPr marL="91434" marR="91434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- Привязка к конкретному ТС</a:t>
                      </a:r>
                    </a:p>
                  </a:txBody>
                  <a:tcPr marL="91434" marR="91434" marT="45701" marB="45701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20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- Работа от аккумуляторной батареи (Ограничение по времени работы)</a:t>
                      </a:r>
                    </a:p>
                  </a:txBody>
                  <a:tcPr marL="91434" marR="91434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+ Работа от бортовой сети ТС (нет ограничения по времени работы)</a:t>
                      </a:r>
                    </a:p>
                  </a:txBody>
                  <a:tcPr marL="91434" marR="91434" marT="45701" marB="45701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31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- Обслуживает кондуктор/водитель</a:t>
                      </a:r>
                    </a:p>
                  </a:txBody>
                  <a:tcPr marL="91434" marR="91434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+ Самообслуживание пассажиров</a:t>
                      </a:r>
                    </a:p>
                  </a:txBody>
                  <a:tcPr marL="91434" marR="91434" marT="45701" marB="45701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31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- Невысокая скорость печати билета</a:t>
                      </a:r>
                    </a:p>
                  </a:txBody>
                  <a:tcPr marL="91434" marR="91434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+ Высокая скорость печати билета</a:t>
                      </a:r>
                    </a:p>
                  </a:txBody>
                  <a:tcPr marL="91434" marR="91434" marT="45701" marB="45701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31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- Чек отрывает только водитель или кондуктор</a:t>
                      </a:r>
                    </a:p>
                  </a:txBody>
                  <a:tcPr marL="91434" marR="91434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+ Наличие автоматического </a:t>
                      </a:r>
                      <a:r>
                        <a:rPr kumimoji="0" lang="ru-RU" alt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отрезчика</a:t>
                      </a: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 чека</a:t>
                      </a:r>
                    </a:p>
                  </a:txBody>
                  <a:tcPr marL="91434" marR="91434" marT="45701" marB="45701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7136" name="Picture 2">
            <a:extLst>
              <a:ext uri="{FF2B5EF4-FFF2-40B4-BE49-F238E27FC236}">
                <a16:creationId xmlns:a16="http://schemas.microsoft.com/office/drawing/2014/main" id="{A1EA06C1-A0CA-4FC3-ADD3-AEA513F95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2233613"/>
            <a:ext cx="431800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37" name="Picture 3">
            <a:extLst>
              <a:ext uri="{FF2B5EF4-FFF2-40B4-BE49-F238E27FC236}">
                <a16:creationId xmlns:a16="http://schemas.microsoft.com/office/drawing/2014/main" id="{99A1DD4C-47F2-455F-A1E9-8951EAD12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2708275"/>
            <a:ext cx="4318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38" name="Picture 4">
            <a:extLst>
              <a:ext uri="{FF2B5EF4-FFF2-40B4-BE49-F238E27FC236}">
                <a16:creationId xmlns:a16="http://schemas.microsoft.com/office/drawing/2014/main" id="{768941B5-207C-4161-80FF-2E4877FA3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3213100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39" name="Picture 5">
            <a:extLst>
              <a:ext uri="{FF2B5EF4-FFF2-40B4-BE49-F238E27FC236}">
                <a16:creationId xmlns:a16="http://schemas.microsoft.com/office/drawing/2014/main" id="{9F276D80-4CA9-4FDE-A927-6496C5C79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3716338"/>
            <a:ext cx="431800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40" name="Picture 8">
            <a:extLst>
              <a:ext uri="{FF2B5EF4-FFF2-40B4-BE49-F238E27FC236}">
                <a16:creationId xmlns:a16="http://schemas.microsoft.com/office/drawing/2014/main" id="{9D0FFEA2-A578-4D21-9E4D-549A89E58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4221163"/>
            <a:ext cx="4540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41" name="Picture 9">
            <a:extLst>
              <a:ext uri="{FF2B5EF4-FFF2-40B4-BE49-F238E27FC236}">
                <a16:creationId xmlns:a16="http://schemas.microsoft.com/office/drawing/2014/main" id="{37BA7E15-58BC-481D-A2E5-4855A3C6B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4724400"/>
            <a:ext cx="4540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42" name="Picture 10">
            <a:extLst>
              <a:ext uri="{FF2B5EF4-FFF2-40B4-BE49-F238E27FC236}">
                <a16:creationId xmlns:a16="http://schemas.microsoft.com/office/drawing/2014/main" id="{53C6A6FE-82AE-48A0-A20C-6FC7F2DC4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5229225"/>
            <a:ext cx="4540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43" name="Picture 11">
            <a:extLst>
              <a:ext uri="{FF2B5EF4-FFF2-40B4-BE49-F238E27FC236}">
                <a16:creationId xmlns:a16="http://schemas.microsoft.com/office/drawing/2014/main" id="{AD3A8CC7-E86B-403F-90EB-E5DD51356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3350" y="1001713"/>
            <a:ext cx="7270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44" name="Picture 23">
            <a:extLst>
              <a:ext uri="{FF2B5EF4-FFF2-40B4-BE49-F238E27FC236}">
                <a16:creationId xmlns:a16="http://schemas.microsoft.com/office/drawing/2014/main" id="{9201C594-7995-4517-823A-C3D5F0DC6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350" y="1341438"/>
            <a:ext cx="10271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5">
            <a:extLst>
              <a:ext uri="{FF2B5EF4-FFF2-40B4-BE49-F238E27FC236}">
                <a16:creationId xmlns:a16="http://schemas.microsoft.com/office/drawing/2014/main" id="{AB8E23ED-C0E9-4B38-9FA8-3CDC439D9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313" y="3959225"/>
            <a:ext cx="5824537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B7908F9E-82DA-4D19-9902-DC98BC07E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3" y="1939925"/>
            <a:ext cx="1376362" cy="21272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МОБИЛЬНЫЙ ТЕРМИНАЛ КОНДУКТОРА</a:t>
            </a:r>
            <a:r>
              <a:rPr lang="en-US" altLang="ru-RU" sz="1200" b="1" dirty="0">
                <a:solidFill>
                  <a:srgbClr val="000000"/>
                </a:solidFill>
                <a:latin typeface="Calibri" pitchFamily="34" charset="0"/>
              </a:rPr>
              <a:t>/</a:t>
            </a:r>
            <a:endParaRPr lang="ru-RU" altLang="ru-RU" sz="12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ВОДИТЕЛЯ</a:t>
            </a: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AF1F980E-7944-41DD-A5FD-03A42C646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5138" y="1517650"/>
            <a:ext cx="1284287" cy="219868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400" b="1" dirty="0">
                <a:solidFill>
                  <a:srgbClr val="000000"/>
                </a:solidFill>
                <a:latin typeface="Calibri" pitchFamily="34" charset="0"/>
              </a:rPr>
              <a:t>ТЕРМИНАЛ ОПЛАТЫ ПРОЕЗДА</a:t>
            </a:r>
          </a:p>
          <a:p>
            <a:pPr algn="ctr" eaLnBrk="1" hangingPunct="1">
              <a:defRPr/>
            </a:pPr>
            <a:r>
              <a:rPr lang="en-US" altLang="ru-RU" sz="1400" b="1" dirty="0">
                <a:solidFill>
                  <a:srgbClr val="000000"/>
                </a:solidFill>
                <a:latin typeface="Calibri" pitchFamily="34" charset="0"/>
              </a:rPr>
              <a:t>T2 PS</a:t>
            </a: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98BE8E24-B475-48A1-8D00-AB6C7CF9CDE4}"/>
              </a:ext>
            </a:extLst>
          </p:cNvPr>
          <p:cNvSpPr/>
          <p:nvPr/>
        </p:nvSpPr>
        <p:spPr bwMode="auto">
          <a:xfrm>
            <a:off x="-36513" y="196850"/>
            <a:ext cx="6985001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134" name="Прямоугольник 21">
            <a:extLst>
              <a:ext uri="{FF2B5EF4-FFF2-40B4-BE49-F238E27FC236}">
                <a16:creationId xmlns:a16="http://schemas.microsoft.com/office/drawing/2014/main" id="{3B5BFF5E-CC78-4BC5-A515-6C0703161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60350"/>
            <a:ext cx="4727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СХЕМА РАБОТЫ ПРИ ОПЛАТЕ НАЛИЧНЫМИ</a:t>
            </a:r>
          </a:p>
          <a:p>
            <a:pPr eaLnBrk="1" hangingPunct="1"/>
            <a:r>
              <a:rPr lang="ru-RU" altLang="ru-RU" sz="1600" b="1"/>
              <a:t>ДЕНЕЖНЫМИ СРЕДСТВАМИ</a:t>
            </a:r>
            <a:endParaRPr lang="ru-RU" altLang="ru-RU" sz="1600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2228DA28-4971-477C-BCB3-83363C812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047750"/>
            <a:ext cx="1204913" cy="223678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400" b="1" dirty="0">
                <a:solidFill>
                  <a:srgbClr val="000000"/>
                </a:solidFill>
                <a:latin typeface="Calibri" pitchFamily="34" charset="0"/>
              </a:rPr>
              <a:t>АППАРАТ ПРОДАЖИ РАЗОВЫХ БИЛЕТОВ</a:t>
            </a:r>
            <a:endParaRPr lang="ru-RU" altLang="ru-RU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0C7F4A1A-952D-4FBC-A930-696AFB249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1230313"/>
            <a:ext cx="1512888" cy="24860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400" b="1" dirty="0">
                <a:solidFill>
                  <a:srgbClr val="000000"/>
                </a:solidFill>
                <a:latin typeface="Calibri" pitchFamily="34" charset="0"/>
              </a:rPr>
              <a:t>ФЕДЕРАЛЬНАЯ НАЛОГОВАЯ СЛУЖБА</a:t>
            </a:r>
          </a:p>
        </p:txBody>
      </p:sp>
      <p:pic>
        <p:nvPicPr>
          <p:cNvPr id="48137" name="Picture 4">
            <a:extLst>
              <a:ext uri="{FF2B5EF4-FFF2-40B4-BE49-F238E27FC236}">
                <a16:creationId xmlns:a16="http://schemas.microsoft.com/office/drawing/2014/main" id="{254205D0-AABC-480F-BC3F-409314BB1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8388" y="1393825"/>
            <a:ext cx="107632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76AC3FA0-32C4-403A-AA16-88E49180E972}"/>
              </a:ext>
            </a:extLst>
          </p:cNvPr>
          <p:cNvCxnSpPr/>
          <p:nvPr/>
        </p:nvCxnSpPr>
        <p:spPr>
          <a:xfrm>
            <a:off x="3019425" y="1762125"/>
            <a:ext cx="212883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49BB2159-FBC1-440D-9826-78AC52676F98}"/>
              </a:ext>
            </a:extLst>
          </p:cNvPr>
          <p:cNvCxnSpPr/>
          <p:nvPr/>
        </p:nvCxnSpPr>
        <p:spPr>
          <a:xfrm>
            <a:off x="4657725" y="2166938"/>
            <a:ext cx="49053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8140" name="TextBox 29">
            <a:extLst>
              <a:ext uri="{FF2B5EF4-FFF2-40B4-BE49-F238E27FC236}">
                <a16:creationId xmlns:a16="http://schemas.microsoft.com/office/drawing/2014/main" id="{0AA356F2-7C29-4FEB-A98D-0294DD4BB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9238" y="5219700"/>
            <a:ext cx="18827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>
                <a:latin typeface="Calibri" panose="020F0502020204030204" pitchFamily="34" charset="0"/>
              </a:rPr>
              <a:t>НАЛИЧНЫЕ</a:t>
            </a:r>
          </a:p>
          <a:p>
            <a:pPr algn="ctr" eaLnBrk="1" hangingPunct="1"/>
            <a:r>
              <a:rPr lang="ru-RU" altLang="ru-RU" sz="1600">
                <a:latin typeface="Calibri" panose="020F0502020204030204" pitchFamily="34" charset="0"/>
              </a:rPr>
              <a:t>ДЕНЕЖНЫЕ</a:t>
            </a:r>
          </a:p>
          <a:p>
            <a:pPr algn="ctr" eaLnBrk="1" hangingPunct="1"/>
            <a:r>
              <a:rPr lang="ru-RU" altLang="ru-RU" sz="1600">
                <a:latin typeface="Calibri" panose="020F0502020204030204" pitchFamily="34" charset="0"/>
              </a:rPr>
              <a:t>СРЕДСТВА</a:t>
            </a:r>
          </a:p>
        </p:txBody>
      </p:sp>
      <p:pic>
        <p:nvPicPr>
          <p:cNvPr id="48141" name="Picture 2">
            <a:extLst>
              <a:ext uri="{FF2B5EF4-FFF2-40B4-BE49-F238E27FC236}">
                <a16:creationId xmlns:a16="http://schemas.microsoft.com/office/drawing/2014/main" id="{8625DB85-9DB1-4CA1-AFA9-294357C2C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113" y="3835400"/>
            <a:ext cx="1663700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2" name="Picture 7">
            <a:extLst>
              <a:ext uri="{FF2B5EF4-FFF2-40B4-BE49-F238E27FC236}">
                <a16:creationId xmlns:a16="http://schemas.microsoft.com/office/drawing/2014/main" id="{7E78AFB7-457A-464F-88F4-D19186D90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3" y="1230313"/>
            <a:ext cx="11176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D:\SystemData_\Рабочий стол\t2mps_01_01_F.jpg">
            <a:extLst>
              <a:ext uri="{FF2B5EF4-FFF2-40B4-BE49-F238E27FC236}">
                <a16:creationId xmlns:a16="http://schemas.microsoft.com/office/drawing/2014/main" id="{C2545C25-150C-495F-83A6-CF67CDAF7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2267" y="1581387"/>
            <a:ext cx="950028" cy="12790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74A88C88-F7BA-4286-BF4E-5A15E7D0B761}"/>
              </a:ext>
            </a:extLst>
          </p:cNvPr>
          <p:cNvCxnSpPr/>
          <p:nvPr/>
        </p:nvCxnSpPr>
        <p:spPr>
          <a:xfrm>
            <a:off x="1547813" y="1363663"/>
            <a:ext cx="3600450" cy="95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15699166-CD3E-4219-A803-6FDC96580A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1246188"/>
            <a:ext cx="1574800" cy="21272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400" b="1" dirty="0">
                <a:solidFill>
                  <a:srgbClr val="000000"/>
                </a:solidFill>
                <a:latin typeface="Calibri" pitchFamily="34" charset="0"/>
              </a:rPr>
              <a:t>ОПЕРАТОР ФИСКАЛЬНЫХ ДАННЫХ</a:t>
            </a:r>
          </a:p>
        </p:txBody>
      </p:sp>
      <p:pic>
        <p:nvPicPr>
          <p:cNvPr id="48146" name="Picture 3">
            <a:extLst>
              <a:ext uri="{FF2B5EF4-FFF2-40B4-BE49-F238E27FC236}">
                <a16:creationId xmlns:a16="http://schemas.microsoft.com/office/drawing/2014/main" id="{41253B67-9A1B-4D56-8141-147CF7DEF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1463" y="1346200"/>
            <a:ext cx="1185862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A99EC795-89DD-4B83-90D3-F0359EE39FE4}"/>
              </a:ext>
            </a:extLst>
          </p:cNvPr>
          <p:cNvCxnSpPr/>
          <p:nvPr/>
        </p:nvCxnSpPr>
        <p:spPr>
          <a:xfrm>
            <a:off x="6704013" y="1751013"/>
            <a:ext cx="48895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8148" name="Picture 2">
            <a:extLst>
              <a:ext uri="{FF2B5EF4-FFF2-40B4-BE49-F238E27FC236}">
                <a16:creationId xmlns:a16="http://schemas.microsoft.com/office/drawing/2014/main" id="{B9082149-3BAB-4C17-951D-045FBEC8A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9150" y="2097088"/>
            <a:ext cx="925513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9" name="Изображение" descr="Изображение">
            <a:extLst>
              <a:ext uri="{FF2B5EF4-FFF2-40B4-BE49-F238E27FC236}">
                <a16:creationId xmlns:a16="http://schemas.microsoft.com/office/drawing/2014/main" id="{8626E96D-F911-4BAA-9CC6-6E08D368E83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2863" y="2447925"/>
            <a:ext cx="727075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4F049DAA-0710-4120-9054-0E469D12C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448050"/>
            <a:ext cx="1060450" cy="1060450"/>
          </a:xfrm>
          <a:prstGeom prst="roundRect">
            <a:avLst>
              <a:gd name="adj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ВОДИТЕЛЬ</a:t>
            </a:r>
          </a:p>
        </p:txBody>
      </p:sp>
      <p:pic>
        <p:nvPicPr>
          <p:cNvPr id="27" name="Picture 2" descr="C:\Users\Евгений_2\Desktop\Презентация для Усачевой\unnamed копия.png">
            <a:extLst>
              <a:ext uri="{FF2B5EF4-FFF2-40B4-BE49-F238E27FC236}">
                <a16:creationId xmlns:a16="http://schemas.microsoft.com/office/drawing/2014/main" id="{0A848524-1E6C-4965-8471-973ED33A8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038" y="3559175"/>
            <a:ext cx="638175" cy="638175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A53516E7-482E-4027-870F-7635C0ABD4F9}"/>
              </a:ext>
            </a:extLst>
          </p:cNvPr>
          <p:cNvCxnSpPr>
            <a:stCxn id="25" idx="3"/>
          </p:cNvCxnSpPr>
          <p:nvPr/>
        </p:nvCxnSpPr>
        <p:spPr>
          <a:xfrm flipV="1">
            <a:off x="1403350" y="3952875"/>
            <a:ext cx="1878013" cy="25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26BDBD87-3AA5-4F24-9D5B-B797DEE8186B}"/>
              </a:ext>
            </a:extLst>
          </p:cNvPr>
          <p:cNvCxnSpPr/>
          <p:nvPr/>
        </p:nvCxnSpPr>
        <p:spPr>
          <a:xfrm flipV="1">
            <a:off x="1374775" y="3584575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CA0676FD-B9D8-4C09-B985-E60C6EC19307}"/>
              </a:ext>
            </a:extLst>
          </p:cNvPr>
          <p:cNvSpPr/>
          <p:nvPr/>
        </p:nvSpPr>
        <p:spPr bwMode="auto">
          <a:xfrm>
            <a:off x="-36513" y="196850"/>
            <a:ext cx="6985001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155" name="Прямоугольник 21">
            <a:extLst>
              <a:ext uri="{FF2B5EF4-FFF2-40B4-BE49-F238E27FC236}">
                <a16:creationId xmlns:a16="http://schemas.microsoft.com/office/drawing/2014/main" id="{F44DF282-7F0D-4055-9775-9523274C9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8" y="260350"/>
            <a:ext cx="6070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ФИСКАЛИЗАЦИЯ НА БОРТУ ТРАНСПОРТНОГО СРЕДСТВА </a:t>
            </a:r>
          </a:p>
          <a:p>
            <a:pPr eaLnBrk="1" hangingPunct="1"/>
            <a:r>
              <a:rPr lang="ru-RU" altLang="ru-RU" sz="1600" b="1"/>
              <a:t>С ПЕЧАТЬЮ БИЛЕТА</a:t>
            </a: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1EE9A077-161F-4B47-983E-1C75A116F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1988" y="1420813"/>
            <a:ext cx="1944687" cy="2079625"/>
          </a:xfrm>
          <a:prstGeom prst="roundRect">
            <a:avLst>
              <a:gd name="adj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0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0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400" b="1" dirty="0">
                <a:solidFill>
                  <a:srgbClr val="000000"/>
                </a:solidFill>
                <a:latin typeface="Calibri" pitchFamily="34" charset="0"/>
              </a:rPr>
              <a:t>ФЕДЕРАЛЬНАЯ НАЛОГОВАЯ СЛУЖБА</a:t>
            </a:r>
          </a:p>
        </p:txBody>
      </p:sp>
      <p:pic>
        <p:nvPicPr>
          <p:cNvPr id="49157" name="Picture 4">
            <a:extLst>
              <a:ext uri="{FF2B5EF4-FFF2-40B4-BE49-F238E27FC236}">
                <a16:creationId xmlns:a16="http://schemas.microsoft.com/office/drawing/2014/main" id="{D59A8386-D18E-4849-A9A4-771D9DDFA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2363" y="1598613"/>
            <a:ext cx="1022350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F1883C53-19BB-4B21-93D7-F5468B8D2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420813"/>
            <a:ext cx="2087563" cy="20796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400" b="1" dirty="0">
                <a:solidFill>
                  <a:srgbClr val="000000"/>
                </a:solidFill>
                <a:latin typeface="Calibri" pitchFamily="34" charset="0"/>
              </a:rPr>
              <a:t>ОНЛАЙН-КАССА С ФИСКАЛЬНЫМ НАКОПИТЕЛЕМ</a:t>
            </a: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A699854D-03C3-40EC-9E4D-9FCE16C91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1489075"/>
            <a:ext cx="1825625" cy="20113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400" b="1" dirty="0">
                <a:solidFill>
                  <a:srgbClr val="000000"/>
                </a:solidFill>
                <a:latin typeface="Calibri" pitchFamily="34" charset="0"/>
              </a:rPr>
              <a:t>ОПЕРАТОР ФИСКАЛЬНЫХ ДАННЫХ</a:t>
            </a:r>
          </a:p>
        </p:txBody>
      </p:sp>
      <p:pic>
        <p:nvPicPr>
          <p:cNvPr id="49160" name="Picture 3">
            <a:extLst>
              <a:ext uri="{FF2B5EF4-FFF2-40B4-BE49-F238E27FC236}">
                <a16:creationId xmlns:a16="http://schemas.microsoft.com/office/drawing/2014/main" id="{42D8FCC9-606F-4F2B-9247-9EE7F6F1B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0788" y="1538288"/>
            <a:ext cx="1182687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8BF8142D-50D5-451F-BEEA-EFAE48A7EB0F}"/>
              </a:ext>
            </a:extLst>
          </p:cNvPr>
          <p:cNvCxnSpPr/>
          <p:nvPr/>
        </p:nvCxnSpPr>
        <p:spPr>
          <a:xfrm>
            <a:off x="5264150" y="2449513"/>
            <a:ext cx="477838" cy="3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18B79633-BF66-442E-AA3F-8D89B0E02039}"/>
              </a:ext>
            </a:extLst>
          </p:cNvPr>
          <p:cNvCxnSpPr/>
          <p:nvPr/>
        </p:nvCxnSpPr>
        <p:spPr>
          <a:xfrm flipV="1">
            <a:off x="2843213" y="2500313"/>
            <a:ext cx="598487" cy="158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id="{B5736BAE-27A0-4F6D-A2AD-C219F5FF2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338" y="3922713"/>
            <a:ext cx="2089150" cy="217011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400" b="1" dirty="0">
                <a:solidFill>
                  <a:srgbClr val="000000"/>
                </a:solidFill>
                <a:latin typeface="Calibri" pitchFamily="34" charset="0"/>
              </a:rPr>
              <a:t>БИЛЕТ С </a:t>
            </a:r>
            <a:r>
              <a:rPr lang="en-US" altLang="ru-RU" sz="1400" b="1" dirty="0">
                <a:solidFill>
                  <a:srgbClr val="000000"/>
                </a:solidFill>
                <a:latin typeface="Calibri" pitchFamily="34" charset="0"/>
              </a:rPr>
              <a:t>QR-</a:t>
            </a:r>
            <a:r>
              <a:rPr lang="ru-RU" altLang="ru-RU" sz="1400" b="1" dirty="0" err="1">
                <a:solidFill>
                  <a:srgbClr val="000000"/>
                </a:solidFill>
                <a:latin typeface="Calibri" pitchFamily="34" charset="0"/>
              </a:rPr>
              <a:t>КОДом</a:t>
            </a:r>
            <a:r>
              <a:rPr lang="ru-RU" altLang="ru-RU" sz="1400" b="1" dirty="0">
                <a:solidFill>
                  <a:srgbClr val="000000"/>
                </a:solidFill>
                <a:latin typeface="Calibri" pitchFamily="34" charset="0"/>
              </a:rPr>
              <a:t> ФИСКАЛЬНОГО ЧЕКА</a:t>
            </a:r>
          </a:p>
        </p:txBody>
      </p: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B88C0DBF-13EA-462B-B71D-A46A838DC755}"/>
              </a:ext>
            </a:extLst>
          </p:cNvPr>
          <p:cNvCxnSpPr>
            <a:stCxn id="28" idx="2"/>
          </p:cNvCxnSpPr>
          <p:nvPr/>
        </p:nvCxnSpPr>
        <p:spPr>
          <a:xfrm>
            <a:off x="1800225" y="3500438"/>
            <a:ext cx="0" cy="4937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id="{EA8CAAFF-2C89-42D5-8D05-33C24AE86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3638" y="4319588"/>
            <a:ext cx="3600450" cy="13779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1600" dirty="0">
                <a:latin typeface="Calibri Light" pitchFamily="34" charset="0"/>
              </a:rPr>
              <a:t>После оплаты онлайн-касса отправляет данные на сервер ОФД и печатает билет с фискальным </a:t>
            </a:r>
            <a:r>
              <a:rPr lang="en-US" altLang="ru-RU" sz="1600" dirty="0">
                <a:latin typeface="Calibri Light" pitchFamily="34" charset="0"/>
              </a:rPr>
              <a:t>QR-</a:t>
            </a:r>
            <a:r>
              <a:rPr lang="ru-RU" altLang="ru-RU" sz="1600" dirty="0">
                <a:latin typeface="Calibri Light" pitchFamily="34" charset="0"/>
              </a:rPr>
              <a:t>кодом ,по которому пассажир может найти полный фискальный чек  в ОФД  </a:t>
            </a:r>
          </a:p>
        </p:txBody>
      </p:sp>
      <p:pic>
        <p:nvPicPr>
          <p:cNvPr id="49166" name="Picture 2">
            <a:extLst>
              <a:ext uri="{FF2B5EF4-FFF2-40B4-BE49-F238E27FC236}">
                <a16:creationId xmlns:a16="http://schemas.microsoft.com/office/drawing/2014/main" id="{422140A1-2A35-413B-BD12-7DE41F1D3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125" y="1598613"/>
            <a:ext cx="1339850" cy="97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7" name="Picture 2">
            <a:extLst>
              <a:ext uri="{FF2B5EF4-FFF2-40B4-BE49-F238E27FC236}">
                <a16:creationId xmlns:a16="http://schemas.microsoft.com/office/drawing/2014/main" id="{76BC1CE0-AB19-4EA5-80D3-EC3EB7866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638" y="1112838"/>
            <a:ext cx="852487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8" name="Picture 4">
            <a:extLst>
              <a:ext uri="{FF2B5EF4-FFF2-40B4-BE49-F238E27FC236}">
                <a16:creationId xmlns:a16="http://schemas.microsoft.com/office/drawing/2014/main" id="{89DF96C8-35A0-4FD5-8C8A-D7BDEE894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6375" y="4089400"/>
            <a:ext cx="792163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08EFD2D3-62FD-4273-953A-6C33CAE1C86C}"/>
              </a:ext>
            </a:extLst>
          </p:cNvPr>
          <p:cNvSpPr/>
          <p:nvPr/>
        </p:nvSpPr>
        <p:spPr bwMode="auto">
          <a:xfrm>
            <a:off x="-36513" y="196850"/>
            <a:ext cx="6985001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179" name="Прямоугольник 21">
            <a:extLst>
              <a:ext uri="{FF2B5EF4-FFF2-40B4-BE49-F238E27FC236}">
                <a16:creationId xmlns:a16="http://schemas.microsoft.com/office/drawing/2014/main" id="{D7218D96-06BB-4B73-B135-107D16836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8" y="260350"/>
            <a:ext cx="6070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ФИСКАЛИЗАЦИЯ НА БОРТУ ТРАНСПОРТНОГО СРЕДСТВА С  ВЫВОДОМ ФИСКАЛЬНОГО </a:t>
            </a:r>
            <a:r>
              <a:rPr lang="en-US" altLang="ru-RU" sz="1600" b="1"/>
              <a:t>QR</a:t>
            </a:r>
            <a:r>
              <a:rPr lang="ru-RU" altLang="ru-RU" sz="1600" b="1"/>
              <a:t>-КОДА</a:t>
            </a:r>
            <a:endParaRPr lang="ru-RU" altLang="ru-RU" sz="1600"/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79A565F8-9D9A-4610-8E04-5380CAA2B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1988" y="1420813"/>
            <a:ext cx="1944687" cy="2079625"/>
          </a:xfrm>
          <a:prstGeom prst="roundRect">
            <a:avLst>
              <a:gd name="adj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0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0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400" b="1" dirty="0">
                <a:solidFill>
                  <a:srgbClr val="000000"/>
                </a:solidFill>
                <a:latin typeface="Calibri" pitchFamily="34" charset="0"/>
              </a:rPr>
              <a:t>ФЕДЕРАЛЬНАЯ НАЛОГОВАЯ СЛУЖБА</a:t>
            </a:r>
          </a:p>
        </p:txBody>
      </p:sp>
      <p:pic>
        <p:nvPicPr>
          <p:cNvPr id="50181" name="Picture 4">
            <a:extLst>
              <a:ext uri="{FF2B5EF4-FFF2-40B4-BE49-F238E27FC236}">
                <a16:creationId xmlns:a16="http://schemas.microsoft.com/office/drawing/2014/main" id="{AF1A2778-786B-4869-93AC-9B3E76DAF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2363" y="1598613"/>
            <a:ext cx="1022350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09AC8F4E-A9CA-4DCC-B63F-C8FEC86D1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420813"/>
            <a:ext cx="2087563" cy="20796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400" b="1" dirty="0">
                <a:solidFill>
                  <a:srgbClr val="000000"/>
                </a:solidFill>
                <a:latin typeface="Calibri" pitchFamily="34" charset="0"/>
              </a:rPr>
              <a:t>ОНЛАЙН-КАССА С ФИСКАЛЬНЫМ НАКОПИТЕЛЕМ</a:t>
            </a: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5268AA99-8A93-43B6-990D-F30FDA1A7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1489075"/>
            <a:ext cx="1825625" cy="20113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400" b="1" dirty="0">
                <a:solidFill>
                  <a:srgbClr val="000000"/>
                </a:solidFill>
                <a:latin typeface="Calibri" pitchFamily="34" charset="0"/>
              </a:rPr>
              <a:t>ОПЕРАТОР ФИСКАЛЬНЫХ ДАННЫХ</a:t>
            </a:r>
          </a:p>
        </p:txBody>
      </p:sp>
      <p:pic>
        <p:nvPicPr>
          <p:cNvPr id="50184" name="Picture 3">
            <a:extLst>
              <a:ext uri="{FF2B5EF4-FFF2-40B4-BE49-F238E27FC236}">
                <a16:creationId xmlns:a16="http://schemas.microsoft.com/office/drawing/2014/main" id="{B9F9F57A-5B89-46CB-A69D-41B632A1A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0788" y="1538288"/>
            <a:ext cx="1182687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6F5E0991-579C-405E-8164-A91D72DD6E48}"/>
              </a:ext>
            </a:extLst>
          </p:cNvPr>
          <p:cNvCxnSpPr/>
          <p:nvPr/>
        </p:nvCxnSpPr>
        <p:spPr>
          <a:xfrm>
            <a:off x="5264150" y="2449513"/>
            <a:ext cx="477838" cy="3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674F790C-F264-418A-9BA6-51EBB4D8BA25}"/>
              </a:ext>
            </a:extLst>
          </p:cNvPr>
          <p:cNvCxnSpPr/>
          <p:nvPr/>
        </p:nvCxnSpPr>
        <p:spPr>
          <a:xfrm flipV="1">
            <a:off x="2843213" y="2500313"/>
            <a:ext cx="598487" cy="158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id="{9E9AD5DE-E084-4D15-B29D-EF5A6E2D5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338" y="3922713"/>
            <a:ext cx="2089150" cy="217011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en-US" altLang="ru-RU" sz="1400" b="1" dirty="0">
                <a:solidFill>
                  <a:srgbClr val="000000"/>
                </a:solidFill>
                <a:latin typeface="Calibri" pitchFamily="34" charset="0"/>
              </a:rPr>
              <a:t>QR-</a:t>
            </a:r>
            <a:r>
              <a:rPr lang="ru-RU" altLang="ru-RU" sz="1400" b="1" dirty="0">
                <a:solidFill>
                  <a:srgbClr val="000000"/>
                </a:solidFill>
                <a:latin typeface="Calibri" pitchFamily="34" charset="0"/>
              </a:rPr>
              <a:t>КОД ФИСКАЛЬНОГО ЧЕКА</a:t>
            </a:r>
          </a:p>
        </p:txBody>
      </p: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BC40ACB6-95A8-442A-BEAD-50D917A26397}"/>
              </a:ext>
            </a:extLst>
          </p:cNvPr>
          <p:cNvCxnSpPr>
            <a:stCxn id="28" idx="2"/>
          </p:cNvCxnSpPr>
          <p:nvPr/>
        </p:nvCxnSpPr>
        <p:spPr>
          <a:xfrm>
            <a:off x="1800225" y="3500438"/>
            <a:ext cx="0" cy="4937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id="{04009C18-C030-465D-8705-0B482C834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3638" y="4319588"/>
            <a:ext cx="3600450" cy="13779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1600" dirty="0">
                <a:latin typeface="Calibri Light" pitchFamily="34" charset="0"/>
              </a:rPr>
              <a:t>После оплаты онлайн-касса отправляет данные на сервер ОФД и выводит </a:t>
            </a:r>
            <a:r>
              <a:rPr lang="en-US" altLang="ru-RU" sz="1600" dirty="0">
                <a:latin typeface="Calibri Light" pitchFamily="34" charset="0"/>
              </a:rPr>
              <a:t>QR-</a:t>
            </a:r>
            <a:r>
              <a:rPr lang="ru-RU" altLang="ru-RU" sz="1600" dirty="0">
                <a:latin typeface="Calibri Light" pitchFamily="34" charset="0"/>
              </a:rPr>
              <a:t>код на экране ККТ или терминала оплаты проезда</a:t>
            </a:r>
          </a:p>
        </p:txBody>
      </p:sp>
      <p:pic>
        <p:nvPicPr>
          <p:cNvPr id="50190" name="Picture 2">
            <a:extLst>
              <a:ext uri="{FF2B5EF4-FFF2-40B4-BE49-F238E27FC236}">
                <a16:creationId xmlns:a16="http://schemas.microsoft.com/office/drawing/2014/main" id="{AF41FEBF-845E-426F-A0D7-49D981DBB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125" y="1598613"/>
            <a:ext cx="1339850" cy="97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1" name="Picture 2">
            <a:extLst>
              <a:ext uri="{FF2B5EF4-FFF2-40B4-BE49-F238E27FC236}">
                <a16:creationId xmlns:a16="http://schemas.microsoft.com/office/drawing/2014/main" id="{F20FC2D4-8CF1-49F9-A13B-50FB55BF2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638" y="1112838"/>
            <a:ext cx="852487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2" name="Picture 3">
            <a:extLst>
              <a:ext uri="{FF2B5EF4-FFF2-40B4-BE49-F238E27FC236}">
                <a16:creationId xmlns:a16="http://schemas.microsoft.com/office/drawing/2014/main" id="{3559031A-626B-48F5-9C4A-0592B7BED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8888" y="4040188"/>
            <a:ext cx="1163637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10589191-F518-4BF7-90EF-99208CD7381B}"/>
              </a:ext>
            </a:extLst>
          </p:cNvPr>
          <p:cNvSpPr/>
          <p:nvPr/>
        </p:nvSpPr>
        <p:spPr bwMode="auto">
          <a:xfrm>
            <a:off x="-36513" y="196850"/>
            <a:ext cx="6985001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203" name="Прямоугольник 21">
            <a:extLst>
              <a:ext uri="{FF2B5EF4-FFF2-40B4-BE49-F238E27FC236}">
                <a16:creationId xmlns:a16="http://schemas.microsoft.com/office/drawing/2014/main" id="{22731A4A-F4D4-4FD7-AFE7-FD8FAF232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8" y="382588"/>
            <a:ext cx="6070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ФИСКАЛИЗАЦИЯ НА СЕРВЕРЕ В ОНЛАЙН-РЕЖИМЕ</a:t>
            </a:r>
            <a:endParaRPr lang="ru-RU" altLang="ru-RU" sz="1600"/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0D13846B-F45B-4703-8A92-016D873B2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1479550"/>
            <a:ext cx="1584325" cy="2079625"/>
          </a:xfrm>
          <a:prstGeom prst="roundRect">
            <a:avLst>
              <a:gd name="adj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0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0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ФЕДЕРАЛЬНАЯ НАЛОГОВАЯ СЛУЖБА</a:t>
            </a:r>
          </a:p>
        </p:txBody>
      </p:sp>
      <p:pic>
        <p:nvPicPr>
          <p:cNvPr id="51205" name="Picture 4">
            <a:extLst>
              <a:ext uri="{FF2B5EF4-FFF2-40B4-BE49-F238E27FC236}">
                <a16:creationId xmlns:a16="http://schemas.microsoft.com/office/drawing/2014/main" id="{3AEC4D61-1E4B-443A-A93F-EC40E9068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0625" y="1668463"/>
            <a:ext cx="8905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32676E2C-DDD9-49D1-9D04-857A7A302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420813"/>
            <a:ext cx="1620838" cy="20796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ТЕРМИНАЛ БЕЗ ФН </a:t>
            </a: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5CE427E7-7EA8-4808-9F1E-EAC80D046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1546225"/>
            <a:ext cx="1727200" cy="20129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ОПЕРАТОР ФИСКАЛЬНЫХ ДАННЫХ</a:t>
            </a:r>
          </a:p>
        </p:txBody>
      </p:sp>
      <p:pic>
        <p:nvPicPr>
          <p:cNvPr id="51208" name="Picture 3">
            <a:extLst>
              <a:ext uri="{FF2B5EF4-FFF2-40B4-BE49-F238E27FC236}">
                <a16:creationId xmlns:a16="http://schemas.microsoft.com/office/drawing/2014/main" id="{D459FAC2-766A-4CF9-8372-A59F6D4FB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163" y="1692275"/>
            <a:ext cx="104457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72C08E9D-FA39-459A-AAC0-C3AC4B6FC6FB}"/>
              </a:ext>
            </a:extLst>
          </p:cNvPr>
          <p:cNvCxnSpPr/>
          <p:nvPr/>
        </p:nvCxnSpPr>
        <p:spPr>
          <a:xfrm flipV="1">
            <a:off x="2376488" y="2173288"/>
            <a:ext cx="439737" cy="79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391B4C21-466F-4496-BCCA-E1F1115D1972}"/>
              </a:ext>
            </a:extLst>
          </p:cNvPr>
          <p:cNvCxnSpPr/>
          <p:nvPr/>
        </p:nvCxnSpPr>
        <p:spPr>
          <a:xfrm>
            <a:off x="6804025" y="2127250"/>
            <a:ext cx="431800" cy="174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>
            <a:extLst>
              <a:ext uri="{FF2B5EF4-FFF2-40B4-BE49-F238E27FC236}">
                <a16:creationId xmlns:a16="http://schemas.microsoft.com/office/drawing/2014/main" id="{147E69BF-4F65-48A7-AB79-9BD1D54306FC}"/>
              </a:ext>
            </a:extLst>
          </p:cNvPr>
          <p:cNvCxnSpPr>
            <a:stCxn id="72" idx="1"/>
          </p:cNvCxnSpPr>
          <p:nvPr/>
        </p:nvCxnSpPr>
        <p:spPr>
          <a:xfrm flipH="1">
            <a:off x="2376488" y="2544763"/>
            <a:ext cx="439737" cy="79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id="{46DDE225-603C-4F12-AF97-D26F652D8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338" y="3922713"/>
            <a:ext cx="1581150" cy="217011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100" b="1" dirty="0">
                <a:solidFill>
                  <a:srgbClr val="000000"/>
                </a:solidFill>
                <a:latin typeface="Calibri" pitchFamily="34" charset="0"/>
              </a:rPr>
              <a:t>БИЛЕТ С </a:t>
            </a:r>
            <a:r>
              <a:rPr lang="en-US" altLang="ru-RU" sz="1100" b="1" dirty="0">
                <a:solidFill>
                  <a:srgbClr val="000000"/>
                </a:solidFill>
                <a:latin typeface="Calibri" pitchFamily="34" charset="0"/>
              </a:rPr>
              <a:t>QR-</a:t>
            </a:r>
            <a:r>
              <a:rPr lang="ru-RU" altLang="ru-RU" sz="1100" b="1" dirty="0">
                <a:solidFill>
                  <a:srgbClr val="000000"/>
                </a:solidFill>
                <a:latin typeface="Calibri" pitchFamily="34" charset="0"/>
              </a:rPr>
              <a:t>КОДОМ ФИСКАЛЬНОГО ЧЕКА</a:t>
            </a:r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id="{993EEBF5-F524-49C1-8C6F-36BD3798B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3100" y="4037013"/>
            <a:ext cx="5607050" cy="193198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1400" dirty="0">
                <a:latin typeface="Calibri Light" pitchFamily="34" charset="0"/>
              </a:rPr>
              <a:t>Терминал отправляет данные на сервер, чек </a:t>
            </a:r>
            <a:r>
              <a:rPr lang="ru-RU" altLang="ru-RU" sz="1400" dirty="0" err="1">
                <a:latin typeface="Calibri Light" pitchFamily="34" charset="0"/>
              </a:rPr>
              <a:t>фискализируется</a:t>
            </a:r>
            <a:r>
              <a:rPr lang="ru-RU" altLang="ru-RU" sz="1400" dirty="0">
                <a:latin typeface="Calibri Light" pitchFamily="34" charset="0"/>
              </a:rPr>
              <a:t>, фискальный </a:t>
            </a:r>
            <a:r>
              <a:rPr lang="en-US" altLang="ru-RU" sz="1400" dirty="0" err="1">
                <a:latin typeface="Calibri Light" pitchFamily="34" charset="0"/>
              </a:rPr>
              <a:t>qr</a:t>
            </a:r>
            <a:r>
              <a:rPr lang="en-US" altLang="ru-RU" sz="1400" dirty="0">
                <a:latin typeface="Calibri Light" pitchFamily="34" charset="0"/>
              </a:rPr>
              <a:t>-</a:t>
            </a:r>
            <a:r>
              <a:rPr lang="ru-RU" altLang="ru-RU" sz="1400" dirty="0">
                <a:latin typeface="Calibri Light" pitchFamily="34" charset="0"/>
              </a:rPr>
              <a:t>код отправляется на терминал. Печатается билет с фискальным </a:t>
            </a:r>
            <a:r>
              <a:rPr lang="en-US" altLang="ru-RU" sz="1400" dirty="0" err="1">
                <a:latin typeface="Calibri Light" pitchFamily="34" charset="0"/>
              </a:rPr>
              <a:t>qr</a:t>
            </a:r>
            <a:r>
              <a:rPr lang="en-US" altLang="ru-RU" sz="1400" dirty="0">
                <a:latin typeface="Calibri Light" pitchFamily="34" charset="0"/>
              </a:rPr>
              <a:t>-</a:t>
            </a:r>
            <a:r>
              <a:rPr lang="ru-RU" altLang="ru-RU" sz="1400" dirty="0">
                <a:latin typeface="Calibri Light" pitchFamily="34" charset="0"/>
              </a:rPr>
              <a:t>кодом. </a:t>
            </a:r>
            <a:endParaRPr lang="en-US" altLang="ru-RU" sz="1400" dirty="0">
              <a:latin typeface="Calibri Light" pitchFamily="34" charset="0"/>
            </a:endParaRPr>
          </a:p>
          <a:p>
            <a:pPr eaLnBrk="1" hangingPunct="1">
              <a:defRPr/>
            </a:pPr>
            <a:endParaRPr lang="en-US" altLang="ru-RU" sz="1400" dirty="0">
              <a:latin typeface="Calibri Light" pitchFamily="34" charset="0"/>
            </a:endParaRPr>
          </a:p>
        </p:txBody>
      </p:sp>
      <p:pic>
        <p:nvPicPr>
          <p:cNvPr id="51214" name="Picture 2">
            <a:extLst>
              <a:ext uri="{FF2B5EF4-FFF2-40B4-BE49-F238E27FC236}">
                <a16:creationId xmlns:a16="http://schemas.microsoft.com/office/drawing/2014/main" id="{DB38D4E1-5B4B-462D-ADBA-B30B27533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6313" y="1819275"/>
            <a:ext cx="998537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5" name="Picture 2">
            <a:extLst>
              <a:ext uri="{FF2B5EF4-FFF2-40B4-BE49-F238E27FC236}">
                <a16:creationId xmlns:a16="http://schemas.microsoft.com/office/drawing/2014/main" id="{4E94C431-808D-4EE4-B133-3A684EE0C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638" y="1112838"/>
            <a:ext cx="852487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C20276D4-3257-404A-A1AC-076F1477F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6225" y="1557338"/>
            <a:ext cx="1800225" cy="19748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1217" name="TextBox 9">
            <a:extLst>
              <a:ext uri="{FF2B5EF4-FFF2-40B4-BE49-F238E27FC236}">
                <a16:creationId xmlns:a16="http://schemas.microsoft.com/office/drawing/2014/main" id="{44ED9A0D-5B66-4982-92F7-B6D655EBD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5938" y="2781300"/>
            <a:ext cx="1463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200" b="1">
                <a:solidFill>
                  <a:srgbClr val="000000"/>
                </a:solidFill>
                <a:latin typeface="Calibri" panose="020F0502020204030204" pitchFamily="34" charset="0"/>
              </a:rPr>
              <a:t>СЕРВЕР ОБЛАЧНОЙ</a:t>
            </a:r>
          </a:p>
          <a:p>
            <a:pPr algn="ctr" eaLnBrk="1" hangingPunct="1"/>
            <a:r>
              <a:rPr lang="ru-RU" altLang="ru-RU" sz="1200" b="1">
                <a:solidFill>
                  <a:srgbClr val="000000"/>
                </a:solidFill>
                <a:latin typeface="Calibri" panose="020F0502020204030204" pitchFamily="34" charset="0"/>
              </a:rPr>
              <a:t>ФИСКАЛИЗАЦИИ</a:t>
            </a:r>
          </a:p>
        </p:txBody>
      </p:sp>
      <p:pic>
        <p:nvPicPr>
          <p:cNvPr id="51218" name="Picture 4">
            <a:extLst>
              <a:ext uri="{FF2B5EF4-FFF2-40B4-BE49-F238E27FC236}">
                <a16:creationId xmlns:a16="http://schemas.microsoft.com/office/drawing/2014/main" id="{D0DC1509-341F-43BB-8767-975A191A0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4713" y="1784350"/>
            <a:ext cx="746125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5" name="Прямая со стрелкой 74">
            <a:extLst>
              <a:ext uri="{FF2B5EF4-FFF2-40B4-BE49-F238E27FC236}">
                <a16:creationId xmlns:a16="http://schemas.microsoft.com/office/drawing/2014/main" id="{3629D682-4DB4-4A3E-9500-6336EF916980}"/>
              </a:ext>
            </a:extLst>
          </p:cNvPr>
          <p:cNvCxnSpPr/>
          <p:nvPr/>
        </p:nvCxnSpPr>
        <p:spPr>
          <a:xfrm>
            <a:off x="1476375" y="3500438"/>
            <a:ext cx="0" cy="4222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51220" name="Picture 4">
            <a:extLst>
              <a:ext uri="{FF2B5EF4-FFF2-40B4-BE49-F238E27FC236}">
                <a16:creationId xmlns:a16="http://schemas.microsoft.com/office/drawing/2014/main" id="{48303A65-6A4B-4B44-A825-08090EE6E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6650" y="4089400"/>
            <a:ext cx="811213" cy="126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2" name="Прямая со стрелкой 81">
            <a:extLst>
              <a:ext uri="{FF2B5EF4-FFF2-40B4-BE49-F238E27FC236}">
                <a16:creationId xmlns:a16="http://schemas.microsoft.com/office/drawing/2014/main" id="{2D8CD32E-5A4E-4F5E-907A-6B35376735ED}"/>
              </a:ext>
            </a:extLst>
          </p:cNvPr>
          <p:cNvCxnSpPr/>
          <p:nvPr/>
        </p:nvCxnSpPr>
        <p:spPr>
          <a:xfrm flipV="1">
            <a:off x="4640263" y="2127250"/>
            <a:ext cx="441325" cy="79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>
            <a:extLst>
              <a:ext uri="{FF2B5EF4-FFF2-40B4-BE49-F238E27FC236}">
                <a16:creationId xmlns:a16="http://schemas.microsoft.com/office/drawing/2014/main" id="{12011A03-55D6-4842-8943-CB20D1842116}"/>
              </a:ext>
            </a:extLst>
          </p:cNvPr>
          <p:cNvCxnSpPr/>
          <p:nvPr/>
        </p:nvCxnSpPr>
        <p:spPr>
          <a:xfrm flipH="1">
            <a:off x="4640263" y="2498725"/>
            <a:ext cx="441325" cy="79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>
            <a:extLst>
              <a:ext uri="{FF2B5EF4-FFF2-40B4-BE49-F238E27FC236}">
                <a16:creationId xmlns:a16="http://schemas.microsoft.com/office/drawing/2014/main" id="{F4F2526E-3FE7-4FD9-B5FC-41F06F636907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0" y="1074738"/>
            <a:ext cx="7802563" cy="447675"/>
          </a:xfrm>
          <a:custGeom>
            <a:avLst/>
            <a:gdLst>
              <a:gd name="T0" fmla="*/ 0 w 17304"/>
              <a:gd name="T1" fmla="*/ 0 h 11844"/>
              <a:gd name="T2" fmla="*/ 14730 w 17304"/>
              <a:gd name="T3" fmla="*/ 0 h 11844"/>
              <a:gd name="T4" fmla="*/ 17304 w 17304"/>
              <a:gd name="T5" fmla="*/ 5921 h 11844"/>
              <a:gd name="T6" fmla="*/ 14730 w 17304"/>
              <a:gd name="T7" fmla="*/ 11844 h 11844"/>
              <a:gd name="T8" fmla="*/ 0 w 17304"/>
              <a:gd name="T9" fmla="*/ 11844 h 11844"/>
              <a:gd name="T10" fmla="*/ 0 w 17304"/>
              <a:gd name="T11" fmla="*/ 0 h 11844"/>
              <a:gd name="connsiteX0" fmla="*/ 0 w 15612"/>
              <a:gd name="connsiteY0" fmla="*/ 0 h 11844"/>
              <a:gd name="connsiteX1" fmla="*/ 14730 w 15612"/>
              <a:gd name="connsiteY1" fmla="*/ 0 h 11844"/>
              <a:gd name="connsiteX2" fmla="*/ 15612 w 15612"/>
              <a:gd name="connsiteY2" fmla="*/ 6299 h 11844"/>
              <a:gd name="connsiteX3" fmla="*/ 14730 w 15612"/>
              <a:gd name="connsiteY3" fmla="*/ 11844 h 11844"/>
              <a:gd name="connsiteX4" fmla="*/ 0 w 15612"/>
              <a:gd name="connsiteY4" fmla="*/ 11844 h 11844"/>
              <a:gd name="connsiteX5" fmla="*/ 0 w 15612"/>
              <a:gd name="connsiteY5" fmla="*/ 0 h 11844"/>
              <a:gd name="connsiteX0" fmla="*/ 0 w 15129"/>
              <a:gd name="connsiteY0" fmla="*/ 0 h 11844"/>
              <a:gd name="connsiteX1" fmla="*/ 14730 w 15129"/>
              <a:gd name="connsiteY1" fmla="*/ 0 h 11844"/>
              <a:gd name="connsiteX2" fmla="*/ 15129 w 15129"/>
              <a:gd name="connsiteY2" fmla="*/ 6467 h 11844"/>
              <a:gd name="connsiteX3" fmla="*/ 14730 w 15129"/>
              <a:gd name="connsiteY3" fmla="*/ 11844 h 11844"/>
              <a:gd name="connsiteX4" fmla="*/ 0 w 15129"/>
              <a:gd name="connsiteY4" fmla="*/ 11844 h 11844"/>
              <a:gd name="connsiteX5" fmla="*/ 0 w 15129"/>
              <a:gd name="connsiteY5" fmla="*/ 0 h 11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29" h="11844">
                <a:moveTo>
                  <a:pt x="0" y="0"/>
                </a:moveTo>
                <a:lnTo>
                  <a:pt x="14730" y="0"/>
                </a:lnTo>
                <a:lnTo>
                  <a:pt x="15129" y="6467"/>
                </a:lnTo>
                <a:lnTo>
                  <a:pt x="14730" y="11844"/>
                </a:lnTo>
                <a:lnTo>
                  <a:pt x="0" y="11844"/>
                </a:lnTo>
                <a:lnTo>
                  <a:pt x="0" y="0"/>
                </a:lnTo>
                <a:close/>
              </a:path>
            </a:pathLst>
          </a:custGeom>
          <a:solidFill>
            <a:srgbClr val="EF6C03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latin typeface="+mn-lt"/>
                <a:cs typeface="+mn-cs"/>
              </a:rPr>
              <a:t> </a:t>
            </a: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C13EDFD1-0402-44AD-9D0C-0CAD8E4AB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65213"/>
            <a:ext cx="76009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800" b="1" i="1"/>
              <a:t>      </a:t>
            </a:r>
            <a:r>
              <a:rPr lang="ru-RU" altLang="ru-RU" sz="1800" b="1"/>
              <a:t>О компании ШТРИХ-М</a:t>
            </a:r>
          </a:p>
        </p:txBody>
      </p:sp>
      <p:sp>
        <p:nvSpPr>
          <p:cNvPr id="15" name="TextBox 30">
            <a:extLst>
              <a:ext uri="{FF2B5EF4-FFF2-40B4-BE49-F238E27FC236}">
                <a16:creationId xmlns:a16="http://schemas.microsoft.com/office/drawing/2014/main" id="{69F11CD6-7048-4846-84F0-54480EB93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3663" y="1719263"/>
            <a:ext cx="9183688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0" fontAlgn="ctr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Calibri" pitchFamily="34" charset="0"/>
              </a:rPr>
              <a:t>Компания «ШТРИХ-М» является ведущим разработчиком и производителем оборудования и программного обеспечения для автоматизации транспорта, а также тахографической системы РФ и имеет многолетний опыт внедрения в разных городах.</a:t>
            </a:r>
          </a:p>
          <a:p>
            <a:pPr marL="742950" lvl="1" indent="-285750" eaLnBrk="0" fontAlgn="ctr" hangingPunct="0">
              <a:buFont typeface="Courier New" panose="02070309020205020404" pitchFamily="49" charset="0"/>
              <a:buChar char="o"/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marL="742950" lvl="1" indent="-285750" eaLnBrk="0" fontAlgn="ctr" hangingPunct="0">
              <a:buFont typeface="Courier New" panose="02070309020205020404" pitchFamily="49" charset="0"/>
              <a:buChar char="o"/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33797" name="Picture 3">
            <a:extLst>
              <a:ext uri="{FF2B5EF4-FFF2-40B4-BE49-F238E27FC236}">
                <a16:creationId xmlns:a16="http://schemas.microsoft.com/office/drawing/2014/main" id="{8D04F0AB-4A33-4508-97E4-126C8DCB6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0013" y="2670175"/>
            <a:ext cx="6389687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Прямоугольник 17">
            <a:extLst>
              <a:ext uri="{FF2B5EF4-FFF2-40B4-BE49-F238E27FC236}">
                <a16:creationId xmlns:a16="http://schemas.microsoft.com/office/drawing/2014/main" id="{EA81AC54-6AFB-4F73-A38A-0C2655FDD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2813" y="5613400"/>
            <a:ext cx="4572001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>
                <a:solidFill>
                  <a:srgbClr val="FF0000"/>
                </a:solidFill>
                <a:latin typeface="Calibri Light" panose="020F0302020204030204" pitchFamily="34" charset="0"/>
              </a:rPr>
              <a:t>ЛЕТ</a:t>
            </a:r>
          </a:p>
          <a:p>
            <a:pPr algn="ctr" eaLnBrk="1" hangingPunct="1"/>
            <a:r>
              <a:rPr lang="ru-RU" altLang="ru-RU" sz="1400" b="1">
                <a:latin typeface="Calibri Light" panose="020F0302020204030204" pitchFamily="34" charset="0"/>
              </a:rPr>
              <a:t>       </a:t>
            </a:r>
            <a:endParaRPr lang="en-US" altLang="ru-RU" sz="1400" b="1">
              <a:latin typeface="Calibri Light" panose="020F0302020204030204" pitchFamily="34" charset="0"/>
            </a:endParaRPr>
          </a:p>
        </p:txBody>
      </p:sp>
      <p:sp>
        <p:nvSpPr>
          <p:cNvPr id="33799" name="Прямоугольник 1">
            <a:extLst>
              <a:ext uri="{FF2B5EF4-FFF2-40B4-BE49-F238E27FC236}">
                <a16:creationId xmlns:a16="http://schemas.microsoft.com/office/drawing/2014/main" id="{62AD6071-8093-455A-A8C2-46D48922B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3363" y="4530725"/>
            <a:ext cx="1584326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6000">
                <a:solidFill>
                  <a:srgbClr val="FF0000"/>
                </a:solidFill>
                <a:latin typeface="Calibri Light" panose="020F0302020204030204" pitchFamily="34" charset="0"/>
              </a:rPr>
              <a:t>4</a:t>
            </a:r>
            <a:endParaRPr lang="ru-RU" altLang="ru-RU" sz="600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3800" name="Прямоугольник 19">
            <a:extLst>
              <a:ext uri="{FF2B5EF4-FFF2-40B4-BE49-F238E27FC236}">
                <a16:creationId xmlns:a16="http://schemas.microsoft.com/office/drawing/2014/main" id="{3EB007CA-8260-4256-9A86-405E8C078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2813" y="4630738"/>
            <a:ext cx="4572001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FF0000"/>
                </a:solidFill>
                <a:latin typeface="Calibri Light" panose="020F0302020204030204" pitchFamily="34" charset="0"/>
              </a:rPr>
              <a:t>ЗАВОДА</a:t>
            </a:r>
          </a:p>
        </p:txBody>
      </p:sp>
      <p:sp>
        <p:nvSpPr>
          <p:cNvPr id="33801" name="Прямоугольник 20">
            <a:extLst>
              <a:ext uri="{FF2B5EF4-FFF2-40B4-BE49-F238E27FC236}">
                <a16:creationId xmlns:a16="http://schemas.microsoft.com/office/drawing/2014/main" id="{48315A6D-2849-47A4-BA89-D0F322112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4951413"/>
            <a:ext cx="12668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>
                <a:latin typeface="Calibri Light" panose="020F0302020204030204" pitchFamily="34" charset="0"/>
              </a:rPr>
              <a:t>СОБСТВЕННОЕ</a:t>
            </a:r>
            <a:endParaRPr lang="en-US" altLang="ru-RU" sz="1400" b="1">
              <a:latin typeface="Calibri Light" panose="020F0302020204030204" pitchFamily="34" charset="0"/>
            </a:endParaRPr>
          </a:p>
        </p:txBody>
      </p:sp>
      <p:sp>
        <p:nvSpPr>
          <p:cNvPr id="33802" name="Прямоугольник 1">
            <a:extLst>
              <a:ext uri="{FF2B5EF4-FFF2-40B4-BE49-F238E27FC236}">
                <a16:creationId xmlns:a16="http://schemas.microsoft.com/office/drawing/2014/main" id="{8AEAA08C-C79D-4016-BE91-AA9271131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0800" y="5487988"/>
            <a:ext cx="15843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>
                <a:solidFill>
                  <a:srgbClr val="FF0000"/>
                </a:solidFill>
                <a:latin typeface="Calibri Light" panose="020F0302020204030204" pitchFamily="34" charset="0"/>
              </a:rPr>
              <a:t>20</a:t>
            </a:r>
          </a:p>
        </p:txBody>
      </p:sp>
      <p:sp>
        <p:nvSpPr>
          <p:cNvPr id="33803" name="Прямоугольник 23">
            <a:extLst>
              <a:ext uri="{FF2B5EF4-FFF2-40B4-BE49-F238E27FC236}">
                <a16:creationId xmlns:a16="http://schemas.microsoft.com/office/drawing/2014/main" id="{79CA6CEE-0AE4-4DF9-95D0-6E2F8F689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47750" y="2670175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>
                <a:solidFill>
                  <a:srgbClr val="FF0000"/>
                </a:solidFill>
                <a:latin typeface="Calibri Light" panose="020F0302020204030204" pitchFamily="34" charset="0"/>
              </a:rPr>
              <a:t>СОБСТВЕННАЯ</a:t>
            </a:r>
          </a:p>
        </p:txBody>
      </p:sp>
      <p:sp>
        <p:nvSpPr>
          <p:cNvPr id="33804" name="Прямоугольник 24">
            <a:extLst>
              <a:ext uri="{FF2B5EF4-FFF2-40B4-BE49-F238E27FC236}">
                <a16:creationId xmlns:a16="http://schemas.microsoft.com/office/drawing/2014/main" id="{F2C50B96-40C8-4A3F-BBB6-95868A4CD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27125" y="2936875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>
                <a:latin typeface="Calibri Light" panose="020F0302020204030204" pitchFamily="34" charset="0"/>
              </a:rPr>
              <a:t>РАЗРАБОТКА</a:t>
            </a:r>
            <a:endParaRPr lang="en-US" altLang="ru-RU" sz="2000" b="1">
              <a:latin typeface="Calibri Light" panose="020F0302020204030204" pitchFamily="34" charset="0"/>
            </a:endParaRPr>
          </a:p>
        </p:txBody>
      </p:sp>
      <p:sp>
        <p:nvSpPr>
          <p:cNvPr id="33805" name="Прямоугольник 29">
            <a:extLst>
              <a:ext uri="{FF2B5EF4-FFF2-40B4-BE49-F238E27FC236}">
                <a16:creationId xmlns:a16="http://schemas.microsoft.com/office/drawing/2014/main" id="{847762FB-1731-45B4-9EC5-DC4278141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413" y="5183188"/>
            <a:ext cx="131762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Calibri Light" panose="020F0302020204030204" pitchFamily="34" charset="0"/>
              </a:rPr>
              <a:t>ПРОИЗВОДСТВО</a:t>
            </a:r>
            <a:endParaRPr lang="en-US" altLang="ru-RU" sz="1300" b="1">
              <a:latin typeface="Calibri Light" panose="020F0302020204030204" pitchFamily="34" charset="0"/>
            </a:endParaRPr>
          </a:p>
        </p:txBody>
      </p:sp>
      <p:sp>
        <p:nvSpPr>
          <p:cNvPr id="33806" name="Прямоугольник 1">
            <a:extLst>
              <a:ext uri="{FF2B5EF4-FFF2-40B4-BE49-F238E27FC236}">
                <a16:creationId xmlns:a16="http://schemas.microsoft.com/office/drawing/2014/main" id="{A8A46AF3-6129-4017-886B-C69755BFB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0963" y="3282950"/>
            <a:ext cx="2016126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4000">
                <a:solidFill>
                  <a:srgbClr val="FF0000"/>
                </a:solidFill>
                <a:latin typeface="Calibri Light" panose="020F0302020204030204" pitchFamily="34" charset="0"/>
              </a:rPr>
              <a:t>1500</a:t>
            </a:r>
            <a:endParaRPr lang="ru-RU" altLang="ru-RU" sz="400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3807" name="Прямоугольник 32">
            <a:extLst>
              <a:ext uri="{FF2B5EF4-FFF2-40B4-BE49-F238E27FC236}">
                <a16:creationId xmlns:a16="http://schemas.microsoft.com/office/drawing/2014/main" id="{AADCF134-ABAB-4C6A-ADAC-8A9D0BD3C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44575" y="3835400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FF0000"/>
                </a:solidFill>
                <a:latin typeface="Calibri Light" panose="020F0302020204030204" pitchFamily="34" charset="0"/>
              </a:rPr>
              <a:t>СЕРВИСНЫХ</a:t>
            </a:r>
            <a:endParaRPr lang="en-US" altLang="ru-RU" b="1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3808" name="Прямоугольник 33">
            <a:extLst>
              <a:ext uri="{FF2B5EF4-FFF2-40B4-BE49-F238E27FC236}">
                <a16:creationId xmlns:a16="http://schemas.microsoft.com/office/drawing/2014/main" id="{3153F7DB-5B75-4CF2-BDC2-45B2248D2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075113"/>
            <a:ext cx="13684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latin typeface="Calibri Light" panose="020F0302020204030204" pitchFamily="34" charset="0"/>
              </a:rPr>
              <a:t>ЦЕНТРОВ</a:t>
            </a:r>
          </a:p>
        </p:txBody>
      </p:sp>
      <p:sp>
        <p:nvSpPr>
          <p:cNvPr id="33809" name="Прямоугольник 1">
            <a:extLst>
              <a:ext uri="{FF2B5EF4-FFF2-40B4-BE49-F238E27FC236}">
                <a16:creationId xmlns:a16="http://schemas.microsoft.com/office/drawing/2014/main" id="{EAF63F51-9756-4223-877B-2B8469536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463" y="3403600"/>
            <a:ext cx="2016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>
                <a:solidFill>
                  <a:srgbClr val="FF0000"/>
                </a:solidFill>
                <a:latin typeface="Calibri Light" panose="020F0302020204030204" pitchFamily="34" charset="0"/>
              </a:rPr>
              <a:t>+</a:t>
            </a:r>
          </a:p>
        </p:txBody>
      </p:sp>
      <p:sp>
        <p:nvSpPr>
          <p:cNvPr id="33810" name="Прямоугольник 35">
            <a:extLst>
              <a:ext uri="{FF2B5EF4-FFF2-40B4-BE49-F238E27FC236}">
                <a16:creationId xmlns:a16="http://schemas.microsoft.com/office/drawing/2014/main" id="{DB607CB0-1635-457D-A412-312B93F97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213" y="5886450"/>
            <a:ext cx="9429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>
                <a:latin typeface="Calibri Light" panose="020F0302020204030204" pitchFamily="34" charset="0"/>
              </a:rPr>
              <a:t>НА РЫНКЕ</a:t>
            </a:r>
            <a:endParaRPr lang="en-US" altLang="ru-RU" sz="1400" b="1">
              <a:latin typeface="Calibri Light" panose="020F0302020204030204" pitchFamily="34" charset="0"/>
            </a:endParaRPr>
          </a:p>
        </p:txBody>
      </p:sp>
      <p:pic>
        <p:nvPicPr>
          <p:cNvPr id="33811" name="Picture 2">
            <a:extLst>
              <a:ext uri="{FF2B5EF4-FFF2-40B4-BE49-F238E27FC236}">
                <a16:creationId xmlns:a16="http://schemas.microsoft.com/office/drawing/2014/main" id="{A70442F4-8F9B-47A1-935D-0044D514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4263" y="3802063"/>
            <a:ext cx="528637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2" name="Заголовок 1">
            <a:extLst>
              <a:ext uri="{FF2B5EF4-FFF2-40B4-BE49-F238E27FC236}">
                <a16:creationId xmlns:a16="http://schemas.microsoft.com/office/drawing/2014/main" id="{42901ED1-7373-42EC-8695-43BE93B3BB1F}"/>
              </a:ext>
            </a:extLst>
          </p:cNvPr>
          <p:cNvSpPr txBox="1">
            <a:spLocks/>
          </p:cNvSpPr>
          <p:nvPr/>
        </p:nvSpPr>
        <p:spPr bwMode="auto">
          <a:xfrm>
            <a:off x="392113" y="617538"/>
            <a:ext cx="6351587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/>
              <a:t>Комплексное решение для автоматизации пассажирских перевозок</a:t>
            </a:r>
          </a:p>
        </p:txBody>
      </p:sp>
      <p:sp>
        <p:nvSpPr>
          <p:cNvPr id="33813" name="TextBox 9">
            <a:extLst>
              <a:ext uri="{FF2B5EF4-FFF2-40B4-BE49-F238E27FC236}">
                <a16:creationId xmlns:a16="http://schemas.microsoft.com/office/drawing/2014/main" id="{484A4B35-2ECD-4347-BC90-DE90EB290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215900"/>
            <a:ext cx="466407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827" tIns="64913" rIns="129827" bIns="64913">
            <a:spAutoFit/>
          </a:bodyPr>
          <a:lstStyle>
            <a:lvl1pPr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ШТРИХ-М: Транспорт</a:t>
            </a:r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36540726-A11F-4BB7-B6AA-50C66FAF22C3}"/>
              </a:ext>
            </a:extLst>
          </p:cNvPr>
          <p:cNvSpPr/>
          <p:nvPr/>
        </p:nvSpPr>
        <p:spPr bwMode="auto">
          <a:xfrm>
            <a:off x="-36513" y="196850"/>
            <a:ext cx="6985001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227" name="Прямоугольник 21">
            <a:extLst>
              <a:ext uri="{FF2B5EF4-FFF2-40B4-BE49-F238E27FC236}">
                <a16:creationId xmlns:a16="http://schemas.microsoft.com/office/drawing/2014/main" id="{EBD6C5B2-0913-4A32-B737-58DC8D47F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8" y="382588"/>
            <a:ext cx="6070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ОТЛОЖЕННАЯ ФИСКАЛИЗАЦИЯ НА СЕРВЕРЕ</a:t>
            </a:r>
            <a:endParaRPr lang="ru-RU" altLang="ru-RU" sz="1600"/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9CB42C65-AE4C-4FAA-A6D1-F5A2BAB17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1479550"/>
            <a:ext cx="1584325" cy="2079625"/>
          </a:xfrm>
          <a:prstGeom prst="roundRect">
            <a:avLst>
              <a:gd name="adj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0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0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ФЕДЕРАЛЬНАЯ НАЛОГОВАЯ СЛУЖБА</a:t>
            </a:r>
          </a:p>
        </p:txBody>
      </p:sp>
      <p:pic>
        <p:nvPicPr>
          <p:cNvPr id="52229" name="Picture 4">
            <a:extLst>
              <a:ext uri="{FF2B5EF4-FFF2-40B4-BE49-F238E27FC236}">
                <a16:creationId xmlns:a16="http://schemas.microsoft.com/office/drawing/2014/main" id="{B9DB5B3E-7691-41ED-BD43-59C768ED5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0625" y="1668463"/>
            <a:ext cx="8905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C77ECAEB-17BE-45C6-966F-7DE7E4354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420813"/>
            <a:ext cx="1620838" cy="20796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ТЕРМИНАЛ БЕЗ ФИСКАЛЬНОГО НАКОПИТЕЛЯ</a:t>
            </a: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7C2732AB-3904-40D8-AEE1-6DF20F676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1546225"/>
            <a:ext cx="1727200" cy="20129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ОПЕРАТОР ФИСКАЛЬНЫХ ДАННЫХ</a:t>
            </a:r>
          </a:p>
        </p:txBody>
      </p:sp>
      <p:pic>
        <p:nvPicPr>
          <p:cNvPr id="52232" name="Picture 3">
            <a:extLst>
              <a:ext uri="{FF2B5EF4-FFF2-40B4-BE49-F238E27FC236}">
                <a16:creationId xmlns:a16="http://schemas.microsoft.com/office/drawing/2014/main" id="{C87FA2A3-4912-4904-92DC-F92C87957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163" y="1692275"/>
            <a:ext cx="104457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D5C17E34-03B5-4A66-8982-82E9565FE408}"/>
              </a:ext>
            </a:extLst>
          </p:cNvPr>
          <p:cNvCxnSpPr/>
          <p:nvPr/>
        </p:nvCxnSpPr>
        <p:spPr>
          <a:xfrm flipV="1">
            <a:off x="2376488" y="2173288"/>
            <a:ext cx="439737" cy="79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AFE351C7-7E97-4601-9797-64C1DDAE0771}"/>
              </a:ext>
            </a:extLst>
          </p:cNvPr>
          <p:cNvCxnSpPr/>
          <p:nvPr/>
        </p:nvCxnSpPr>
        <p:spPr>
          <a:xfrm>
            <a:off x="6804025" y="2127250"/>
            <a:ext cx="431800" cy="174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>
            <a:extLst>
              <a:ext uri="{FF2B5EF4-FFF2-40B4-BE49-F238E27FC236}">
                <a16:creationId xmlns:a16="http://schemas.microsoft.com/office/drawing/2014/main" id="{0EDBF471-B38C-4643-8B5F-53E8F3F7A56E}"/>
              </a:ext>
            </a:extLst>
          </p:cNvPr>
          <p:cNvCxnSpPr>
            <a:stCxn id="72" idx="1"/>
          </p:cNvCxnSpPr>
          <p:nvPr/>
        </p:nvCxnSpPr>
        <p:spPr>
          <a:xfrm flipH="1">
            <a:off x="2376488" y="2544763"/>
            <a:ext cx="439737" cy="79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id="{27D2DEDC-40F7-463B-AB43-C65209DC5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338" y="3922713"/>
            <a:ext cx="1581150" cy="217011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600" b="1" dirty="0">
                <a:solidFill>
                  <a:srgbClr val="000000"/>
                </a:solidFill>
                <a:latin typeface="Calibri" pitchFamily="34" charset="0"/>
              </a:rPr>
              <a:t>БИЛЕТ с </a:t>
            </a:r>
            <a:r>
              <a:rPr lang="ru-RU" altLang="ru-RU" sz="1600" b="1" dirty="0" err="1">
                <a:solidFill>
                  <a:srgbClr val="000000"/>
                </a:solidFill>
                <a:latin typeface="Calibri" pitchFamily="34" charset="0"/>
              </a:rPr>
              <a:t>идентифика</a:t>
            </a:r>
            <a:r>
              <a:rPr lang="ru-RU" altLang="ru-RU" sz="1600" b="1" dirty="0">
                <a:solidFill>
                  <a:srgbClr val="000000"/>
                </a:solidFill>
                <a:latin typeface="Calibri" pitchFamily="34" charset="0"/>
              </a:rPr>
              <a:t>-</a:t>
            </a:r>
          </a:p>
          <a:p>
            <a:pPr algn="ctr" eaLnBrk="1" hangingPunct="1">
              <a:defRPr/>
            </a:pPr>
            <a:r>
              <a:rPr lang="ru-RU" altLang="ru-RU" sz="1600" b="1" dirty="0">
                <a:solidFill>
                  <a:srgbClr val="000000"/>
                </a:solidFill>
                <a:latin typeface="Calibri" pitchFamily="34" charset="0"/>
              </a:rPr>
              <a:t>тором ОФД</a:t>
            </a:r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id="{44DC65EE-DA32-46E8-874E-4C0672030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3888" y="4041775"/>
            <a:ext cx="5607050" cy="193198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1400" dirty="0">
                <a:latin typeface="Calibri Light" pitchFamily="34" charset="0"/>
              </a:rPr>
              <a:t>Терминал отправляет данные на сервер, чек </a:t>
            </a:r>
            <a:r>
              <a:rPr lang="ru-RU" altLang="ru-RU" sz="1400" dirty="0" err="1">
                <a:latin typeface="Calibri Light" pitchFamily="34" charset="0"/>
              </a:rPr>
              <a:t>фискализируется</a:t>
            </a:r>
            <a:r>
              <a:rPr lang="ru-RU" altLang="ru-RU" sz="1400" dirty="0">
                <a:latin typeface="Calibri Light" pitchFamily="34" charset="0"/>
              </a:rPr>
              <a:t>, фискальный </a:t>
            </a:r>
            <a:r>
              <a:rPr lang="en-US" altLang="ru-RU" sz="1400" dirty="0" err="1">
                <a:latin typeface="Calibri Light" pitchFamily="34" charset="0"/>
              </a:rPr>
              <a:t>qr</a:t>
            </a:r>
            <a:r>
              <a:rPr lang="en-US" altLang="ru-RU" sz="1400" dirty="0">
                <a:latin typeface="Calibri Light" pitchFamily="34" charset="0"/>
              </a:rPr>
              <a:t>-</a:t>
            </a:r>
            <a:r>
              <a:rPr lang="ru-RU" altLang="ru-RU" sz="1400" dirty="0">
                <a:latin typeface="Calibri Light" pitchFamily="34" charset="0"/>
              </a:rPr>
              <a:t>код отправляется на терминал. Печатается билет с фискальным </a:t>
            </a:r>
            <a:r>
              <a:rPr lang="en-US" altLang="ru-RU" sz="1400" dirty="0" err="1">
                <a:latin typeface="Calibri Light" pitchFamily="34" charset="0"/>
              </a:rPr>
              <a:t>qr</a:t>
            </a:r>
            <a:r>
              <a:rPr lang="en-US" altLang="ru-RU" sz="1400" dirty="0">
                <a:latin typeface="Calibri Light" pitchFamily="34" charset="0"/>
              </a:rPr>
              <a:t>-</a:t>
            </a:r>
            <a:r>
              <a:rPr lang="ru-RU" altLang="ru-RU" sz="1400" dirty="0">
                <a:latin typeface="Calibri Light" pitchFamily="34" charset="0"/>
              </a:rPr>
              <a:t>кодом. </a:t>
            </a:r>
            <a:endParaRPr lang="en-US" altLang="ru-RU" sz="1400" dirty="0">
              <a:latin typeface="Calibri Light" pitchFamily="34" charset="0"/>
            </a:endParaRPr>
          </a:p>
          <a:p>
            <a:pPr eaLnBrk="1" hangingPunct="1">
              <a:defRPr/>
            </a:pPr>
            <a:endParaRPr lang="en-US" altLang="ru-RU" sz="1400" dirty="0">
              <a:latin typeface="Calibri Light" pitchFamily="34" charset="0"/>
            </a:endParaRPr>
          </a:p>
          <a:p>
            <a:pPr eaLnBrk="1" hangingPunct="1">
              <a:defRPr/>
            </a:pPr>
            <a:r>
              <a:rPr lang="ru-RU" altLang="ru-RU" sz="1400" dirty="0">
                <a:latin typeface="Calibri Light" pitchFamily="34" charset="0"/>
              </a:rPr>
              <a:t>Если касса не может отправить или получить данные о </a:t>
            </a:r>
            <a:r>
              <a:rPr lang="ru-RU" altLang="ru-RU" sz="1400" dirty="0" err="1">
                <a:latin typeface="Calibri Light" pitchFamily="34" charset="0"/>
              </a:rPr>
              <a:t>фискализации</a:t>
            </a:r>
            <a:r>
              <a:rPr lang="ru-RU" altLang="ru-RU" sz="1400" dirty="0">
                <a:latin typeface="Calibri Light" pitchFamily="34" charset="0"/>
              </a:rPr>
              <a:t> с сервера , то пассажиру печатается билет с идентификатором по которому он может на сервере ОФД найти в течение дня свой чек</a:t>
            </a:r>
          </a:p>
        </p:txBody>
      </p:sp>
      <p:pic>
        <p:nvPicPr>
          <p:cNvPr id="52238" name="Picture 2">
            <a:extLst>
              <a:ext uri="{FF2B5EF4-FFF2-40B4-BE49-F238E27FC236}">
                <a16:creationId xmlns:a16="http://schemas.microsoft.com/office/drawing/2014/main" id="{B9730D85-8D05-4309-9B5E-C7549642A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6313" y="1819275"/>
            <a:ext cx="998537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9" name="Picture 2">
            <a:extLst>
              <a:ext uri="{FF2B5EF4-FFF2-40B4-BE49-F238E27FC236}">
                <a16:creationId xmlns:a16="http://schemas.microsoft.com/office/drawing/2014/main" id="{600126D1-DC24-47A4-A3CF-CC16B5775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638" y="1112838"/>
            <a:ext cx="852487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9018B346-9E66-485B-B6EC-E41F559A0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6225" y="1557338"/>
            <a:ext cx="1800225" cy="19748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2241" name="TextBox 9">
            <a:extLst>
              <a:ext uri="{FF2B5EF4-FFF2-40B4-BE49-F238E27FC236}">
                <a16:creationId xmlns:a16="http://schemas.microsoft.com/office/drawing/2014/main" id="{41832A0F-990D-419F-83C7-39A60D6AD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5938" y="2781300"/>
            <a:ext cx="1463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200" b="1">
                <a:solidFill>
                  <a:srgbClr val="000000"/>
                </a:solidFill>
                <a:latin typeface="Calibri" panose="020F0502020204030204" pitchFamily="34" charset="0"/>
              </a:rPr>
              <a:t>СЕРВЕР ОБЛАЧНОЙ</a:t>
            </a:r>
          </a:p>
          <a:p>
            <a:pPr algn="ctr" eaLnBrk="1" hangingPunct="1"/>
            <a:r>
              <a:rPr lang="ru-RU" altLang="ru-RU" sz="1200" b="1">
                <a:solidFill>
                  <a:srgbClr val="000000"/>
                </a:solidFill>
                <a:latin typeface="Calibri" panose="020F0502020204030204" pitchFamily="34" charset="0"/>
              </a:rPr>
              <a:t>ФИСКАЛИЗАЦИИ</a:t>
            </a:r>
          </a:p>
        </p:txBody>
      </p:sp>
      <p:pic>
        <p:nvPicPr>
          <p:cNvPr id="52242" name="Picture 4">
            <a:extLst>
              <a:ext uri="{FF2B5EF4-FFF2-40B4-BE49-F238E27FC236}">
                <a16:creationId xmlns:a16="http://schemas.microsoft.com/office/drawing/2014/main" id="{D3655B4A-BDD1-48E2-A1D5-849F6284C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4713" y="1784350"/>
            <a:ext cx="746125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5" name="Прямая со стрелкой 74">
            <a:extLst>
              <a:ext uri="{FF2B5EF4-FFF2-40B4-BE49-F238E27FC236}">
                <a16:creationId xmlns:a16="http://schemas.microsoft.com/office/drawing/2014/main" id="{86720114-0EAA-43E8-B707-72B91B65AFE1}"/>
              </a:ext>
            </a:extLst>
          </p:cNvPr>
          <p:cNvCxnSpPr/>
          <p:nvPr/>
        </p:nvCxnSpPr>
        <p:spPr>
          <a:xfrm>
            <a:off x="1476375" y="3500438"/>
            <a:ext cx="0" cy="4222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52244" name="Picture 4">
            <a:extLst>
              <a:ext uri="{FF2B5EF4-FFF2-40B4-BE49-F238E27FC236}">
                <a16:creationId xmlns:a16="http://schemas.microsoft.com/office/drawing/2014/main" id="{44193B46-D1B9-4F1F-AD03-E13596B36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6650" y="4089400"/>
            <a:ext cx="811213" cy="126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2" name="Прямая со стрелкой 81">
            <a:extLst>
              <a:ext uri="{FF2B5EF4-FFF2-40B4-BE49-F238E27FC236}">
                <a16:creationId xmlns:a16="http://schemas.microsoft.com/office/drawing/2014/main" id="{64EBAF38-A87D-43F5-B7B9-EAF0BB5D0B35}"/>
              </a:ext>
            </a:extLst>
          </p:cNvPr>
          <p:cNvCxnSpPr/>
          <p:nvPr/>
        </p:nvCxnSpPr>
        <p:spPr>
          <a:xfrm flipV="1">
            <a:off x="4640263" y="2127250"/>
            <a:ext cx="441325" cy="79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>
            <a:extLst>
              <a:ext uri="{FF2B5EF4-FFF2-40B4-BE49-F238E27FC236}">
                <a16:creationId xmlns:a16="http://schemas.microsoft.com/office/drawing/2014/main" id="{D60FF4AC-E815-41F6-A0EA-0A1E539E6C67}"/>
              </a:ext>
            </a:extLst>
          </p:cNvPr>
          <p:cNvCxnSpPr/>
          <p:nvPr/>
        </p:nvCxnSpPr>
        <p:spPr>
          <a:xfrm flipH="1">
            <a:off x="4640263" y="2498725"/>
            <a:ext cx="441325" cy="79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FD1B3401-40E3-41FA-A384-4A0872C52D45}"/>
              </a:ext>
            </a:extLst>
          </p:cNvPr>
          <p:cNvSpPr/>
          <p:nvPr/>
        </p:nvSpPr>
        <p:spPr bwMode="auto">
          <a:xfrm>
            <a:off x="-36513" y="196850"/>
            <a:ext cx="7632701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3251" name="Прямоугольник 21">
            <a:extLst>
              <a:ext uri="{FF2B5EF4-FFF2-40B4-BE49-F238E27FC236}">
                <a16:creationId xmlns:a16="http://schemas.microsoft.com/office/drawing/2014/main" id="{EE45E461-4FC6-4C01-9F12-F9AE4B396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8" y="382588"/>
            <a:ext cx="6965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ОТЛОЖЕННАЯ ФИСКАЛИЗАЦИЯ НА СЕРВЕРЕ ТРАНСПОРТНОГО ПРЕДПРИЯТИЯ</a:t>
            </a:r>
            <a:endParaRPr lang="ru-RU" altLang="ru-RU" sz="1600"/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3671D09B-05B7-493D-AF89-F454660E8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0" y="1412875"/>
            <a:ext cx="1295400" cy="2146300"/>
          </a:xfrm>
          <a:prstGeom prst="roundRect">
            <a:avLst>
              <a:gd name="adj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0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0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ФЕДЕРАЛЬНАЯ НАЛОГОВАЯ СЛУЖБА</a:t>
            </a:r>
          </a:p>
        </p:txBody>
      </p:sp>
      <p:pic>
        <p:nvPicPr>
          <p:cNvPr id="53253" name="Picture 4">
            <a:extLst>
              <a:ext uri="{FF2B5EF4-FFF2-40B4-BE49-F238E27FC236}">
                <a16:creationId xmlns:a16="http://schemas.microsoft.com/office/drawing/2014/main" id="{748CAD97-F22A-4459-9135-3118CEEEF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0650" y="1628775"/>
            <a:ext cx="8905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BA05B111-AD88-4CD5-92EC-88F4FE866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420813"/>
            <a:ext cx="1620838" cy="20796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ТЕРМИНАЛ БЕЗ ФИСКАЛЬНОГО НАКОПИТЕЛЯ</a:t>
            </a: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E88430A8-A9C0-480F-BFC8-E88FFCF14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1412875"/>
            <a:ext cx="1441450" cy="21463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ОПЕРАТОР ФИСКАЛЬНЫХ ДАННЫХ</a:t>
            </a:r>
          </a:p>
        </p:txBody>
      </p:sp>
      <p:pic>
        <p:nvPicPr>
          <p:cNvPr id="53256" name="Picture 3">
            <a:extLst>
              <a:ext uri="{FF2B5EF4-FFF2-40B4-BE49-F238E27FC236}">
                <a16:creationId xmlns:a16="http://schemas.microsoft.com/office/drawing/2014/main" id="{7207E408-C262-427B-A88B-FB0E7469D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1628775"/>
            <a:ext cx="104457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88A5CD10-C0D3-489B-9F3E-1CA2D65A2EB7}"/>
              </a:ext>
            </a:extLst>
          </p:cNvPr>
          <p:cNvCxnSpPr/>
          <p:nvPr/>
        </p:nvCxnSpPr>
        <p:spPr>
          <a:xfrm flipV="1">
            <a:off x="2376488" y="2173288"/>
            <a:ext cx="439737" cy="79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7916410B-10CA-40FB-AF08-DD0D2C686D0E}"/>
              </a:ext>
            </a:extLst>
          </p:cNvPr>
          <p:cNvCxnSpPr/>
          <p:nvPr/>
        </p:nvCxnSpPr>
        <p:spPr>
          <a:xfrm>
            <a:off x="7092950" y="2133600"/>
            <a:ext cx="431800" cy="174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>
            <a:extLst>
              <a:ext uri="{FF2B5EF4-FFF2-40B4-BE49-F238E27FC236}">
                <a16:creationId xmlns:a16="http://schemas.microsoft.com/office/drawing/2014/main" id="{6D3AD3E1-C222-447B-A3EE-2443D6297DEA}"/>
              </a:ext>
            </a:extLst>
          </p:cNvPr>
          <p:cNvCxnSpPr/>
          <p:nvPr/>
        </p:nvCxnSpPr>
        <p:spPr>
          <a:xfrm flipH="1" flipV="1">
            <a:off x="2411413" y="2565400"/>
            <a:ext cx="439737" cy="111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id="{1A168801-AA9B-44FB-9888-D656C21F7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338" y="3922713"/>
            <a:ext cx="1581150" cy="217011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000" b="1" dirty="0">
                <a:solidFill>
                  <a:srgbClr val="000000"/>
                </a:solidFill>
                <a:latin typeface="Calibri" pitchFamily="34" charset="0"/>
              </a:rPr>
              <a:t>БИЛЕТ С ИДЕНТИФИКАТОРОМ </a:t>
            </a: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ОФД</a:t>
            </a:r>
            <a:endParaRPr lang="ru-RU" altLang="ru-RU" sz="10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id="{6B887EDA-96C8-47EE-8441-65DB01BA6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3888" y="4041775"/>
            <a:ext cx="5607050" cy="193198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1400" dirty="0">
                <a:latin typeface="Calibri Light" pitchFamily="34" charset="0"/>
              </a:rPr>
              <a:t>Терминал отправляет данные на сервер транспортного предприятия, чек </a:t>
            </a:r>
            <a:r>
              <a:rPr lang="ru-RU" altLang="ru-RU" sz="1400" dirty="0" err="1">
                <a:latin typeface="Calibri Light" pitchFamily="34" charset="0"/>
              </a:rPr>
              <a:t>фискализируется</a:t>
            </a:r>
            <a:r>
              <a:rPr lang="ru-RU" altLang="ru-RU" sz="1400" dirty="0">
                <a:latin typeface="Calibri Light" pitchFamily="34" charset="0"/>
              </a:rPr>
              <a:t> и отправляется оператору фискальных данных, пассажиру печатается билет с идентификатором по которому он может на сервере ОФД найти в течение дня свой чек</a:t>
            </a:r>
          </a:p>
        </p:txBody>
      </p:sp>
      <p:pic>
        <p:nvPicPr>
          <p:cNvPr id="53262" name="Picture 2">
            <a:extLst>
              <a:ext uri="{FF2B5EF4-FFF2-40B4-BE49-F238E27FC236}">
                <a16:creationId xmlns:a16="http://schemas.microsoft.com/office/drawing/2014/main" id="{1730286B-A5EF-4AAE-B459-EF29F525E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6313" y="1819275"/>
            <a:ext cx="998537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3" name="Picture 2">
            <a:extLst>
              <a:ext uri="{FF2B5EF4-FFF2-40B4-BE49-F238E27FC236}">
                <a16:creationId xmlns:a16="http://schemas.microsoft.com/office/drawing/2014/main" id="{698F6003-AC93-4A07-9446-4AC02C4F3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638" y="1112838"/>
            <a:ext cx="852487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65A4E867-AB31-479E-89CE-030D042B6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6225" y="1412875"/>
            <a:ext cx="2403475" cy="211931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3265" name="TextBox 9">
            <a:extLst>
              <a:ext uri="{FF2B5EF4-FFF2-40B4-BE49-F238E27FC236}">
                <a16:creationId xmlns:a16="http://schemas.microsoft.com/office/drawing/2014/main" id="{313FD9C0-4A0F-4985-9E67-DFA085856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2782888"/>
            <a:ext cx="2089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200" b="1">
                <a:solidFill>
                  <a:srgbClr val="000000"/>
                </a:solidFill>
                <a:latin typeface="Calibri" panose="020F0502020204030204" pitchFamily="34" charset="0"/>
              </a:rPr>
              <a:t>СЕРВЕР ПРЕДПРИЯТИЯ </a:t>
            </a:r>
          </a:p>
          <a:p>
            <a:pPr algn="ctr" eaLnBrk="1" hangingPunct="1"/>
            <a:r>
              <a:rPr lang="ru-RU" altLang="ru-RU" sz="1200" b="1">
                <a:solidFill>
                  <a:srgbClr val="000000"/>
                </a:solidFill>
                <a:latin typeface="Calibri" panose="020F0502020204030204" pitchFamily="34" charset="0"/>
              </a:rPr>
              <a:t>С ФИСКАЛЬНЫМ НАКОПИТЕЛЕМ</a:t>
            </a:r>
          </a:p>
        </p:txBody>
      </p:sp>
      <p:cxnSp>
        <p:nvCxnSpPr>
          <p:cNvPr id="75" name="Прямая со стрелкой 74">
            <a:extLst>
              <a:ext uri="{FF2B5EF4-FFF2-40B4-BE49-F238E27FC236}">
                <a16:creationId xmlns:a16="http://schemas.microsoft.com/office/drawing/2014/main" id="{BD752FB4-B418-4CAB-80D8-19C41D608A11}"/>
              </a:ext>
            </a:extLst>
          </p:cNvPr>
          <p:cNvCxnSpPr/>
          <p:nvPr/>
        </p:nvCxnSpPr>
        <p:spPr>
          <a:xfrm>
            <a:off x="1476375" y="3500438"/>
            <a:ext cx="0" cy="4222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53267" name="Picture 4">
            <a:extLst>
              <a:ext uri="{FF2B5EF4-FFF2-40B4-BE49-F238E27FC236}">
                <a16:creationId xmlns:a16="http://schemas.microsoft.com/office/drawing/2014/main" id="{0EA6C658-7DF9-45EC-AB51-CB0B568CE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6650" y="4089400"/>
            <a:ext cx="811213" cy="126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2" name="Прямая со стрелкой 81">
            <a:extLst>
              <a:ext uri="{FF2B5EF4-FFF2-40B4-BE49-F238E27FC236}">
                <a16:creationId xmlns:a16="http://schemas.microsoft.com/office/drawing/2014/main" id="{12AAB216-2B53-4200-A29B-C96A25818670}"/>
              </a:ext>
            </a:extLst>
          </p:cNvPr>
          <p:cNvCxnSpPr/>
          <p:nvPr/>
        </p:nvCxnSpPr>
        <p:spPr>
          <a:xfrm flipV="1">
            <a:off x="5219700" y="2133600"/>
            <a:ext cx="441325" cy="79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>
            <a:extLst>
              <a:ext uri="{FF2B5EF4-FFF2-40B4-BE49-F238E27FC236}">
                <a16:creationId xmlns:a16="http://schemas.microsoft.com/office/drawing/2014/main" id="{371CFAB3-D3B9-4B41-A7B5-20680E9D9D3C}"/>
              </a:ext>
            </a:extLst>
          </p:cNvPr>
          <p:cNvCxnSpPr/>
          <p:nvPr/>
        </p:nvCxnSpPr>
        <p:spPr>
          <a:xfrm flipH="1">
            <a:off x="5219700" y="2492375"/>
            <a:ext cx="441325" cy="79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53270" name="Picture 2">
            <a:extLst>
              <a:ext uri="{FF2B5EF4-FFF2-40B4-BE49-F238E27FC236}">
                <a16:creationId xmlns:a16="http://schemas.microsoft.com/office/drawing/2014/main" id="{72F25864-23AE-41FC-ADD6-37EE57847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1475" y="1463675"/>
            <a:ext cx="5048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71" name="Picture 3">
            <a:extLst>
              <a:ext uri="{FF2B5EF4-FFF2-40B4-BE49-F238E27FC236}">
                <a16:creationId xmlns:a16="http://schemas.microsoft.com/office/drawing/2014/main" id="{7C2B87BC-B57D-40FE-9404-8CCBD6786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138" y="1989138"/>
            <a:ext cx="8636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72" name="Picture 4">
            <a:extLst>
              <a:ext uri="{FF2B5EF4-FFF2-40B4-BE49-F238E27FC236}">
                <a16:creationId xmlns:a16="http://schemas.microsoft.com/office/drawing/2014/main" id="{20650DA0-AE55-40D3-851C-63409AC4C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175" y="1844675"/>
            <a:ext cx="100965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5">
            <a:extLst>
              <a:ext uri="{FF2B5EF4-FFF2-40B4-BE49-F238E27FC236}">
                <a16:creationId xmlns:a16="http://schemas.microsoft.com/office/drawing/2014/main" id="{4315C4D7-489E-4F47-8219-3A5E4AA10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975" y="2997200"/>
            <a:ext cx="6624638" cy="310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01AA429D-2A24-4E75-A88F-7CF838D53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0813" y="1228725"/>
            <a:ext cx="1368425" cy="21256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000000"/>
                </a:solidFill>
                <a:latin typeface="Calibri" pitchFamily="34" charset="0"/>
              </a:rPr>
              <a:t>ОПЕРАТОР ФИСКАЛЬНЫХ ДАННЫХ</a:t>
            </a: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2E491648-8C89-4B1C-A6EB-B6240AAE7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8" y="1193800"/>
            <a:ext cx="1358900" cy="21272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000000"/>
                </a:solidFill>
                <a:latin typeface="Calibri" pitchFamily="34" charset="0"/>
              </a:rPr>
              <a:t>ОБЛАЧНЫЙ СЕРВИС ФИСКАЛИЗАЦИИ</a:t>
            </a:r>
          </a:p>
        </p:txBody>
      </p:sp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EE59628C-E8C3-4A8B-8C9A-44F7A0966BAD}"/>
              </a:ext>
            </a:extLst>
          </p:cNvPr>
          <p:cNvSpPr/>
          <p:nvPr/>
        </p:nvSpPr>
        <p:spPr bwMode="auto">
          <a:xfrm>
            <a:off x="-36513" y="196850"/>
            <a:ext cx="6985001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278" name="Прямоугольник 21">
            <a:extLst>
              <a:ext uri="{FF2B5EF4-FFF2-40B4-BE49-F238E27FC236}">
                <a16:creationId xmlns:a16="http://schemas.microsoft.com/office/drawing/2014/main" id="{89389551-42E6-4486-91F1-1CF1C5B62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60350"/>
            <a:ext cx="5108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СХЕМА РАБОТЫ ПРИ ОПЛАТЕ ЭЛЕКТРОННЫМИ</a:t>
            </a:r>
          </a:p>
          <a:p>
            <a:pPr eaLnBrk="1" hangingPunct="1"/>
            <a:r>
              <a:rPr lang="ru-RU" altLang="ru-RU" sz="1600" b="1"/>
              <a:t>СРЕДСТВАМИ ПЛАТЕЖА (БАНКОВСКИЕ КАРТЫ)</a:t>
            </a:r>
            <a:endParaRPr lang="ru-RU" altLang="ru-RU" sz="1600"/>
          </a:p>
        </p:txBody>
      </p:sp>
      <p:pic>
        <p:nvPicPr>
          <p:cNvPr id="54279" name="Picture 2">
            <a:extLst>
              <a:ext uri="{FF2B5EF4-FFF2-40B4-BE49-F238E27FC236}">
                <a16:creationId xmlns:a16="http://schemas.microsoft.com/office/drawing/2014/main" id="{4422AFE3-DBA8-453A-9B55-62CDF1ED1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0563" y="1428750"/>
            <a:ext cx="954087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0" name="Picture 3">
            <a:extLst>
              <a:ext uri="{FF2B5EF4-FFF2-40B4-BE49-F238E27FC236}">
                <a16:creationId xmlns:a16="http://schemas.microsoft.com/office/drawing/2014/main" id="{4CA4664D-BD92-4670-8D2F-0AE0D8C22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8925" y="1412875"/>
            <a:ext cx="109220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CF4F60C9-6E32-496C-A097-EF074EFFF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0125" y="1266825"/>
            <a:ext cx="1368425" cy="21272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000000"/>
                </a:solidFill>
                <a:latin typeface="Calibri" pitchFamily="34" charset="0"/>
              </a:rPr>
              <a:t>ФЕДЕРАЛЬНАЯ НАЛОГОВАЯ СЛУЖБА</a:t>
            </a:r>
          </a:p>
        </p:txBody>
      </p:sp>
      <p:pic>
        <p:nvPicPr>
          <p:cNvPr id="54282" name="Picture 4">
            <a:extLst>
              <a:ext uri="{FF2B5EF4-FFF2-40B4-BE49-F238E27FC236}">
                <a16:creationId xmlns:a16="http://schemas.microsoft.com/office/drawing/2014/main" id="{A63D62DA-6B54-4805-A9D7-1377217DD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6175" y="1373188"/>
            <a:ext cx="1077913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6A5FA27D-B744-4C66-973A-924652923254}"/>
              </a:ext>
            </a:extLst>
          </p:cNvPr>
          <p:cNvCxnSpPr/>
          <p:nvPr/>
        </p:nvCxnSpPr>
        <p:spPr>
          <a:xfrm flipV="1">
            <a:off x="6743700" y="2286000"/>
            <a:ext cx="606425" cy="111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4284" name="Picture 5">
            <a:extLst>
              <a:ext uri="{FF2B5EF4-FFF2-40B4-BE49-F238E27FC236}">
                <a16:creationId xmlns:a16="http://schemas.microsoft.com/office/drawing/2014/main" id="{F681C512-D0C1-4EF0-8939-F528B81B2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3860800"/>
            <a:ext cx="18637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5" name="TextBox 29">
            <a:extLst>
              <a:ext uri="{FF2B5EF4-FFF2-40B4-BE49-F238E27FC236}">
                <a16:creationId xmlns:a16="http://schemas.microsoft.com/office/drawing/2014/main" id="{7E279146-4067-4437-9B08-B128E8214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5070475"/>
            <a:ext cx="18811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>
                <a:latin typeface="Calibri" panose="020F0502020204030204" pitchFamily="34" charset="0"/>
              </a:rPr>
              <a:t>БАНКОВСКИЕ</a:t>
            </a:r>
          </a:p>
          <a:p>
            <a:pPr algn="ctr" eaLnBrk="1" hangingPunct="1"/>
            <a:r>
              <a:rPr lang="ru-RU" altLang="ru-RU" sz="1600">
                <a:latin typeface="Calibri" panose="020F0502020204030204" pitchFamily="34" charset="0"/>
              </a:rPr>
              <a:t>КАРТЫ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84D55237-D37B-461E-A08E-42687AED6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196975"/>
            <a:ext cx="1584325" cy="219868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000000"/>
                </a:solidFill>
                <a:latin typeface="Calibri" pitchFamily="34" charset="0"/>
              </a:rPr>
              <a:t>ТЕРМИНАЛ ОПЛАТЫ ПРОЕЗДА</a:t>
            </a:r>
          </a:p>
          <a:p>
            <a:pPr algn="ctr" eaLnBrk="1" hangingPunct="1">
              <a:defRPr/>
            </a:pPr>
            <a:r>
              <a:rPr lang="en-US" altLang="ru-RU" sz="1200" b="1">
                <a:solidFill>
                  <a:srgbClr val="000000"/>
                </a:solidFill>
                <a:latin typeface="Calibri" pitchFamily="34" charset="0"/>
              </a:rPr>
              <a:t>T2 LS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</a:endParaRP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A06E80B2-746B-447A-94AD-8E38C2C95D0D}"/>
              </a:ext>
            </a:extLst>
          </p:cNvPr>
          <p:cNvCxnSpPr>
            <a:endCxn id="30" idx="1"/>
          </p:cNvCxnSpPr>
          <p:nvPr/>
        </p:nvCxnSpPr>
        <p:spPr>
          <a:xfrm flipV="1">
            <a:off x="4398963" y="2292350"/>
            <a:ext cx="831850" cy="47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51AB5D74-F440-4C9B-9239-AA56F224E98A}"/>
              </a:ext>
            </a:extLst>
          </p:cNvPr>
          <p:cNvCxnSpPr>
            <a:stCxn id="18" idx="3"/>
          </p:cNvCxnSpPr>
          <p:nvPr/>
        </p:nvCxnSpPr>
        <p:spPr>
          <a:xfrm flipV="1">
            <a:off x="2339975" y="2286000"/>
            <a:ext cx="666750" cy="111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4289" name="Picture 2">
            <a:extLst>
              <a:ext uri="{FF2B5EF4-FFF2-40B4-BE49-F238E27FC236}">
                <a16:creationId xmlns:a16="http://schemas.microsoft.com/office/drawing/2014/main" id="{3B287B56-3D9A-4953-A2AD-BB5556097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6013" y="1304925"/>
            <a:ext cx="863600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79BD036A-58FD-405D-A37C-021A6DDDFF5C}"/>
              </a:ext>
            </a:extLst>
          </p:cNvPr>
          <p:cNvSpPr/>
          <p:nvPr/>
        </p:nvSpPr>
        <p:spPr bwMode="auto">
          <a:xfrm>
            <a:off x="-36513" y="196850"/>
            <a:ext cx="6985001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299" name="Прямоугольник 21">
            <a:extLst>
              <a:ext uri="{FF2B5EF4-FFF2-40B4-BE49-F238E27FC236}">
                <a16:creationId xmlns:a16="http://schemas.microsoft.com/office/drawing/2014/main" id="{F51A431E-027A-4D84-8EC7-AA3794B7F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8" y="260350"/>
            <a:ext cx="5813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СХЕМА РАБОТЫ ПРИ ОПЛАТЕ ЧЕРЕЗ МОБИЛЬНЫЙ ТЕРМИНАЛ КОНДУКТОРА с ФН</a:t>
            </a:r>
            <a:endParaRPr lang="ru-RU" altLang="ru-RU" sz="1600"/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E3DC65AA-0A5C-4491-BE37-89F6F4FD65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9013" y="3357563"/>
            <a:ext cx="1166812" cy="2597150"/>
          </a:xfrm>
          <a:prstGeom prst="roundRect">
            <a:avLst>
              <a:gd name="adj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0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0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000" b="1" dirty="0">
                <a:solidFill>
                  <a:srgbClr val="000000"/>
                </a:solidFill>
                <a:latin typeface="Calibri" pitchFamily="34" charset="0"/>
              </a:rPr>
              <a:t>ФЕДЕРАЛЬНАЯ НАЛОГОВАЯ СЛУЖБА</a:t>
            </a:r>
          </a:p>
        </p:txBody>
      </p:sp>
      <p:pic>
        <p:nvPicPr>
          <p:cNvPr id="55301" name="Picture 4">
            <a:extLst>
              <a:ext uri="{FF2B5EF4-FFF2-40B4-BE49-F238E27FC236}">
                <a16:creationId xmlns:a16="http://schemas.microsoft.com/office/drawing/2014/main" id="{5163385A-4DBC-425B-8B85-4ACA9FC3E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7763" y="3749675"/>
            <a:ext cx="8683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A8CC741C-24FF-4079-AF43-1C5A48EEE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2775" y="1743075"/>
            <a:ext cx="1174750" cy="312737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100" b="1" dirty="0">
                <a:solidFill>
                  <a:srgbClr val="000000"/>
                </a:solidFill>
                <a:latin typeface="Calibri" pitchFamily="34" charset="0"/>
              </a:rPr>
              <a:t>МОБИЛЬНЫЙ ТЕРМИНАЛ КОНДУКТОРА</a:t>
            </a: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66629BA7-D1F3-4EFC-8BF7-A9C39F1FF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2488" y="3397250"/>
            <a:ext cx="1133475" cy="25971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050" b="1" dirty="0">
                <a:solidFill>
                  <a:srgbClr val="000000"/>
                </a:solidFill>
                <a:latin typeface="Calibri" pitchFamily="34" charset="0"/>
              </a:rPr>
              <a:t>ОПЕРАТОР ФИСКАЛЬНЫХ ДАННЫХ</a:t>
            </a:r>
          </a:p>
        </p:txBody>
      </p:sp>
      <p:pic>
        <p:nvPicPr>
          <p:cNvPr id="55304" name="Picture 3">
            <a:extLst>
              <a:ext uri="{FF2B5EF4-FFF2-40B4-BE49-F238E27FC236}">
                <a16:creationId xmlns:a16="http://schemas.microsoft.com/office/drawing/2014/main" id="{4BB3BCBD-155E-4341-B5CB-B99CF8A1B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9800" y="3849688"/>
            <a:ext cx="95885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FD8E838A-AC16-4EBE-B6CB-AEA9C90D948C}"/>
              </a:ext>
            </a:extLst>
          </p:cNvPr>
          <p:cNvCxnSpPr/>
          <p:nvPr/>
        </p:nvCxnSpPr>
        <p:spPr>
          <a:xfrm>
            <a:off x="4356100" y="2781300"/>
            <a:ext cx="3168650" cy="142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7EFA8AFE-4CD4-4052-85DD-19CC6AB5B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4551363"/>
            <a:ext cx="1276350" cy="161448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000" b="1" dirty="0">
                <a:solidFill>
                  <a:srgbClr val="000000"/>
                </a:solidFill>
                <a:latin typeface="Calibri" pitchFamily="34" charset="0"/>
              </a:rPr>
              <a:t>НАЛИЧНЫЕ ДЕНЕЖНЫЕ СРЕДСТВА</a:t>
            </a:r>
            <a:endParaRPr lang="en-US" altLang="ru-RU" sz="10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5307" name="Picture 2">
            <a:extLst>
              <a:ext uri="{FF2B5EF4-FFF2-40B4-BE49-F238E27FC236}">
                <a16:creationId xmlns:a16="http://schemas.microsoft.com/office/drawing/2014/main" id="{C036FC1D-D991-4FBA-814D-E37411072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963" y="4657725"/>
            <a:ext cx="9652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4538C25C-1083-4594-B0EC-963267850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66813"/>
            <a:ext cx="1270000" cy="161448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0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000" b="1" dirty="0">
                <a:solidFill>
                  <a:srgbClr val="000000"/>
                </a:solidFill>
                <a:latin typeface="Calibri" pitchFamily="34" charset="0"/>
              </a:rPr>
              <a:t>БЕСКОНТАКТНЫЕ БАНКОВСКИЕ КАРТЫ</a:t>
            </a:r>
            <a:endParaRPr lang="en-US" altLang="ru-RU" sz="10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5309" name="Picture 5">
            <a:extLst>
              <a:ext uri="{FF2B5EF4-FFF2-40B4-BE49-F238E27FC236}">
                <a16:creationId xmlns:a16="http://schemas.microsoft.com/office/drawing/2014/main" id="{64EF01C5-A9A0-465F-B249-D7012D011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763" y="1401763"/>
            <a:ext cx="1041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0A910C94-2CDA-48A9-A6BC-E8E142E63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924175"/>
            <a:ext cx="1270000" cy="14700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000" b="1" dirty="0">
                <a:solidFill>
                  <a:srgbClr val="000000"/>
                </a:solidFill>
                <a:latin typeface="Calibri" pitchFamily="34" charset="0"/>
              </a:rPr>
              <a:t>ТРАНСПОРТНЫЕ КАРТЫ</a:t>
            </a:r>
            <a:endParaRPr lang="en-US" altLang="ru-RU" sz="10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5311" name="Picture 2">
            <a:extLst>
              <a:ext uri="{FF2B5EF4-FFF2-40B4-BE49-F238E27FC236}">
                <a16:creationId xmlns:a16="http://schemas.microsoft.com/office/drawing/2014/main" id="{DC0695C1-4D6A-4E71-9C1E-1D6C7322D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963" y="3230563"/>
            <a:ext cx="9175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8F8CC22E-802A-4B3C-A205-07EBC3B9B336}"/>
              </a:ext>
            </a:extLst>
          </p:cNvPr>
          <p:cNvCxnSpPr/>
          <p:nvPr/>
        </p:nvCxnSpPr>
        <p:spPr>
          <a:xfrm>
            <a:off x="1449388" y="2609850"/>
            <a:ext cx="3508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4" name="Скругленный прямоугольник 53">
            <a:extLst>
              <a:ext uri="{FF2B5EF4-FFF2-40B4-BE49-F238E27FC236}">
                <a16:creationId xmlns:a16="http://schemas.microsoft.com/office/drawing/2014/main" id="{6AD163A2-9628-431B-9B67-EF2A56285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2420938"/>
            <a:ext cx="1000125" cy="2447925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0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000" b="1" dirty="0">
                <a:solidFill>
                  <a:srgbClr val="000000"/>
                </a:solidFill>
                <a:latin typeface="Calibri" pitchFamily="34" charset="0"/>
              </a:rPr>
              <a:t>КОНДУКТОР /ВОДИТЕЛЬ</a:t>
            </a:r>
          </a:p>
        </p:txBody>
      </p: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526AE769-F026-4034-995C-BA4CBAD19730}"/>
              </a:ext>
            </a:extLst>
          </p:cNvPr>
          <p:cNvCxnSpPr/>
          <p:nvPr/>
        </p:nvCxnSpPr>
        <p:spPr>
          <a:xfrm>
            <a:off x="1446213" y="3638550"/>
            <a:ext cx="336550" cy="111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904AC857-79BC-4A39-9E5E-7C49BB06EFF6}"/>
              </a:ext>
            </a:extLst>
          </p:cNvPr>
          <p:cNvCxnSpPr/>
          <p:nvPr/>
        </p:nvCxnSpPr>
        <p:spPr>
          <a:xfrm>
            <a:off x="1423988" y="4705350"/>
            <a:ext cx="3254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4CB50A4D-2380-490D-B11C-1BDE09A6F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0" y="2492375"/>
            <a:ext cx="1341438" cy="3568700"/>
          </a:xfrm>
          <a:prstGeom prst="roundRect">
            <a:avLst>
              <a:gd name="adj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050" b="1" dirty="0">
                <a:solidFill>
                  <a:srgbClr val="000000"/>
                </a:solidFill>
                <a:latin typeface="Calibri" pitchFamily="34" charset="0"/>
              </a:rPr>
              <a:t>ПРОЦЕССИНГОВО- КЛИРИНГОВЫЙ ЦЕНТР ТРАНСПОРТНОЙ СИСТЕМЫ</a:t>
            </a:r>
          </a:p>
        </p:txBody>
      </p:sp>
      <p:pic>
        <p:nvPicPr>
          <p:cNvPr id="55317" name="Picture 4">
            <a:extLst>
              <a:ext uri="{FF2B5EF4-FFF2-40B4-BE49-F238E27FC236}">
                <a16:creationId xmlns:a16="http://schemas.microsoft.com/office/drawing/2014/main" id="{9326E68A-3520-4765-8B50-C65A12617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2863" y="3303588"/>
            <a:ext cx="1089025" cy="109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18" name="Picture 5">
            <a:extLst>
              <a:ext uri="{FF2B5EF4-FFF2-40B4-BE49-F238E27FC236}">
                <a16:creationId xmlns:a16="http://schemas.microsoft.com/office/drawing/2014/main" id="{874063B1-377A-44C3-A4CB-BB95E4118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363" y="1320800"/>
            <a:ext cx="798512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EFB317F5-20AD-46D9-8D73-5CB3DD208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1238" y="1179513"/>
            <a:ext cx="1022350" cy="1325562"/>
          </a:xfrm>
          <a:prstGeom prst="roundRect">
            <a:avLst>
              <a:gd name="adj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1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БАНК</a:t>
            </a:r>
          </a:p>
        </p:txBody>
      </p: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975703D5-F3A7-415D-B79D-7863F54D8A68}"/>
              </a:ext>
            </a:extLst>
          </p:cNvPr>
          <p:cNvCxnSpPr/>
          <p:nvPr/>
        </p:nvCxnSpPr>
        <p:spPr>
          <a:xfrm>
            <a:off x="4356100" y="3630613"/>
            <a:ext cx="255588" cy="79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6" name="Прямая со стрелкой 65">
            <a:extLst>
              <a:ext uri="{FF2B5EF4-FFF2-40B4-BE49-F238E27FC236}">
                <a16:creationId xmlns:a16="http://schemas.microsoft.com/office/drawing/2014/main" id="{3532FEE2-2D01-457D-99BD-D129FA223581}"/>
              </a:ext>
            </a:extLst>
          </p:cNvPr>
          <p:cNvCxnSpPr/>
          <p:nvPr/>
        </p:nvCxnSpPr>
        <p:spPr>
          <a:xfrm>
            <a:off x="5795963" y="3619500"/>
            <a:ext cx="23971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id="{3A3583B1-C1F7-47B3-BBD4-159BE282D647}"/>
              </a:ext>
            </a:extLst>
          </p:cNvPr>
          <p:cNvCxnSpPr/>
          <p:nvPr/>
        </p:nvCxnSpPr>
        <p:spPr>
          <a:xfrm>
            <a:off x="4356100" y="2965450"/>
            <a:ext cx="3168650" cy="111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id="{F1288E70-529A-4AAD-B897-485F4A2A938F}"/>
              </a:ext>
            </a:extLst>
          </p:cNvPr>
          <p:cNvCxnSpPr/>
          <p:nvPr/>
        </p:nvCxnSpPr>
        <p:spPr>
          <a:xfrm>
            <a:off x="4356100" y="3168650"/>
            <a:ext cx="316865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610E8F7A-3BED-4815-9794-B573203840C9}"/>
              </a:ext>
            </a:extLst>
          </p:cNvPr>
          <p:cNvCxnSpPr/>
          <p:nvPr/>
        </p:nvCxnSpPr>
        <p:spPr>
          <a:xfrm>
            <a:off x="4327525" y="1962150"/>
            <a:ext cx="4826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55DDC173-3376-4588-9646-8D4CE80A9FED}"/>
              </a:ext>
            </a:extLst>
          </p:cNvPr>
          <p:cNvCxnSpPr/>
          <p:nvPr/>
        </p:nvCxnSpPr>
        <p:spPr>
          <a:xfrm>
            <a:off x="4356100" y="3806825"/>
            <a:ext cx="263525" cy="174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929BA9E1-DDB8-485F-8BFE-6FA3BB3B5C0B}"/>
              </a:ext>
            </a:extLst>
          </p:cNvPr>
          <p:cNvCxnSpPr/>
          <p:nvPr/>
        </p:nvCxnSpPr>
        <p:spPr>
          <a:xfrm>
            <a:off x="5795963" y="3824288"/>
            <a:ext cx="2619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C08F4D21-8ACF-417C-AAA8-828E9E4AEF67}"/>
              </a:ext>
            </a:extLst>
          </p:cNvPr>
          <p:cNvCxnSpPr/>
          <p:nvPr/>
        </p:nvCxnSpPr>
        <p:spPr>
          <a:xfrm>
            <a:off x="4356100" y="4005263"/>
            <a:ext cx="28733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F89E6210-A6ED-4D1E-8684-6EA28E9AB670}"/>
              </a:ext>
            </a:extLst>
          </p:cNvPr>
          <p:cNvCxnSpPr/>
          <p:nvPr/>
        </p:nvCxnSpPr>
        <p:spPr>
          <a:xfrm>
            <a:off x="5795963" y="4032250"/>
            <a:ext cx="28257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14AD31CA-B683-4F5B-A0E4-6F0D453942DF}"/>
              </a:ext>
            </a:extLst>
          </p:cNvPr>
          <p:cNvCxnSpPr/>
          <p:nvPr/>
        </p:nvCxnSpPr>
        <p:spPr>
          <a:xfrm>
            <a:off x="8316913" y="1522413"/>
            <a:ext cx="54927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086856D6-B430-4CFD-934C-B560783D8DCD}"/>
              </a:ext>
            </a:extLst>
          </p:cNvPr>
          <p:cNvCxnSpPr/>
          <p:nvPr/>
        </p:nvCxnSpPr>
        <p:spPr>
          <a:xfrm>
            <a:off x="8316913" y="1830388"/>
            <a:ext cx="53181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0C60C01C-06DC-4D38-8A6E-DF04C438B794}"/>
              </a:ext>
            </a:extLst>
          </p:cNvPr>
          <p:cNvCxnSpPr/>
          <p:nvPr/>
        </p:nvCxnSpPr>
        <p:spPr>
          <a:xfrm>
            <a:off x="8316913" y="2152650"/>
            <a:ext cx="56197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55332" name="Picture 2">
            <a:extLst>
              <a:ext uri="{FF2B5EF4-FFF2-40B4-BE49-F238E27FC236}">
                <a16:creationId xmlns:a16="http://schemas.microsoft.com/office/drawing/2014/main" id="{09F4B5A9-1F04-4091-AE0C-31CB27A06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7538" y="2867025"/>
            <a:ext cx="752475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74059FF8-EC19-44B3-A84B-489FCA0158F4}"/>
              </a:ext>
            </a:extLst>
          </p:cNvPr>
          <p:cNvCxnSpPr/>
          <p:nvPr/>
        </p:nvCxnSpPr>
        <p:spPr>
          <a:xfrm>
            <a:off x="2763838" y="2609850"/>
            <a:ext cx="3889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id="{F4D265BE-7011-49AF-846C-FF159C5FEA8F}"/>
              </a:ext>
            </a:extLst>
          </p:cNvPr>
          <p:cNvCxnSpPr/>
          <p:nvPr/>
        </p:nvCxnSpPr>
        <p:spPr>
          <a:xfrm>
            <a:off x="2770188" y="3608388"/>
            <a:ext cx="38258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8" name="Прямая со стрелкой 77">
            <a:extLst>
              <a:ext uri="{FF2B5EF4-FFF2-40B4-BE49-F238E27FC236}">
                <a16:creationId xmlns:a16="http://schemas.microsoft.com/office/drawing/2014/main" id="{A20C954E-BE32-40B3-AA13-930C3596BFF0}"/>
              </a:ext>
            </a:extLst>
          </p:cNvPr>
          <p:cNvCxnSpPr/>
          <p:nvPr/>
        </p:nvCxnSpPr>
        <p:spPr>
          <a:xfrm>
            <a:off x="2781300" y="4508500"/>
            <a:ext cx="371475" cy="79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5336" name="TextBox 29">
            <a:extLst>
              <a:ext uri="{FF2B5EF4-FFF2-40B4-BE49-F238E27FC236}">
                <a16:creationId xmlns:a16="http://schemas.microsoft.com/office/drawing/2014/main" id="{3AC6C182-0361-4B47-9F53-7F4EA96A5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6963" y="1255713"/>
            <a:ext cx="18827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Calibri" panose="020F0502020204030204" pitchFamily="34" charset="0"/>
              </a:rPr>
              <a:t> БЕСКОНТАКТНЫЕ</a:t>
            </a:r>
          </a:p>
        </p:txBody>
      </p:sp>
      <p:sp>
        <p:nvSpPr>
          <p:cNvPr id="55337" name="TextBox 29">
            <a:extLst>
              <a:ext uri="{FF2B5EF4-FFF2-40B4-BE49-F238E27FC236}">
                <a16:creationId xmlns:a16="http://schemas.microsoft.com/office/drawing/2014/main" id="{EAEB376A-A7CE-4FE9-A21E-0B7A46621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4138" y="1697038"/>
            <a:ext cx="18827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Calibri" panose="020F0502020204030204" pitchFamily="34" charset="0"/>
              </a:rPr>
              <a:t>ТРАНСПОРТНЫЕ КАРТЫ</a:t>
            </a:r>
          </a:p>
        </p:txBody>
      </p:sp>
      <p:sp>
        <p:nvSpPr>
          <p:cNvPr id="55338" name="TextBox 29">
            <a:extLst>
              <a:ext uri="{FF2B5EF4-FFF2-40B4-BE49-F238E27FC236}">
                <a16:creationId xmlns:a16="http://schemas.microsoft.com/office/drawing/2014/main" id="{2BD4841B-DD76-457C-BCE3-DF57CFB3F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1063" y="1984375"/>
            <a:ext cx="18827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Calibri" panose="020F0502020204030204" pitchFamily="34" charset="0"/>
              </a:rPr>
              <a:t>  НАЛИЧНЫЕ</a:t>
            </a:r>
          </a:p>
        </p:txBody>
      </p:sp>
      <p:sp>
        <p:nvSpPr>
          <p:cNvPr id="55339" name="TextBox 29">
            <a:extLst>
              <a:ext uri="{FF2B5EF4-FFF2-40B4-BE49-F238E27FC236}">
                <a16:creationId xmlns:a16="http://schemas.microsoft.com/office/drawing/2014/main" id="{07F72708-B0E0-45F1-A4CF-5BE140F68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9363" y="1408113"/>
            <a:ext cx="18827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Calibri" panose="020F0502020204030204" pitchFamily="34" charset="0"/>
              </a:rPr>
              <a:t>БАНКОВСКИЕ КАРТЫ</a:t>
            </a:r>
          </a:p>
        </p:txBody>
      </p:sp>
      <p:sp>
        <p:nvSpPr>
          <p:cNvPr id="55340" name="TextBox 29">
            <a:extLst>
              <a:ext uri="{FF2B5EF4-FFF2-40B4-BE49-F238E27FC236}">
                <a16:creationId xmlns:a16="http://schemas.microsoft.com/office/drawing/2014/main" id="{A51BBB86-5680-45C4-B519-FD93EF20F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2863" y="2136775"/>
            <a:ext cx="18827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Calibri" panose="020F0502020204030204" pitchFamily="34" charset="0"/>
              </a:rPr>
              <a:t>ДЕНЕЖНЫЕ СРЕДСТВА</a:t>
            </a:r>
          </a:p>
        </p:txBody>
      </p:sp>
      <p:pic>
        <p:nvPicPr>
          <p:cNvPr id="55341" name="Picture 2">
            <a:extLst>
              <a:ext uri="{FF2B5EF4-FFF2-40B4-BE49-F238E27FC236}">
                <a16:creationId xmlns:a16="http://schemas.microsoft.com/office/drawing/2014/main" id="{847AD523-4687-4737-B8CA-06BAFBA5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1200" y="2759075"/>
            <a:ext cx="9779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CC0D1C12-4DC3-4E4C-BFE8-84F24469F934}"/>
              </a:ext>
            </a:extLst>
          </p:cNvPr>
          <p:cNvCxnSpPr/>
          <p:nvPr/>
        </p:nvCxnSpPr>
        <p:spPr>
          <a:xfrm flipH="1">
            <a:off x="4327525" y="2173288"/>
            <a:ext cx="4826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>
            <a:extLst>
              <a:ext uri="{FF2B5EF4-FFF2-40B4-BE49-F238E27FC236}">
                <a16:creationId xmlns:a16="http://schemas.microsoft.com/office/drawing/2014/main" id="{1475B96E-7002-42A2-A4CB-4E5F8BE8BA17}"/>
              </a:ext>
            </a:extLst>
          </p:cNvPr>
          <p:cNvCxnSpPr/>
          <p:nvPr/>
        </p:nvCxnSpPr>
        <p:spPr>
          <a:xfrm flipH="1">
            <a:off x="2763838" y="2795588"/>
            <a:ext cx="3889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id="{2932740E-7CC0-44A0-9D43-36A61160CB80}"/>
              </a:ext>
            </a:extLst>
          </p:cNvPr>
          <p:cNvCxnSpPr/>
          <p:nvPr/>
        </p:nvCxnSpPr>
        <p:spPr>
          <a:xfrm flipH="1">
            <a:off x="2763838" y="3790950"/>
            <a:ext cx="3889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3" name="Прямая со стрелкой 62">
            <a:extLst>
              <a:ext uri="{FF2B5EF4-FFF2-40B4-BE49-F238E27FC236}">
                <a16:creationId xmlns:a16="http://schemas.microsoft.com/office/drawing/2014/main" id="{AEC533F5-226C-4BD0-99C0-BD5421CAAABC}"/>
              </a:ext>
            </a:extLst>
          </p:cNvPr>
          <p:cNvCxnSpPr/>
          <p:nvPr/>
        </p:nvCxnSpPr>
        <p:spPr>
          <a:xfrm flipH="1">
            <a:off x="2763838" y="4697413"/>
            <a:ext cx="388937" cy="79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671DC897-1723-431E-8B81-CC69FBB7E942}"/>
              </a:ext>
            </a:extLst>
          </p:cNvPr>
          <p:cNvSpPr/>
          <p:nvPr/>
        </p:nvSpPr>
        <p:spPr bwMode="auto">
          <a:xfrm>
            <a:off x="0" y="198438"/>
            <a:ext cx="6985000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323" name="Прямоугольник 21">
            <a:extLst>
              <a:ext uri="{FF2B5EF4-FFF2-40B4-BE49-F238E27FC236}">
                <a16:creationId xmlns:a16="http://schemas.microsoft.com/office/drawing/2014/main" id="{00E791B8-258B-4A4D-8283-351DE3C89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8" y="260350"/>
            <a:ext cx="58134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СХЕМА РАБОТЫ ПРИ ОПЛАТЕ</a:t>
            </a:r>
          </a:p>
          <a:p>
            <a:pPr eaLnBrk="1" hangingPunct="1"/>
            <a:r>
              <a:rPr lang="ru-RU" altLang="ru-RU" sz="1600" b="1"/>
              <a:t>НА ИНТЕГРИРОВАННОМ ОБОРУДОВАНИИ с ФН</a:t>
            </a:r>
            <a:endParaRPr lang="ru-RU" altLang="ru-RU" sz="1600"/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DF49DC57-D8D8-4292-B393-256266A279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5775" y="3357563"/>
            <a:ext cx="1325563" cy="2597150"/>
          </a:xfrm>
          <a:prstGeom prst="roundRect">
            <a:avLst>
              <a:gd name="adj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1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ФЕДЕРАЛЬНАЯ НАЛОГОВАЯ СЛУЖБА</a:t>
            </a:r>
          </a:p>
        </p:txBody>
      </p:sp>
      <p:pic>
        <p:nvPicPr>
          <p:cNvPr id="56325" name="Picture 4">
            <a:extLst>
              <a:ext uri="{FF2B5EF4-FFF2-40B4-BE49-F238E27FC236}">
                <a16:creationId xmlns:a16="http://schemas.microsoft.com/office/drawing/2014/main" id="{BBFEE6F8-A277-45F3-B24B-6D23794B7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3749675"/>
            <a:ext cx="1008063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A5E2EA61-66D2-4A40-950E-2A6B15EF7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1166813"/>
            <a:ext cx="1511300" cy="312737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400" b="1" dirty="0">
                <a:solidFill>
                  <a:srgbClr val="000000"/>
                </a:solidFill>
                <a:latin typeface="Calibri" pitchFamily="34" charset="0"/>
              </a:rPr>
              <a:t>ТЕРМИНАЛЫ ОПЛАТЫ ПРОЕЗДА Т2 </a:t>
            </a:r>
            <a:r>
              <a:rPr lang="en-US" altLang="ru-RU" sz="1400" b="1" dirty="0">
                <a:solidFill>
                  <a:srgbClr val="000000"/>
                </a:solidFill>
                <a:latin typeface="Calibri" pitchFamily="34" charset="0"/>
              </a:rPr>
              <a:t>PS</a:t>
            </a: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3" name="Picture 2" descr="D:\SystemData_\Рабочий стол\t2mps_01_01_F.jpg">
            <a:extLst>
              <a:ext uri="{FF2B5EF4-FFF2-40B4-BE49-F238E27FC236}">
                <a16:creationId xmlns:a16="http://schemas.microsoft.com/office/drawing/2014/main" id="{92300014-6C36-42D8-BF0E-D6238613E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7014" y="1521783"/>
            <a:ext cx="1092045" cy="1408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54C6A10C-13A1-495E-96FC-D0421E324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3663" y="3357563"/>
            <a:ext cx="1292225" cy="25971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ОПЕРАТОР ФИСКАЛЬНЫХ ДАННЫХ</a:t>
            </a:r>
          </a:p>
        </p:txBody>
      </p:sp>
      <p:pic>
        <p:nvPicPr>
          <p:cNvPr id="56329" name="Picture 3">
            <a:extLst>
              <a:ext uri="{FF2B5EF4-FFF2-40B4-BE49-F238E27FC236}">
                <a16:creationId xmlns:a16="http://schemas.microsoft.com/office/drawing/2014/main" id="{A254B5E0-0C6C-4A17-A32C-7DC3F1DF9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2400" y="3725863"/>
            <a:ext cx="1185863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A99E7ED5-D029-4E6C-BE17-6BF319A439C4}"/>
              </a:ext>
            </a:extLst>
          </p:cNvPr>
          <p:cNvCxnSpPr/>
          <p:nvPr/>
        </p:nvCxnSpPr>
        <p:spPr>
          <a:xfrm>
            <a:off x="3446463" y="2782888"/>
            <a:ext cx="3767137" cy="127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EDD2F6BF-D720-4192-91D8-74CF8E683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551363"/>
            <a:ext cx="1368425" cy="161448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НАЛИЧНЫЕ ДЕНЕЖНЫЕ СРЕДСТВА</a:t>
            </a:r>
            <a:endParaRPr lang="en-US" altLang="ru-RU" sz="12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6332" name="Picture 2">
            <a:extLst>
              <a:ext uri="{FF2B5EF4-FFF2-40B4-BE49-F238E27FC236}">
                <a16:creationId xmlns:a16="http://schemas.microsoft.com/office/drawing/2014/main" id="{DACC150D-6688-403B-AE47-121C4F519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188" y="4657725"/>
            <a:ext cx="9652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A7F31F59-4AAB-4EF9-8F28-1E740468A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25" y="1166813"/>
            <a:ext cx="1393825" cy="161448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100" b="1" dirty="0">
                <a:solidFill>
                  <a:srgbClr val="000000"/>
                </a:solidFill>
                <a:latin typeface="Calibri" pitchFamily="34" charset="0"/>
              </a:rPr>
              <a:t>БЕСКОНТАКТНЫЕ </a:t>
            </a: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БАНКОВСКИЕ КАРТЫ</a:t>
            </a:r>
            <a:endParaRPr lang="en-US" altLang="ru-RU" sz="12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6334" name="Picture 5">
            <a:extLst>
              <a:ext uri="{FF2B5EF4-FFF2-40B4-BE49-F238E27FC236}">
                <a16:creationId xmlns:a16="http://schemas.microsoft.com/office/drawing/2014/main" id="{CFD02212-6426-49D1-9E30-1161AAC80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1339850"/>
            <a:ext cx="1041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FC69555F-90F2-4FFC-8674-9D89448E0A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25" y="2924175"/>
            <a:ext cx="1393825" cy="14700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ТРАНСПОРТНЫЕ КАРТЫ</a:t>
            </a:r>
            <a:endParaRPr lang="en-US" altLang="ru-RU" sz="12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6336" name="Picture 2">
            <a:extLst>
              <a:ext uri="{FF2B5EF4-FFF2-40B4-BE49-F238E27FC236}">
                <a16:creationId xmlns:a16="http://schemas.microsoft.com/office/drawing/2014/main" id="{BC7BA798-938E-4BF3-B903-D7D8DAA0D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338" y="3173413"/>
            <a:ext cx="10414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E98E29E0-2C5F-4B85-B306-4BE7519712AA}"/>
              </a:ext>
            </a:extLst>
          </p:cNvPr>
          <p:cNvCxnSpPr/>
          <p:nvPr/>
        </p:nvCxnSpPr>
        <p:spPr>
          <a:xfrm>
            <a:off x="1606550" y="2108200"/>
            <a:ext cx="35083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56338" name="Группа 4">
            <a:extLst>
              <a:ext uri="{FF2B5EF4-FFF2-40B4-BE49-F238E27FC236}">
                <a16:creationId xmlns:a16="http://schemas.microsoft.com/office/drawing/2014/main" id="{8694099A-3D80-48A6-AD70-6F158B06AAD2}"/>
              </a:ext>
            </a:extLst>
          </p:cNvPr>
          <p:cNvGrpSpPr>
            <a:grpSpLocks/>
          </p:cNvGrpSpPr>
          <p:nvPr/>
        </p:nvGrpSpPr>
        <p:grpSpPr bwMode="auto">
          <a:xfrm>
            <a:off x="2089150" y="4695825"/>
            <a:ext cx="1247775" cy="1260475"/>
            <a:chOff x="2082799" y="4818061"/>
            <a:chExt cx="1247775" cy="1260475"/>
          </a:xfrm>
        </p:grpSpPr>
        <p:sp>
          <p:nvSpPr>
            <p:cNvPr id="54" name="Скругленный прямоугольник 53">
              <a:extLst>
                <a:ext uri="{FF2B5EF4-FFF2-40B4-BE49-F238E27FC236}">
                  <a16:creationId xmlns:a16="http://schemas.microsoft.com/office/drawing/2014/main" id="{A94B24A3-60D0-47F5-8F5C-3C8212A28A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799" y="4818061"/>
              <a:ext cx="1247775" cy="1260475"/>
            </a:xfrm>
            <a:prstGeom prst="roundRect">
              <a:avLst>
                <a:gd name="adj" fmla="val 16667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400" dirty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eaLnBrk="1" hangingPunct="1">
                <a:defRPr/>
              </a:pPr>
              <a:endParaRPr lang="ru-RU" altLang="ru-RU" sz="1400" dirty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eaLnBrk="1" hangingPunct="1">
                <a:defRPr/>
              </a:pPr>
              <a:endParaRPr lang="ru-RU" altLang="ru-RU" sz="1400" dirty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eaLnBrk="1" hangingPunct="1">
                <a:defRPr/>
              </a:pPr>
              <a:endParaRPr lang="ru-RU" altLang="ru-RU" sz="1400" dirty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eaLnBrk="1" hangingPunct="1">
                <a:defRPr/>
              </a:pPr>
              <a:endParaRPr lang="ru-RU" altLang="ru-RU" sz="1100" dirty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eaLnBrk="1" hangingPunct="1">
                <a:defRPr/>
              </a:pPr>
              <a:r>
                <a:rPr lang="ru-RU" altLang="ru-RU" sz="1200" b="1" dirty="0">
                  <a:solidFill>
                    <a:srgbClr val="000000"/>
                  </a:solidFill>
                  <a:latin typeface="Calibri" pitchFamily="34" charset="0"/>
                </a:rPr>
                <a:t>ВОДИТЕЛЬ</a:t>
              </a:r>
            </a:p>
          </p:txBody>
        </p:sp>
        <p:pic>
          <p:nvPicPr>
            <p:cNvPr id="2" name="Picture 2" descr="C:\Users\Евгений_2\Desktop\Презентация для Усачевой\unnamed копия.png">
              <a:extLst>
                <a:ext uri="{FF2B5EF4-FFF2-40B4-BE49-F238E27FC236}">
                  <a16:creationId xmlns:a16="http://schemas.microsoft.com/office/drawing/2014/main" id="{04DD3F8D-742A-43E1-9C3C-A47955B8BF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7599" y="5053011"/>
              <a:ext cx="638175" cy="638175"/>
            </a:xfrm>
            <a:prstGeom prst="rect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pic>
      </p:grp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E1FC3CBD-BD2F-4C9A-A1CA-E365D4C0E3EC}"/>
              </a:ext>
            </a:extLst>
          </p:cNvPr>
          <p:cNvCxnSpPr/>
          <p:nvPr/>
        </p:nvCxnSpPr>
        <p:spPr>
          <a:xfrm>
            <a:off x="1606550" y="3638550"/>
            <a:ext cx="336550" cy="111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F1CE526E-9B75-49AB-BD42-5200733A1531}"/>
              </a:ext>
            </a:extLst>
          </p:cNvPr>
          <p:cNvCxnSpPr/>
          <p:nvPr/>
        </p:nvCxnSpPr>
        <p:spPr>
          <a:xfrm>
            <a:off x="1619250" y="5516563"/>
            <a:ext cx="46355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FA04AA3C-6E8A-43F9-9F05-7C1D7D30D951}"/>
              </a:ext>
            </a:extLst>
          </p:cNvPr>
          <p:cNvCxnSpPr>
            <a:stCxn id="54" idx="0"/>
            <a:endCxn id="28" idx="2"/>
          </p:cNvCxnSpPr>
          <p:nvPr/>
        </p:nvCxnSpPr>
        <p:spPr>
          <a:xfrm flipV="1">
            <a:off x="2713038" y="4294188"/>
            <a:ext cx="0" cy="4016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E83FC185-A017-4F82-9D43-A6AC8508D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2492375"/>
            <a:ext cx="1630363" cy="3568700"/>
          </a:xfrm>
          <a:prstGeom prst="roundRect">
            <a:avLst>
              <a:gd name="adj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ПРОЦЕССИНГОВО- КЛИРИНГОВЫЙ ЦЕНТР ТРАНСПОРТНОЙ СИСТЕМЫ</a:t>
            </a:r>
          </a:p>
        </p:txBody>
      </p:sp>
      <p:pic>
        <p:nvPicPr>
          <p:cNvPr id="56343" name="Picture 4">
            <a:extLst>
              <a:ext uri="{FF2B5EF4-FFF2-40B4-BE49-F238E27FC236}">
                <a16:creationId xmlns:a16="http://schemas.microsoft.com/office/drawing/2014/main" id="{38DDBABF-482C-4989-B482-9154E77F8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2200" y="3165475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44" name="Picture 5">
            <a:extLst>
              <a:ext uri="{FF2B5EF4-FFF2-40B4-BE49-F238E27FC236}">
                <a16:creationId xmlns:a16="http://schemas.microsoft.com/office/drawing/2014/main" id="{12D6358E-4B29-4732-8FD7-0766BC170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3213" y="1341438"/>
            <a:ext cx="7985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B6BF0B02-A0F4-4EC7-A598-642764EE1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100" y="1166813"/>
            <a:ext cx="1287463" cy="1325562"/>
          </a:xfrm>
          <a:prstGeom prst="roundRect">
            <a:avLst>
              <a:gd name="adj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1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БАНК</a:t>
            </a:r>
          </a:p>
        </p:txBody>
      </p: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F686D4F2-B484-4822-A255-975FB1BEC7D2}"/>
              </a:ext>
            </a:extLst>
          </p:cNvPr>
          <p:cNvCxnSpPr/>
          <p:nvPr/>
        </p:nvCxnSpPr>
        <p:spPr>
          <a:xfrm>
            <a:off x="3468688" y="3624263"/>
            <a:ext cx="434975" cy="142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6" name="Прямая со стрелкой 65">
            <a:extLst>
              <a:ext uri="{FF2B5EF4-FFF2-40B4-BE49-F238E27FC236}">
                <a16:creationId xmlns:a16="http://schemas.microsoft.com/office/drawing/2014/main" id="{5FA76F23-8D33-489F-9BEE-AC0CCEAB3204}"/>
              </a:ext>
            </a:extLst>
          </p:cNvPr>
          <p:cNvCxnSpPr/>
          <p:nvPr/>
        </p:nvCxnSpPr>
        <p:spPr>
          <a:xfrm>
            <a:off x="5184775" y="3614738"/>
            <a:ext cx="381000" cy="47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id="{3E3112CB-AF9C-4718-ADBC-A871C7F66FE6}"/>
              </a:ext>
            </a:extLst>
          </p:cNvPr>
          <p:cNvCxnSpPr/>
          <p:nvPr/>
        </p:nvCxnSpPr>
        <p:spPr>
          <a:xfrm>
            <a:off x="3454400" y="2965450"/>
            <a:ext cx="3759200" cy="111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id="{A360F2FC-C5D3-443C-A164-38F14D8C1854}"/>
              </a:ext>
            </a:extLst>
          </p:cNvPr>
          <p:cNvCxnSpPr/>
          <p:nvPr/>
        </p:nvCxnSpPr>
        <p:spPr>
          <a:xfrm>
            <a:off x="3446463" y="3168650"/>
            <a:ext cx="37671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CAC944D4-8DAA-48E3-BCEE-80FFCAA83D82}"/>
              </a:ext>
            </a:extLst>
          </p:cNvPr>
          <p:cNvCxnSpPr/>
          <p:nvPr/>
        </p:nvCxnSpPr>
        <p:spPr>
          <a:xfrm>
            <a:off x="3446463" y="2063750"/>
            <a:ext cx="44291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F1816007-0C8A-4099-BD2F-A40E285EB523}"/>
              </a:ext>
            </a:extLst>
          </p:cNvPr>
          <p:cNvCxnSpPr/>
          <p:nvPr/>
        </p:nvCxnSpPr>
        <p:spPr>
          <a:xfrm>
            <a:off x="3468688" y="3824288"/>
            <a:ext cx="44291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7CFD629B-F0EF-4B37-A1BA-03629A6DD565}"/>
              </a:ext>
            </a:extLst>
          </p:cNvPr>
          <p:cNvCxnSpPr/>
          <p:nvPr/>
        </p:nvCxnSpPr>
        <p:spPr>
          <a:xfrm>
            <a:off x="5195888" y="3824288"/>
            <a:ext cx="39528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6585F0D6-FFFF-4615-B50D-5EA1BD3E28DF}"/>
              </a:ext>
            </a:extLst>
          </p:cNvPr>
          <p:cNvCxnSpPr/>
          <p:nvPr/>
        </p:nvCxnSpPr>
        <p:spPr>
          <a:xfrm>
            <a:off x="3473450" y="4005263"/>
            <a:ext cx="46355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9EC628D8-FB2E-493F-BFB4-B3792FB70519}"/>
              </a:ext>
            </a:extLst>
          </p:cNvPr>
          <p:cNvCxnSpPr/>
          <p:nvPr/>
        </p:nvCxnSpPr>
        <p:spPr>
          <a:xfrm>
            <a:off x="5195888" y="4032250"/>
            <a:ext cx="41592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85955425-7BE8-4715-915D-A2C63016335E}"/>
              </a:ext>
            </a:extLst>
          </p:cNvPr>
          <p:cNvCxnSpPr/>
          <p:nvPr/>
        </p:nvCxnSpPr>
        <p:spPr>
          <a:xfrm>
            <a:off x="7524750" y="1522413"/>
            <a:ext cx="134143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D0A6E661-7EB1-4AB7-9857-CF98CAC49A99}"/>
              </a:ext>
            </a:extLst>
          </p:cNvPr>
          <p:cNvCxnSpPr/>
          <p:nvPr/>
        </p:nvCxnSpPr>
        <p:spPr>
          <a:xfrm>
            <a:off x="7542213" y="1819275"/>
            <a:ext cx="1306512" cy="111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DA80FED8-B351-40FE-84C3-739D64818D4E}"/>
              </a:ext>
            </a:extLst>
          </p:cNvPr>
          <p:cNvCxnSpPr/>
          <p:nvPr/>
        </p:nvCxnSpPr>
        <p:spPr>
          <a:xfrm>
            <a:off x="7535863" y="2152650"/>
            <a:ext cx="134302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6358" name="TextBox 29">
            <a:extLst>
              <a:ext uri="{FF2B5EF4-FFF2-40B4-BE49-F238E27FC236}">
                <a16:creationId xmlns:a16="http://schemas.microsoft.com/office/drawing/2014/main" id="{DABC4CCC-C191-4E38-92C2-E4512CB69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1255713"/>
            <a:ext cx="18827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Calibri" panose="020F0502020204030204" pitchFamily="34" charset="0"/>
              </a:rPr>
              <a:t> БЕСКОНТАКТНЫЕ</a:t>
            </a:r>
          </a:p>
        </p:txBody>
      </p:sp>
      <p:sp>
        <p:nvSpPr>
          <p:cNvPr id="56359" name="TextBox 29">
            <a:extLst>
              <a:ext uri="{FF2B5EF4-FFF2-40B4-BE49-F238E27FC236}">
                <a16:creationId xmlns:a16="http://schemas.microsoft.com/office/drawing/2014/main" id="{66F26F22-CD9E-4CDE-851D-88EE629B6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1338" y="1697038"/>
            <a:ext cx="18827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Calibri" panose="020F0502020204030204" pitchFamily="34" charset="0"/>
              </a:rPr>
              <a:t>ТРАНСПОРТНЫЕ КАРТЫ</a:t>
            </a:r>
          </a:p>
        </p:txBody>
      </p:sp>
      <p:sp>
        <p:nvSpPr>
          <p:cNvPr id="56360" name="TextBox 29">
            <a:extLst>
              <a:ext uri="{FF2B5EF4-FFF2-40B4-BE49-F238E27FC236}">
                <a16:creationId xmlns:a16="http://schemas.microsoft.com/office/drawing/2014/main" id="{61B097E2-4B21-46FC-B205-6F07FA72E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1984375"/>
            <a:ext cx="18827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Calibri" panose="020F0502020204030204" pitchFamily="34" charset="0"/>
              </a:rPr>
              <a:t>  НАЛИЧНЫЕ</a:t>
            </a:r>
          </a:p>
        </p:txBody>
      </p: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30EC1BAD-8839-47A0-ACC3-9817E9875360}"/>
              </a:ext>
            </a:extLst>
          </p:cNvPr>
          <p:cNvCxnSpPr/>
          <p:nvPr/>
        </p:nvCxnSpPr>
        <p:spPr>
          <a:xfrm flipH="1">
            <a:off x="3473450" y="1819275"/>
            <a:ext cx="37465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6362" name="TextBox 29">
            <a:extLst>
              <a:ext uri="{FF2B5EF4-FFF2-40B4-BE49-F238E27FC236}">
                <a16:creationId xmlns:a16="http://schemas.microsoft.com/office/drawing/2014/main" id="{E9C77745-8086-4FC5-A3E9-BF7BEDA75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6563" y="1408113"/>
            <a:ext cx="18827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Calibri" panose="020F0502020204030204" pitchFamily="34" charset="0"/>
              </a:rPr>
              <a:t>БАНКОВСКИЕ КАРТЫ</a:t>
            </a:r>
          </a:p>
        </p:txBody>
      </p:sp>
      <p:sp>
        <p:nvSpPr>
          <p:cNvPr id="56363" name="TextBox 29">
            <a:extLst>
              <a:ext uri="{FF2B5EF4-FFF2-40B4-BE49-F238E27FC236}">
                <a16:creationId xmlns:a16="http://schemas.microsoft.com/office/drawing/2014/main" id="{EB3B5ABD-9A62-4242-A1A5-03049910B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2136775"/>
            <a:ext cx="18827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Calibri" panose="020F0502020204030204" pitchFamily="34" charset="0"/>
              </a:rPr>
              <a:t>ДЕНЕЖНЫЕ СРЕДСТВА</a:t>
            </a:r>
          </a:p>
        </p:txBody>
      </p:sp>
    </p:spTree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5B9B1E6E-814B-474A-949A-5D26867AE860}"/>
              </a:ext>
            </a:extLst>
          </p:cNvPr>
          <p:cNvSpPr/>
          <p:nvPr/>
        </p:nvSpPr>
        <p:spPr bwMode="auto">
          <a:xfrm>
            <a:off x="-36513" y="196850"/>
            <a:ext cx="6985001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347" name="Прямоугольник 21">
            <a:extLst>
              <a:ext uri="{FF2B5EF4-FFF2-40B4-BE49-F238E27FC236}">
                <a16:creationId xmlns:a16="http://schemas.microsoft.com/office/drawing/2014/main" id="{784E6606-2D1A-473B-9122-2A187100A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8" y="260350"/>
            <a:ext cx="6616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СХЕМА РАБОТЫ ПРИ ОПЛАТЕ НА ИНТЕГРИРОВАННОМ ОБОРУДОВАНИИ (САМООБСЛУЖИВАНИЕ) с ФН</a:t>
            </a:r>
            <a:endParaRPr lang="ru-RU" altLang="ru-RU" sz="1600"/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6EFD424E-9842-4541-99CA-DB44C449B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5775" y="3357563"/>
            <a:ext cx="1325563" cy="2597150"/>
          </a:xfrm>
          <a:prstGeom prst="roundRect">
            <a:avLst>
              <a:gd name="adj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1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ФЕДЕРАЛЬНАЯ НАЛОГОВАЯ СЛУЖБА</a:t>
            </a:r>
          </a:p>
        </p:txBody>
      </p:sp>
      <p:pic>
        <p:nvPicPr>
          <p:cNvPr id="57349" name="Picture 4">
            <a:extLst>
              <a:ext uri="{FF2B5EF4-FFF2-40B4-BE49-F238E27FC236}">
                <a16:creationId xmlns:a16="http://schemas.microsoft.com/office/drawing/2014/main" id="{48BEE370-E0B7-4AC9-8159-C08DF2E5D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3749675"/>
            <a:ext cx="1008063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A6317AF8-0D7D-49D5-AFC4-25AF04DAC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0" y="1630363"/>
            <a:ext cx="1633538" cy="3886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3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300" b="1" dirty="0">
                <a:solidFill>
                  <a:srgbClr val="000000"/>
                </a:solidFill>
                <a:latin typeface="Calibri" pitchFamily="34" charset="0"/>
              </a:rPr>
              <a:t>АВТОМАТИЧЕСИЙ ТЕРМИНАЛЫ ОПЛАТЫ (САМООБСЛУЖИВАНИЕ)</a:t>
            </a: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76AD93BB-F15C-4307-B3AB-94F704252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3663" y="3357563"/>
            <a:ext cx="1292225" cy="25971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ОПЕРАТОР ФИСКАЛЬНЫХ ДАННЫХ</a:t>
            </a:r>
          </a:p>
        </p:txBody>
      </p:sp>
      <p:pic>
        <p:nvPicPr>
          <p:cNvPr id="57352" name="Picture 3">
            <a:extLst>
              <a:ext uri="{FF2B5EF4-FFF2-40B4-BE49-F238E27FC236}">
                <a16:creationId xmlns:a16="http://schemas.microsoft.com/office/drawing/2014/main" id="{EBF0B7BD-C17E-4A48-B02C-5C61333BB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2400" y="3725863"/>
            <a:ext cx="1185863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1F1E0A5B-6B0E-4584-8F42-DD40D8469B3F}"/>
              </a:ext>
            </a:extLst>
          </p:cNvPr>
          <p:cNvCxnSpPr/>
          <p:nvPr/>
        </p:nvCxnSpPr>
        <p:spPr>
          <a:xfrm>
            <a:off x="3563938" y="2795588"/>
            <a:ext cx="36496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95AD7B20-943F-404F-9F0C-B78C9F471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551363"/>
            <a:ext cx="1368425" cy="161448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НАЛИЧНЫЕ ДЕНЕЖНЫЕ СРЕДСТВА</a:t>
            </a:r>
            <a:endParaRPr lang="en-US" altLang="ru-RU" sz="12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7355" name="Picture 2">
            <a:extLst>
              <a:ext uri="{FF2B5EF4-FFF2-40B4-BE49-F238E27FC236}">
                <a16:creationId xmlns:a16="http://schemas.microsoft.com/office/drawing/2014/main" id="{F7362AF2-0A9A-4ACB-B21F-9B8174315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188" y="4657725"/>
            <a:ext cx="9652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0FF00FDE-6EB0-4220-9409-AA3C06F1A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25" y="1166813"/>
            <a:ext cx="1393825" cy="161448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100" b="1" dirty="0">
                <a:solidFill>
                  <a:srgbClr val="000000"/>
                </a:solidFill>
                <a:latin typeface="Calibri" pitchFamily="34" charset="0"/>
              </a:rPr>
              <a:t>БЕСКОНТАКТНЫЕ </a:t>
            </a: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БАНКОВСКИЕ КАРТЫ</a:t>
            </a:r>
            <a:endParaRPr lang="en-US" altLang="ru-RU" sz="12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7357" name="Picture 5">
            <a:extLst>
              <a:ext uri="{FF2B5EF4-FFF2-40B4-BE49-F238E27FC236}">
                <a16:creationId xmlns:a16="http://schemas.microsoft.com/office/drawing/2014/main" id="{17DB02CF-94A1-4D99-A857-1B612AA3D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1339850"/>
            <a:ext cx="1041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A8261E29-BC90-42AC-8B0C-F3352D535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25" y="2924175"/>
            <a:ext cx="1393825" cy="14700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ТРАНСПОРТНЫЕ КАРТЫ</a:t>
            </a:r>
            <a:endParaRPr lang="en-US" altLang="ru-RU" sz="12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7359" name="Picture 2">
            <a:extLst>
              <a:ext uri="{FF2B5EF4-FFF2-40B4-BE49-F238E27FC236}">
                <a16:creationId xmlns:a16="http://schemas.microsoft.com/office/drawing/2014/main" id="{D8BAF79E-4300-45F2-9E7A-288D4DEF8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338" y="3173413"/>
            <a:ext cx="10414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13D7CFCD-8697-41FF-A29F-FE8AFF78202B}"/>
              </a:ext>
            </a:extLst>
          </p:cNvPr>
          <p:cNvCxnSpPr/>
          <p:nvPr/>
        </p:nvCxnSpPr>
        <p:spPr>
          <a:xfrm>
            <a:off x="1606550" y="2108200"/>
            <a:ext cx="35083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409C169F-2DF4-4A1E-B1D4-E762F7DD1EBB}"/>
              </a:ext>
            </a:extLst>
          </p:cNvPr>
          <p:cNvCxnSpPr/>
          <p:nvPr/>
        </p:nvCxnSpPr>
        <p:spPr>
          <a:xfrm>
            <a:off x="1606550" y="3638550"/>
            <a:ext cx="336550" cy="111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BF8B395F-BB48-424F-800E-8D9FC84341B2}"/>
              </a:ext>
            </a:extLst>
          </p:cNvPr>
          <p:cNvCxnSpPr/>
          <p:nvPr/>
        </p:nvCxnSpPr>
        <p:spPr>
          <a:xfrm>
            <a:off x="1600200" y="4941888"/>
            <a:ext cx="3429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85E6647A-0630-4F21-AFFD-875A16E9F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2492375"/>
            <a:ext cx="1630363" cy="3568700"/>
          </a:xfrm>
          <a:prstGeom prst="roundRect">
            <a:avLst>
              <a:gd name="adj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ПРОЦЕССИНГОВО- КЛИРИНГОВЫЙ ЦЕНТР ТРАНСПОРТНОЙ СИСТЕМЫ</a:t>
            </a:r>
          </a:p>
        </p:txBody>
      </p:sp>
      <p:pic>
        <p:nvPicPr>
          <p:cNvPr id="57364" name="Picture 4">
            <a:extLst>
              <a:ext uri="{FF2B5EF4-FFF2-40B4-BE49-F238E27FC236}">
                <a16:creationId xmlns:a16="http://schemas.microsoft.com/office/drawing/2014/main" id="{1D284201-DF95-4FE1-B3F5-CCDC1DA62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2200" y="3165475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65" name="Picture 5">
            <a:extLst>
              <a:ext uri="{FF2B5EF4-FFF2-40B4-BE49-F238E27FC236}">
                <a16:creationId xmlns:a16="http://schemas.microsoft.com/office/drawing/2014/main" id="{DB2E5612-743D-4ED0-BC1D-C3023EC6B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3213" y="1341438"/>
            <a:ext cx="7985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FFB38BCA-16A8-46D3-804E-932C3A01C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100" y="1166813"/>
            <a:ext cx="1287463" cy="1325562"/>
          </a:xfrm>
          <a:prstGeom prst="roundRect">
            <a:avLst>
              <a:gd name="adj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1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latin typeface="Calibri" pitchFamily="34" charset="0"/>
              </a:rPr>
              <a:t>БАНК</a:t>
            </a:r>
          </a:p>
        </p:txBody>
      </p: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C8490DDE-F5F6-4AF7-918E-B29D021C66E3}"/>
              </a:ext>
            </a:extLst>
          </p:cNvPr>
          <p:cNvCxnSpPr/>
          <p:nvPr/>
        </p:nvCxnSpPr>
        <p:spPr>
          <a:xfrm>
            <a:off x="3584575" y="3644900"/>
            <a:ext cx="339725" cy="333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6" name="Прямая со стрелкой 65">
            <a:extLst>
              <a:ext uri="{FF2B5EF4-FFF2-40B4-BE49-F238E27FC236}">
                <a16:creationId xmlns:a16="http://schemas.microsoft.com/office/drawing/2014/main" id="{3570376D-F261-4340-ADC7-00876844D6A1}"/>
              </a:ext>
            </a:extLst>
          </p:cNvPr>
          <p:cNvCxnSpPr/>
          <p:nvPr/>
        </p:nvCxnSpPr>
        <p:spPr>
          <a:xfrm>
            <a:off x="5184775" y="3614738"/>
            <a:ext cx="381000" cy="47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id="{7AEB5408-EDC6-47DF-8C3E-B9B4D56B6D24}"/>
              </a:ext>
            </a:extLst>
          </p:cNvPr>
          <p:cNvCxnSpPr/>
          <p:nvPr/>
        </p:nvCxnSpPr>
        <p:spPr>
          <a:xfrm>
            <a:off x="3563938" y="2976563"/>
            <a:ext cx="36496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id="{C713A0AD-F51F-4542-B800-E9D54659302F}"/>
              </a:ext>
            </a:extLst>
          </p:cNvPr>
          <p:cNvCxnSpPr/>
          <p:nvPr/>
        </p:nvCxnSpPr>
        <p:spPr>
          <a:xfrm>
            <a:off x="3563938" y="3165475"/>
            <a:ext cx="3649662" cy="3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7643F081-3FBB-48CE-BD61-367129805831}"/>
              </a:ext>
            </a:extLst>
          </p:cNvPr>
          <p:cNvCxnSpPr/>
          <p:nvPr/>
        </p:nvCxnSpPr>
        <p:spPr>
          <a:xfrm>
            <a:off x="3563938" y="2063750"/>
            <a:ext cx="3254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EEFC6EEF-7B51-4716-8752-50BEF55EC417}"/>
              </a:ext>
            </a:extLst>
          </p:cNvPr>
          <p:cNvCxnSpPr/>
          <p:nvPr/>
        </p:nvCxnSpPr>
        <p:spPr>
          <a:xfrm>
            <a:off x="3563938" y="3824288"/>
            <a:ext cx="3476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159679D3-A50D-4176-9867-C3687C2CA204}"/>
              </a:ext>
            </a:extLst>
          </p:cNvPr>
          <p:cNvCxnSpPr/>
          <p:nvPr/>
        </p:nvCxnSpPr>
        <p:spPr>
          <a:xfrm>
            <a:off x="5195888" y="3824288"/>
            <a:ext cx="39528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356E9C36-A453-40BC-B645-75D913877F85}"/>
              </a:ext>
            </a:extLst>
          </p:cNvPr>
          <p:cNvCxnSpPr/>
          <p:nvPr/>
        </p:nvCxnSpPr>
        <p:spPr>
          <a:xfrm>
            <a:off x="3563938" y="4005263"/>
            <a:ext cx="3730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0251AE66-8A18-423D-9B59-BEF31CD1EA24}"/>
              </a:ext>
            </a:extLst>
          </p:cNvPr>
          <p:cNvCxnSpPr/>
          <p:nvPr/>
        </p:nvCxnSpPr>
        <p:spPr>
          <a:xfrm>
            <a:off x="5195888" y="4032250"/>
            <a:ext cx="41592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79A55EFB-B727-4FA0-B3EB-519AB14D1858}"/>
              </a:ext>
            </a:extLst>
          </p:cNvPr>
          <p:cNvCxnSpPr/>
          <p:nvPr/>
        </p:nvCxnSpPr>
        <p:spPr>
          <a:xfrm>
            <a:off x="7524750" y="1522413"/>
            <a:ext cx="134143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95FF7923-7314-4913-86A7-8F46A7D20601}"/>
              </a:ext>
            </a:extLst>
          </p:cNvPr>
          <p:cNvCxnSpPr/>
          <p:nvPr/>
        </p:nvCxnSpPr>
        <p:spPr>
          <a:xfrm>
            <a:off x="7542213" y="1819275"/>
            <a:ext cx="1306512" cy="111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ACB20B73-57FC-481E-AB2D-C5E9D7CC718C}"/>
              </a:ext>
            </a:extLst>
          </p:cNvPr>
          <p:cNvCxnSpPr/>
          <p:nvPr/>
        </p:nvCxnSpPr>
        <p:spPr>
          <a:xfrm>
            <a:off x="7535863" y="2152650"/>
            <a:ext cx="134302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7379" name="TextBox 29">
            <a:extLst>
              <a:ext uri="{FF2B5EF4-FFF2-40B4-BE49-F238E27FC236}">
                <a16:creationId xmlns:a16="http://schemas.microsoft.com/office/drawing/2014/main" id="{4392FD1E-BA83-41D9-9039-F90777A1D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1255713"/>
            <a:ext cx="18827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Calibri" panose="020F0502020204030204" pitchFamily="34" charset="0"/>
              </a:rPr>
              <a:t> БЕСКОНТАКТНЫЕ</a:t>
            </a:r>
          </a:p>
        </p:txBody>
      </p:sp>
      <p:sp>
        <p:nvSpPr>
          <p:cNvPr id="57380" name="TextBox 29">
            <a:extLst>
              <a:ext uri="{FF2B5EF4-FFF2-40B4-BE49-F238E27FC236}">
                <a16:creationId xmlns:a16="http://schemas.microsoft.com/office/drawing/2014/main" id="{33424A8D-B740-4B6F-BEC3-AA0CF1186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1338" y="1697038"/>
            <a:ext cx="18827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Calibri" panose="020F0502020204030204" pitchFamily="34" charset="0"/>
              </a:rPr>
              <a:t>ТРАНСПОРТНЫЕ КАРТЫ</a:t>
            </a:r>
          </a:p>
        </p:txBody>
      </p:sp>
      <p:sp>
        <p:nvSpPr>
          <p:cNvPr id="57381" name="TextBox 29">
            <a:extLst>
              <a:ext uri="{FF2B5EF4-FFF2-40B4-BE49-F238E27FC236}">
                <a16:creationId xmlns:a16="http://schemas.microsoft.com/office/drawing/2014/main" id="{46BA1183-0402-4394-BFF0-55A1FBDA1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1984375"/>
            <a:ext cx="18827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Calibri" panose="020F0502020204030204" pitchFamily="34" charset="0"/>
              </a:rPr>
              <a:t>  НАЛИЧНЫЕ</a:t>
            </a:r>
          </a:p>
        </p:txBody>
      </p: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98CF2C36-A02C-49F5-8AD1-41E8D1217C1E}"/>
              </a:ext>
            </a:extLst>
          </p:cNvPr>
          <p:cNvCxnSpPr/>
          <p:nvPr/>
        </p:nvCxnSpPr>
        <p:spPr>
          <a:xfrm flipH="1">
            <a:off x="3563938" y="1819275"/>
            <a:ext cx="2841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383" name="TextBox 29">
            <a:extLst>
              <a:ext uri="{FF2B5EF4-FFF2-40B4-BE49-F238E27FC236}">
                <a16:creationId xmlns:a16="http://schemas.microsoft.com/office/drawing/2014/main" id="{F464AB70-480C-46B2-A422-85C47CD3A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6563" y="1408113"/>
            <a:ext cx="18827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Calibri" panose="020F0502020204030204" pitchFamily="34" charset="0"/>
              </a:rPr>
              <a:t>БАНКОВСКИЕ КАРТЫ</a:t>
            </a:r>
          </a:p>
        </p:txBody>
      </p:sp>
      <p:sp>
        <p:nvSpPr>
          <p:cNvPr id="57384" name="TextBox 29">
            <a:extLst>
              <a:ext uri="{FF2B5EF4-FFF2-40B4-BE49-F238E27FC236}">
                <a16:creationId xmlns:a16="http://schemas.microsoft.com/office/drawing/2014/main" id="{E6B4B434-B289-4303-8A8A-5BAC3F941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2136775"/>
            <a:ext cx="18827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Calibri" panose="020F0502020204030204" pitchFamily="34" charset="0"/>
              </a:rPr>
              <a:t>ДЕНЕЖНЫЕ СРЕДСТВА</a:t>
            </a:r>
          </a:p>
        </p:txBody>
      </p:sp>
      <p:pic>
        <p:nvPicPr>
          <p:cNvPr id="57385" name="Picture 2">
            <a:extLst>
              <a:ext uri="{FF2B5EF4-FFF2-40B4-BE49-F238E27FC236}">
                <a16:creationId xmlns:a16="http://schemas.microsoft.com/office/drawing/2014/main" id="{FDE0F46D-3055-482E-839E-BF2B50970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5525" y="1757363"/>
            <a:ext cx="1009650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B66CAE92-D5E4-46F1-8255-1F600BF76619}"/>
              </a:ext>
            </a:extLst>
          </p:cNvPr>
          <p:cNvSpPr/>
          <p:nvPr/>
        </p:nvSpPr>
        <p:spPr bwMode="auto">
          <a:xfrm>
            <a:off x="-36513" y="196850"/>
            <a:ext cx="6985001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371" name="Прямоугольник 21">
            <a:extLst>
              <a:ext uri="{FF2B5EF4-FFF2-40B4-BE49-F238E27FC236}">
                <a16:creationId xmlns:a16="http://schemas.microsoft.com/office/drawing/2014/main" id="{814514A6-84CF-4F57-9D02-F6537C7B3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2588"/>
            <a:ext cx="71659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ПЛЮСЫ И МИНУСЫ размещения ФН на борту ТС и на сервере</a:t>
            </a:r>
            <a:endParaRPr lang="ru-RU" altLang="ru-RU" sz="160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80E51528-657B-4F1F-8750-CDC4B447FA72}"/>
              </a:ext>
            </a:extLst>
          </p:cNvPr>
          <p:cNvGraphicFramePr>
            <a:graphicFrameLocks noGrp="1"/>
          </p:cNvGraphicFramePr>
          <p:nvPr/>
        </p:nvGraphicFramePr>
        <p:xfrm>
          <a:off x="755650" y="1412875"/>
          <a:ext cx="7848600" cy="4357688"/>
        </p:xfrm>
        <a:graphic>
          <a:graphicData uri="http://schemas.openxmlformats.org/drawingml/2006/table">
            <a:tbl>
              <a:tblPr/>
              <a:tblGrid>
                <a:gridCol w="3888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3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285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ФН размещен на борту ТС </a:t>
                      </a:r>
                    </a:p>
                  </a:txBody>
                  <a:tcPr marL="91431" marR="91431" marT="45699" marB="45699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ФН размещен на сервере (облачная </a:t>
                      </a:r>
                      <a:r>
                        <a:rPr kumimoji="0" lang="ru-RU" altLang="ru-RU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фискализация</a:t>
                      </a: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L="91431" marR="91431" marT="45699" marB="45699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9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+ Оперативность выдачи билета с фискальным 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QR-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кодом или вывод на экран</a:t>
                      </a:r>
                    </a:p>
                  </a:txBody>
                  <a:tcPr marL="91431" marR="91431" marT="45699" marB="45699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- 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Может быть задержка получения с сервера фискального 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QR-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кода для печати на билете или экране</a:t>
                      </a:r>
                    </a:p>
                  </a:txBody>
                  <a:tcPr marL="91431" marR="91431" marT="45699" marB="45699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67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+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Надежность получения информации пассажиром </a:t>
                      </a:r>
                    </a:p>
                  </a:txBody>
                  <a:tcPr marL="91431" marR="91431" marT="45699" marB="45699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- При неправильном расчете может уменьшиться скорость обработки транзакций</a:t>
                      </a:r>
                    </a:p>
                  </a:txBody>
                  <a:tcPr marL="91431" marR="91431" marT="45699" marB="45699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3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+ Нет ежемесячной оплаты расходов оператору облачной </a:t>
                      </a:r>
                      <a:r>
                        <a:rPr kumimoji="0" lang="ru-RU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фискализации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 marL="91431" marR="91431" marT="45699" marB="45699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- Ежемесячный расход оператору облачной </a:t>
                      </a:r>
                      <a:r>
                        <a:rPr kumimoji="0" lang="ru-RU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фискализации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 – 2000 рублей с одного ФН</a:t>
                      </a:r>
                    </a:p>
                  </a:txBody>
                  <a:tcPr marL="91431" marR="91431" marT="45699" marB="45699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09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+ Минимальный </a:t>
                      </a:r>
                      <a:r>
                        <a:rPr kumimoji="0" lang="en-US" altLang="ru-RU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GPRS-</a:t>
                      </a:r>
                      <a:r>
                        <a:rPr kumimoji="0" lang="ru-RU" altLang="ru-RU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трафик с каждого ТС</a:t>
                      </a:r>
                    </a:p>
                  </a:txBody>
                  <a:tcPr marL="91431" marR="91431" marT="45699" marB="45699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- Повышенный </a:t>
                      </a:r>
                      <a:r>
                        <a:rPr kumimoji="0" lang="en-US" altLang="ru-RU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GPRS</a:t>
                      </a:r>
                      <a:r>
                        <a:rPr kumimoji="0" lang="ru-RU" altLang="ru-RU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-трафик с каждого ТС</a:t>
                      </a:r>
                    </a:p>
                  </a:txBody>
                  <a:tcPr marL="91431" marR="91431" marT="45699" marB="45699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13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- Один ФН устанавливаются  в ККТ на одно ТС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 marL="91431" marR="91431" marT="45699" marB="45699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+ 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 Light" pitchFamily="34" charset="0"/>
                          <a:cs typeface="Arial" pitchFamily="34" charset="0"/>
                        </a:rPr>
                        <a:t>Один ФН можно установить для нескольких ТС</a:t>
                      </a:r>
                    </a:p>
                  </a:txBody>
                  <a:tcPr marL="91431" marR="91431" marT="45699" marB="45699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50ADD701-E794-4129-A453-F16A3FC31E21}"/>
              </a:ext>
            </a:extLst>
          </p:cNvPr>
          <p:cNvSpPr/>
          <p:nvPr/>
        </p:nvSpPr>
        <p:spPr bwMode="auto">
          <a:xfrm>
            <a:off x="-36513" y="196850"/>
            <a:ext cx="7056438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395" name="Прямоугольник 21">
            <a:extLst>
              <a:ext uri="{FF2B5EF4-FFF2-40B4-BE49-F238E27FC236}">
                <a16:creationId xmlns:a16="http://schemas.microsoft.com/office/drawing/2014/main" id="{3634417A-DFBE-4332-85A6-F21A178FF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65125"/>
            <a:ext cx="65103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КОМПЛЕКСНАЯ ИНФОРМАЦИОННАЯ СИСТЕМА УПРАВЛЕНИЯ</a:t>
            </a:r>
            <a:endParaRPr lang="ru-RU" altLang="ru-RU" sz="1600"/>
          </a:p>
        </p:txBody>
      </p:sp>
      <p:pic>
        <p:nvPicPr>
          <p:cNvPr id="59396" name="Picture 5">
            <a:extLst>
              <a:ext uri="{FF2B5EF4-FFF2-40B4-BE49-F238E27FC236}">
                <a16:creationId xmlns:a16="http://schemas.microsoft.com/office/drawing/2014/main" id="{C90F9390-D6DE-4995-8861-27BCF7243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2133600"/>
            <a:ext cx="6121400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D704EEAF-BAC6-47EB-AF0F-0F6167045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5463" y="1268413"/>
            <a:ext cx="1944687" cy="27368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b="1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2000" b="1">
                <a:solidFill>
                  <a:srgbClr val="FFFFFF"/>
                </a:solidFill>
                <a:latin typeface="Calibri" pitchFamily="34" charset="0"/>
              </a:rPr>
              <a:t>БОРТОВОЙ КОМПЬЮТЕР</a:t>
            </a:r>
          </a:p>
        </p:txBody>
      </p:sp>
      <p:pic>
        <p:nvPicPr>
          <p:cNvPr id="19" name="Picture 8" descr="C:\Users\Евгений_2\Desktop\DSC_0667.tif">
            <a:extLst>
              <a:ext uri="{FF2B5EF4-FFF2-40B4-BE49-F238E27FC236}">
                <a16:creationId xmlns:a16="http://schemas.microsoft.com/office/drawing/2014/main" id="{8CD6514C-C592-4729-968A-C6DD909C3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280" y="1484784"/>
            <a:ext cx="1490179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2BE476AD-B89B-49B2-B28A-67290E4DB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4365625"/>
            <a:ext cx="1657350" cy="18716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FFFFFF"/>
                </a:solidFill>
                <a:latin typeface="Calibri" pitchFamily="34" charset="0"/>
              </a:rPr>
              <a:t>ТЕРМИНАЛ ОПЛАТЫ ПРОЕЗДА</a:t>
            </a:r>
          </a:p>
          <a:p>
            <a:pPr algn="ctr" eaLnBrk="1" hangingPunct="1">
              <a:defRPr/>
            </a:pPr>
            <a:r>
              <a:rPr lang="en-US" altLang="ru-RU" sz="1200" b="1">
                <a:solidFill>
                  <a:srgbClr val="FFFFFF"/>
                </a:solidFill>
                <a:latin typeface="Calibri" pitchFamily="34" charset="0"/>
              </a:rPr>
              <a:t>T2 PS</a:t>
            </a:r>
            <a:endParaRPr lang="ru-RU" altLang="ru-RU" sz="1200" b="1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23" name="Picture 2" descr="D:\SystemData_\Рабочий стол\t2mps_01_01_F.jpg">
            <a:extLst>
              <a:ext uri="{FF2B5EF4-FFF2-40B4-BE49-F238E27FC236}">
                <a16:creationId xmlns:a16="http://schemas.microsoft.com/office/drawing/2014/main" id="{ACE5A3CF-063B-425C-BA7C-771C7E942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2335" y="4437112"/>
            <a:ext cx="822986" cy="1105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804EA226-2507-4AAE-985A-A41A50DB5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4800" y="4365625"/>
            <a:ext cx="1655763" cy="18716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FFFFFF"/>
                </a:solidFill>
                <a:latin typeface="Calibri" pitchFamily="34" charset="0"/>
              </a:rPr>
              <a:t>ТЕРМИНАЛ ОПЛАТЫ ПРОЕЗДА</a:t>
            </a:r>
          </a:p>
          <a:p>
            <a:pPr algn="ctr" eaLnBrk="1" hangingPunct="1">
              <a:defRPr/>
            </a:pPr>
            <a:r>
              <a:rPr lang="en-US" altLang="ru-RU" sz="1200" b="1">
                <a:solidFill>
                  <a:srgbClr val="FFFFFF"/>
                </a:solidFill>
                <a:latin typeface="Calibri" pitchFamily="34" charset="0"/>
              </a:rPr>
              <a:t>T2 LS</a:t>
            </a:r>
            <a:endParaRPr lang="ru-RU" altLang="ru-RU" sz="1600" b="1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59402" name="Picture 2">
            <a:extLst>
              <a:ext uri="{FF2B5EF4-FFF2-40B4-BE49-F238E27FC236}">
                <a16:creationId xmlns:a16="http://schemas.microsoft.com/office/drawing/2014/main" id="{0CEE6093-2C70-442F-B512-32C4BCFD8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0" y="4437063"/>
            <a:ext cx="81121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AA7CA441-48AE-4DE0-AA7C-156251379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981075"/>
            <a:ext cx="1655763" cy="15843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FFFFFF"/>
                </a:solidFill>
                <a:latin typeface="Calibri" pitchFamily="34" charset="0"/>
              </a:rPr>
              <a:t>СЧЕТЧИК ПАССАЖИРОВ</a:t>
            </a:r>
          </a:p>
        </p:txBody>
      </p:sp>
      <p:pic>
        <p:nvPicPr>
          <p:cNvPr id="59404" name="Picture 3">
            <a:extLst>
              <a:ext uri="{FF2B5EF4-FFF2-40B4-BE49-F238E27FC236}">
                <a16:creationId xmlns:a16="http://schemas.microsoft.com/office/drawing/2014/main" id="{0BACC072-44F0-4503-9DB1-18493C7CD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1189038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52976183-BF5E-455A-8AAC-D87C93AFA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8768" y="4365104"/>
            <a:ext cx="1656184" cy="187220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b="1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FFFFFF"/>
                </a:solidFill>
                <a:latin typeface="Calibri" pitchFamily="34" charset="0"/>
              </a:rPr>
              <a:t>АППАРАТ ПРОДАЖИ РАЗОВЫХ БИЛЕТОВ</a:t>
            </a:r>
            <a:endParaRPr lang="ru-RU" altLang="ru-RU" sz="1600" b="1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59408" name="Picture 7">
            <a:extLst>
              <a:ext uri="{FF2B5EF4-FFF2-40B4-BE49-F238E27FC236}">
                <a16:creationId xmlns:a16="http://schemas.microsoft.com/office/drawing/2014/main" id="{8CE6ACF9-7EB6-409C-9BF5-29F44E4E9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4508500"/>
            <a:ext cx="936625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BB9FC1A9-810C-4C1F-99F8-36D455A05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980728"/>
            <a:ext cx="1728192" cy="158417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FFFFFF"/>
                </a:solidFill>
                <a:latin typeface="Calibri" pitchFamily="34" charset="0"/>
              </a:rPr>
              <a:t>СИСТЕМА ИНФОРМИРОВАНИЯ ПАССАЖИРОВ</a:t>
            </a: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CF9B8004-9201-495C-B1BB-9A9DACB2F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9952" y="980728"/>
            <a:ext cx="1728192" cy="158417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FFFFFF"/>
                </a:solidFill>
                <a:latin typeface="Calibri" pitchFamily="34" charset="0"/>
              </a:rPr>
              <a:t>МАРШРУТНЫЕ УКАЗАТЕЛИ</a:t>
            </a:r>
          </a:p>
        </p:txBody>
      </p:sp>
      <p:pic>
        <p:nvPicPr>
          <p:cNvPr id="59415" name="Picture 2">
            <a:extLst>
              <a:ext uri="{FF2B5EF4-FFF2-40B4-BE49-F238E27FC236}">
                <a16:creationId xmlns:a16="http://schemas.microsoft.com/office/drawing/2014/main" id="{6DDB6098-8054-456A-883D-169E6B8D6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4438" y="1125538"/>
            <a:ext cx="11366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16" name="Picture 3">
            <a:extLst>
              <a:ext uri="{FF2B5EF4-FFF2-40B4-BE49-F238E27FC236}">
                <a16:creationId xmlns:a16="http://schemas.microsoft.com/office/drawing/2014/main" id="{F395F68F-150D-4FD7-B043-9829CF8BB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6100" y="1268413"/>
            <a:ext cx="1314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B592D38D-5332-4546-ACDB-833D64EF12FB}"/>
              </a:ext>
            </a:extLst>
          </p:cNvPr>
          <p:cNvCxnSpPr/>
          <p:nvPr/>
        </p:nvCxnSpPr>
        <p:spPr>
          <a:xfrm flipV="1">
            <a:off x="2700338" y="4292600"/>
            <a:ext cx="0" cy="1008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542DCDD3-E0E1-4FB7-A2BF-A88F4E8292BA}"/>
              </a:ext>
            </a:extLst>
          </p:cNvPr>
          <p:cNvCxnSpPr/>
          <p:nvPr/>
        </p:nvCxnSpPr>
        <p:spPr>
          <a:xfrm flipV="1">
            <a:off x="4643438" y="4292600"/>
            <a:ext cx="0" cy="1008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DC85F3D1-F92F-43B6-908C-D7D5DF608BFE}"/>
              </a:ext>
            </a:extLst>
          </p:cNvPr>
          <p:cNvCxnSpPr/>
          <p:nvPr/>
        </p:nvCxnSpPr>
        <p:spPr>
          <a:xfrm flipH="1">
            <a:off x="2051050" y="1700213"/>
            <a:ext cx="9525" cy="10715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34D53F1E-0743-4605-833E-8B4D10D7798F}"/>
              </a:ext>
            </a:extLst>
          </p:cNvPr>
          <p:cNvCxnSpPr/>
          <p:nvPr/>
        </p:nvCxnSpPr>
        <p:spPr>
          <a:xfrm flipH="1">
            <a:off x="3995738" y="1628775"/>
            <a:ext cx="7937" cy="10715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88FC61D4-729E-4067-BD31-A074ADE07E98}"/>
              </a:ext>
            </a:extLst>
          </p:cNvPr>
          <p:cNvCxnSpPr/>
          <p:nvPr/>
        </p:nvCxnSpPr>
        <p:spPr>
          <a:xfrm flipH="1">
            <a:off x="6372225" y="3357563"/>
            <a:ext cx="50323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F0E82514-8E4D-426B-B761-B9DCF639C8DE}"/>
              </a:ext>
            </a:extLst>
          </p:cNvPr>
          <p:cNvSpPr/>
          <p:nvPr/>
        </p:nvSpPr>
        <p:spPr bwMode="auto">
          <a:xfrm>
            <a:off x="-36513" y="196850"/>
            <a:ext cx="7056438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419" name="Прямоугольник 21">
            <a:extLst>
              <a:ext uri="{FF2B5EF4-FFF2-40B4-BE49-F238E27FC236}">
                <a16:creationId xmlns:a16="http://schemas.microsoft.com/office/drawing/2014/main" id="{02F18988-6C6F-4D2B-9294-EB522BEB8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65125"/>
            <a:ext cx="65103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КОМПЛЕКСНАЯ ИНФОРМАЦИОННАЯ СИСТЕМА УПРАВЛЕНИЯ</a:t>
            </a:r>
            <a:endParaRPr lang="ru-RU" altLang="ru-RU" sz="1600"/>
          </a:p>
        </p:txBody>
      </p:sp>
      <p:pic>
        <p:nvPicPr>
          <p:cNvPr id="60420" name="Picture 5">
            <a:extLst>
              <a:ext uri="{FF2B5EF4-FFF2-40B4-BE49-F238E27FC236}">
                <a16:creationId xmlns:a16="http://schemas.microsoft.com/office/drawing/2014/main" id="{2490BD3E-055D-4CDA-97AA-56C759DE9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2133600"/>
            <a:ext cx="6121400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A011500F-F6D8-498D-9D73-C6EE8B358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5463" y="1268413"/>
            <a:ext cx="1944687" cy="27368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2000" b="1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2000" b="1">
                <a:solidFill>
                  <a:srgbClr val="FFFFFF"/>
                </a:solidFill>
                <a:latin typeface="Calibri" pitchFamily="34" charset="0"/>
              </a:rPr>
              <a:t>БОРТОВОЙ КОМПЬЮТЕР</a:t>
            </a:r>
          </a:p>
        </p:txBody>
      </p:sp>
      <p:pic>
        <p:nvPicPr>
          <p:cNvPr id="19" name="Picture 8" descr="C:\Users\Евгений_2\Desktop\DSC_0667.tif">
            <a:extLst>
              <a:ext uri="{FF2B5EF4-FFF2-40B4-BE49-F238E27FC236}">
                <a16:creationId xmlns:a16="http://schemas.microsoft.com/office/drawing/2014/main" id="{90C4BBB4-A196-44F7-8CDA-013DC3794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280" y="1484784"/>
            <a:ext cx="1490179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4F20C951-71A7-4D71-BD81-0A8BFD948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4365625"/>
            <a:ext cx="1657350" cy="18716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FFFFFF"/>
                </a:solidFill>
                <a:latin typeface="Calibri" pitchFamily="34" charset="0"/>
              </a:rPr>
              <a:t>ТЕРМИНАЛ ОПЛАТЫ ПРОЕЗДА</a:t>
            </a:r>
          </a:p>
          <a:p>
            <a:pPr algn="ctr" eaLnBrk="1" hangingPunct="1">
              <a:defRPr/>
            </a:pPr>
            <a:r>
              <a:rPr lang="en-US" altLang="ru-RU" sz="1200" b="1">
                <a:solidFill>
                  <a:srgbClr val="FFFFFF"/>
                </a:solidFill>
                <a:latin typeface="Calibri" pitchFamily="34" charset="0"/>
              </a:rPr>
              <a:t>T2 LS</a:t>
            </a:r>
            <a:endParaRPr lang="ru-RU" altLang="ru-RU" sz="12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E160CC31-5533-4F25-8F32-D79B2F5B3E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4365625"/>
            <a:ext cx="1657350" cy="18716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FFFFFF"/>
                </a:solidFill>
                <a:latin typeface="Calibri" pitchFamily="34" charset="0"/>
              </a:rPr>
              <a:t>ТЕРМИНАЛ ОПЛАТЫ ПРОЕЗДА</a:t>
            </a:r>
          </a:p>
          <a:p>
            <a:pPr algn="ctr" eaLnBrk="1" hangingPunct="1">
              <a:defRPr/>
            </a:pPr>
            <a:r>
              <a:rPr lang="en-US" altLang="ru-RU" sz="1200" b="1">
                <a:solidFill>
                  <a:srgbClr val="FFFFFF"/>
                </a:solidFill>
                <a:latin typeface="Calibri" pitchFamily="34" charset="0"/>
              </a:rPr>
              <a:t>T2 LS</a:t>
            </a:r>
            <a:endParaRPr lang="ru-RU" altLang="ru-RU" sz="1600" b="1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60425" name="Picture 2">
            <a:extLst>
              <a:ext uri="{FF2B5EF4-FFF2-40B4-BE49-F238E27FC236}">
                <a16:creationId xmlns:a16="http://schemas.microsoft.com/office/drawing/2014/main" id="{D1D5585B-3E8E-4D5E-8999-BBF6613F5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0" y="4437063"/>
            <a:ext cx="8096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F177514D-CDBA-41B9-AF63-7DAB4DDC05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981075"/>
            <a:ext cx="1655763" cy="15843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FFFFFF"/>
                </a:solidFill>
                <a:latin typeface="Calibri" pitchFamily="34" charset="0"/>
              </a:rPr>
              <a:t>СЧЕТЧИК ПАССАЖИРОВ</a:t>
            </a:r>
          </a:p>
        </p:txBody>
      </p:sp>
      <p:pic>
        <p:nvPicPr>
          <p:cNvPr id="60427" name="Picture 3">
            <a:extLst>
              <a:ext uri="{FF2B5EF4-FFF2-40B4-BE49-F238E27FC236}">
                <a16:creationId xmlns:a16="http://schemas.microsoft.com/office/drawing/2014/main" id="{DD04CDBD-EA20-47BE-936E-8AEFA768D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1189038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DD5C8B42-6947-4455-8BB4-A8620A762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980728"/>
            <a:ext cx="1728192" cy="158417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FFFFFF"/>
                </a:solidFill>
                <a:latin typeface="Calibri" pitchFamily="34" charset="0"/>
              </a:rPr>
              <a:t>СИСТЕМА ИНФОРМИРОВАНИЯ ПАССАЖИРОВ</a:t>
            </a: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AA3D9796-E61E-4883-B692-3FBFE1D7B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9952" y="980728"/>
            <a:ext cx="1728192" cy="158417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FFFFFF"/>
                </a:solidFill>
                <a:latin typeface="Calibri" pitchFamily="34" charset="0"/>
              </a:rPr>
              <a:t>МАРШРУТНЫЕ УКАЗАТЕЛИ</a:t>
            </a:r>
          </a:p>
        </p:txBody>
      </p:sp>
      <p:pic>
        <p:nvPicPr>
          <p:cNvPr id="60434" name="Picture 2">
            <a:extLst>
              <a:ext uri="{FF2B5EF4-FFF2-40B4-BE49-F238E27FC236}">
                <a16:creationId xmlns:a16="http://schemas.microsoft.com/office/drawing/2014/main" id="{C3734C33-B546-46A9-8FEB-B78555584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4438" y="1125538"/>
            <a:ext cx="11366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35" name="Picture 3">
            <a:extLst>
              <a:ext uri="{FF2B5EF4-FFF2-40B4-BE49-F238E27FC236}">
                <a16:creationId xmlns:a16="http://schemas.microsoft.com/office/drawing/2014/main" id="{5DCD589B-363B-4275-8F1D-B15CF0DF4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6100" y="1268413"/>
            <a:ext cx="1314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08823732-FCA7-4613-BD5B-45A666556068}"/>
              </a:ext>
            </a:extLst>
          </p:cNvPr>
          <p:cNvCxnSpPr/>
          <p:nvPr/>
        </p:nvCxnSpPr>
        <p:spPr>
          <a:xfrm flipV="1">
            <a:off x="2771775" y="4271963"/>
            <a:ext cx="0" cy="10080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07E55737-F701-40A0-B138-96615BEE86C9}"/>
              </a:ext>
            </a:extLst>
          </p:cNvPr>
          <p:cNvCxnSpPr/>
          <p:nvPr/>
        </p:nvCxnSpPr>
        <p:spPr>
          <a:xfrm flipV="1">
            <a:off x="5003800" y="4271963"/>
            <a:ext cx="0" cy="10080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77191059-7326-4BF7-9125-AD19DB5D0546}"/>
              </a:ext>
            </a:extLst>
          </p:cNvPr>
          <p:cNvCxnSpPr/>
          <p:nvPr/>
        </p:nvCxnSpPr>
        <p:spPr>
          <a:xfrm flipH="1">
            <a:off x="2051050" y="1700213"/>
            <a:ext cx="9525" cy="10715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F725674C-4456-485F-A043-6C78FC06B4AA}"/>
              </a:ext>
            </a:extLst>
          </p:cNvPr>
          <p:cNvCxnSpPr/>
          <p:nvPr/>
        </p:nvCxnSpPr>
        <p:spPr>
          <a:xfrm flipH="1">
            <a:off x="3995738" y="1628775"/>
            <a:ext cx="7937" cy="10715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C523C520-0A38-4C12-A1FC-9175550C35B9}"/>
              </a:ext>
            </a:extLst>
          </p:cNvPr>
          <p:cNvCxnSpPr/>
          <p:nvPr/>
        </p:nvCxnSpPr>
        <p:spPr>
          <a:xfrm flipH="1">
            <a:off x="6372225" y="3357563"/>
            <a:ext cx="50323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E457636B-EA5D-406A-9544-7B310A0EC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0072" y="4365105"/>
            <a:ext cx="1656184" cy="187220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FFFFFF"/>
                </a:solidFill>
                <a:latin typeface="Calibri" pitchFamily="34" charset="0"/>
              </a:rPr>
              <a:t>ФИСКАЛЬНЫЙ РЕГИСТРАТОР</a:t>
            </a:r>
          </a:p>
        </p:txBody>
      </p:sp>
      <p:pic>
        <p:nvPicPr>
          <p:cNvPr id="23" name="Picture 2" descr="D:\SystemData_\Рабочий стол\t2mps_01_01_F.jpg">
            <a:extLst>
              <a:ext uri="{FF2B5EF4-FFF2-40B4-BE49-F238E27FC236}">
                <a16:creationId xmlns:a16="http://schemas.microsoft.com/office/drawing/2014/main" id="{65709DC3-60F6-44D1-97AC-D3FE0FF3F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4437112"/>
            <a:ext cx="822986" cy="1105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0445" name="Picture 2">
            <a:extLst>
              <a:ext uri="{FF2B5EF4-FFF2-40B4-BE49-F238E27FC236}">
                <a16:creationId xmlns:a16="http://schemas.microsoft.com/office/drawing/2014/main" id="{8CE88079-3AB5-4F07-8B31-FACA6D2A3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0950" y="4437063"/>
            <a:ext cx="8096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1354A621-EB41-4FDE-A1D6-7DD533648F2D}"/>
              </a:ext>
            </a:extLst>
          </p:cNvPr>
          <p:cNvSpPr/>
          <p:nvPr/>
        </p:nvSpPr>
        <p:spPr bwMode="auto">
          <a:xfrm>
            <a:off x="-36513" y="196850"/>
            <a:ext cx="7056438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443" name="Прямоугольник 21">
            <a:extLst>
              <a:ext uri="{FF2B5EF4-FFF2-40B4-BE49-F238E27FC236}">
                <a16:creationId xmlns:a16="http://schemas.microsoft.com/office/drawing/2014/main" id="{8EEAC58D-F972-42E9-A855-244C24B53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65125"/>
            <a:ext cx="65103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КОМПЛЕКСНАЯ ИНФОРМАЦИОННАЯ СИСТЕМА УПРАВЛЕНИЯ</a:t>
            </a:r>
            <a:endParaRPr lang="ru-RU" altLang="ru-RU" sz="1600"/>
          </a:p>
        </p:txBody>
      </p:sp>
      <p:pic>
        <p:nvPicPr>
          <p:cNvPr id="61444" name="Picture 5">
            <a:extLst>
              <a:ext uri="{FF2B5EF4-FFF2-40B4-BE49-F238E27FC236}">
                <a16:creationId xmlns:a16="http://schemas.microsoft.com/office/drawing/2014/main" id="{69A91E15-A0F1-49CF-8A88-8C2249F20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2133600"/>
            <a:ext cx="6121400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6C7D99A2-8DBC-45B2-98E0-F33F58536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5463" y="1268413"/>
            <a:ext cx="1944687" cy="27368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2000" b="1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2000" b="1">
                <a:solidFill>
                  <a:srgbClr val="FFFFFF"/>
                </a:solidFill>
                <a:latin typeface="Calibri" pitchFamily="34" charset="0"/>
              </a:rPr>
              <a:t>БОРТОВОЙ КОМПЬЮТЕР</a:t>
            </a:r>
          </a:p>
        </p:txBody>
      </p:sp>
      <p:pic>
        <p:nvPicPr>
          <p:cNvPr id="19" name="Picture 8" descr="C:\Users\Евгений_2\Desktop\DSC_0667.tif">
            <a:extLst>
              <a:ext uri="{FF2B5EF4-FFF2-40B4-BE49-F238E27FC236}">
                <a16:creationId xmlns:a16="http://schemas.microsoft.com/office/drawing/2014/main" id="{918DC5A1-0EBD-4A70-B653-5FBDFF2D9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280" y="1484784"/>
            <a:ext cx="1490179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8262AA3D-BBAE-47FF-8AE7-E06F027EA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4365625"/>
            <a:ext cx="1657350" cy="18716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 dirty="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200" dirty="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FFFFFF"/>
                </a:solidFill>
                <a:latin typeface="Calibri" pitchFamily="34" charset="0"/>
              </a:rPr>
              <a:t>ТЕРМИНАЛ ОПЛАТЫ ПРОЕЗДА</a:t>
            </a:r>
          </a:p>
          <a:p>
            <a:pPr algn="ctr" eaLnBrk="1" hangingPunct="1">
              <a:defRPr/>
            </a:pPr>
            <a:r>
              <a:rPr lang="en-US" altLang="ru-RU" sz="1200" b="1" dirty="0">
                <a:solidFill>
                  <a:srgbClr val="FFFFFF"/>
                </a:solidFill>
                <a:latin typeface="Calibri" pitchFamily="34" charset="0"/>
              </a:rPr>
              <a:t>T2 PS</a:t>
            </a:r>
            <a:endParaRPr lang="ru-RU" altLang="ru-RU" sz="12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931B422D-4FE7-4AA7-9E70-320A0F83E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4365625"/>
            <a:ext cx="1657350" cy="18716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 dirty="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 dirty="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200" dirty="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 dirty="0">
                <a:solidFill>
                  <a:srgbClr val="FFFFFF"/>
                </a:solidFill>
                <a:latin typeface="Calibri" pitchFamily="34" charset="0"/>
              </a:rPr>
              <a:t>ТЕРМИНАЛ ОПЛАТЫ ПРОЕЗДА</a:t>
            </a:r>
          </a:p>
          <a:p>
            <a:pPr algn="ctr" eaLnBrk="1" hangingPunct="1">
              <a:defRPr/>
            </a:pPr>
            <a:r>
              <a:rPr lang="en-US" altLang="ru-RU" sz="1200" b="1" dirty="0">
                <a:solidFill>
                  <a:srgbClr val="FFFFFF"/>
                </a:solidFill>
                <a:latin typeface="Calibri" pitchFamily="34" charset="0"/>
              </a:rPr>
              <a:t>T2 PS</a:t>
            </a:r>
            <a:endParaRPr lang="ru-RU" altLang="ru-RU" sz="16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D0B2C928-1A27-43D1-BAEB-73F35FB39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981075"/>
            <a:ext cx="1655763" cy="15843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FFFFFF"/>
                </a:solidFill>
                <a:latin typeface="Calibri" pitchFamily="34" charset="0"/>
              </a:rPr>
              <a:t>СЧЕТЧИК ПАССАЖИРОВ</a:t>
            </a:r>
          </a:p>
        </p:txBody>
      </p:sp>
      <p:pic>
        <p:nvPicPr>
          <p:cNvPr id="61450" name="Picture 3">
            <a:extLst>
              <a:ext uri="{FF2B5EF4-FFF2-40B4-BE49-F238E27FC236}">
                <a16:creationId xmlns:a16="http://schemas.microsoft.com/office/drawing/2014/main" id="{305CB1C5-C373-4236-9081-F3A325794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1189038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3CA89B8C-29C2-48DE-9374-12223B2C3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980728"/>
            <a:ext cx="1728192" cy="158417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FFFFFF"/>
                </a:solidFill>
                <a:latin typeface="Calibri" pitchFamily="34" charset="0"/>
              </a:rPr>
              <a:t>СИСТЕМА ИНФОРМИРОВАНИЯ ПАССАЖИРОВ</a:t>
            </a: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02B2757A-5BC8-433E-8602-3A09D64D3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9952" y="980728"/>
            <a:ext cx="1728192" cy="158417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FFFFFF"/>
                </a:solidFill>
                <a:latin typeface="Calibri" pitchFamily="34" charset="0"/>
              </a:rPr>
              <a:t>МАРШРУТНЫЕ УКАЗАТЕЛИ</a:t>
            </a:r>
          </a:p>
        </p:txBody>
      </p:sp>
      <p:pic>
        <p:nvPicPr>
          <p:cNvPr id="61457" name="Picture 2">
            <a:extLst>
              <a:ext uri="{FF2B5EF4-FFF2-40B4-BE49-F238E27FC236}">
                <a16:creationId xmlns:a16="http://schemas.microsoft.com/office/drawing/2014/main" id="{C04802CD-DBAE-47B6-B98F-64CE6804B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4438" y="1125538"/>
            <a:ext cx="11366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8" name="Picture 3">
            <a:extLst>
              <a:ext uri="{FF2B5EF4-FFF2-40B4-BE49-F238E27FC236}">
                <a16:creationId xmlns:a16="http://schemas.microsoft.com/office/drawing/2014/main" id="{F0A00783-73CA-49D5-BA46-656D00BF2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6100" y="1268413"/>
            <a:ext cx="1314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8E187C9F-2B8F-4731-B8A2-A59A7F9E85C2}"/>
              </a:ext>
            </a:extLst>
          </p:cNvPr>
          <p:cNvCxnSpPr/>
          <p:nvPr/>
        </p:nvCxnSpPr>
        <p:spPr>
          <a:xfrm flipV="1">
            <a:off x="2771775" y="4271963"/>
            <a:ext cx="0" cy="10080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7E8E5EE1-27F6-44BA-B0BC-1ABC870A0DD3}"/>
              </a:ext>
            </a:extLst>
          </p:cNvPr>
          <p:cNvCxnSpPr/>
          <p:nvPr/>
        </p:nvCxnSpPr>
        <p:spPr>
          <a:xfrm flipV="1">
            <a:off x="5003800" y="4271963"/>
            <a:ext cx="0" cy="10080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CB036CD1-AD8F-4EBE-A4C3-EEEB0578976D}"/>
              </a:ext>
            </a:extLst>
          </p:cNvPr>
          <p:cNvCxnSpPr/>
          <p:nvPr/>
        </p:nvCxnSpPr>
        <p:spPr>
          <a:xfrm flipH="1">
            <a:off x="2051050" y="1700213"/>
            <a:ext cx="9525" cy="10715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A99B897B-1647-429C-B069-602667617FEC}"/>
              </a:ext>
            </a:extLst>
          </p:cNvPr>
          <p:cNvCxnSpPr/>
          <p:nvPr/>
        </p:nvCxnSpPr>
        <p:spPr>
          <a:xfrm flipH="1">
            <a:off x="3995738" y="1628775"/>
            <a:ext cx="7937" cy="10715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6A188B59-1EEC-415C-B8D9-82468E5A6220}"/>
              </a:ext>
            </a:extLst>
          </p:cNvPr>
          <p:cNvCxnSpPr/>
          <p:nvPr/>
        </p:nvCxnSpPr>
        <p:spPr>
          <a:xfrm flipH="1">
            <a:off x="6372225" y="3357563"/>
            <a:ext cx="50323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C5E1F993-B743-4142-B057-32F08240C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0072" y="4365105"/>
            <a:ext cx="1656184" cy="187220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en-US" altLang="ru-RU" sz="120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ru-RU" altLang="ru-RU" sz="1200" b="1">
                <a:solidFill>
                  <a:srgbClr val="FFFFFF"/>
                </a:solidFill>
                <a:latin typeface="Calibri" pitchFamily="34" charset="0"/>
              </a:rPr>
              <a:t>ФИСКАЛЬНЫЙ РЕГИСТРАТОР</a:t>
            </a:r>
          </a:p>
        </p:txBody>
      </p:sp>
      <p:pic>
        <p:nvPicPr>
          <p:cNvPr id="61467" name="Picture 2">
            <a:extLst>
              <a:ext uri="{FF2B5EF4-FFF2-40B4-BE49-F238E27FC236}">
                <a16:creationId xmlns:a16="http://schemas.microsoft.com/office/drawing/2014/main" id="{4BBAC210-C1CF-473A-8212-50FF44191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3663" y="4652963"/>
            <a:ext cx="1792287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D:\SystemData_\Рабочий стол\t2mps_01_01_F.jpg">
            <a:extLst>
              <a:ext uri="{FF2B5EF4-FFF2-40B4-BE49-F238E27FC236}">
                <a16:creationId xmlns:a16="http://schemas.microsoft.com/office/drawing/2014/main" id="{D8AD38CF-B6EE-495C-86D5-4C999C80E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4270" y="4437112"/>
            <a:ext cx="822986" cy="1105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5" name="Picture 2" descr="D:\SystemData_\Рабочий стол\t2mps_01_01_F.jpg">
            <a:extLst>
              <a:ext uri="{FF2B5EF4-FFF2-40B4-BE49-F238E27FC236}">
                <a16:creationId xmlns:a16="http://schemas.microsoft.com/office/drawing/2014/main" id="{C0FAB72E-C7E8-442A-813F-D795699FC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706" y="4437112"/>
            <a:ext cx="822986" cy="1105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7">
            <a:extLst>
              <a:ext uri="{FF2B5EF4-FFF2-40B4-BE49-F238E27FC236}">
                <a16:creationId xmlns:a16="http://schemas.microsoft.com/office/drawing/2014/main" id="{28EAC8A2-5BEE-4A35-8C95-388C4FAB2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9788" y="3152775"/>
            <a:ext cx="4170362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15">
            <a:extLst>
              <a:ext uri="{FF2B5EF4-FFF2-40B4-BE49-F238E27FC236}">
                <a16:creationId xmlns:a16="http://schemas.microsoft.com/office/drawing/2014/main" id="{233E543A-90C0-47F5-98B0-ECCD7D821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9788" y="981075"/>
            <a:ext cx="4170362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9F54E26C-9C14-4669-87F9-9882436D0812}"/>
              </a:ext>
            </a:extLst>
          </p:cNvPr>
          <p:cNvSpPr/>
          <p:nvPr/>
        </p:nvSpPr>
        <p:spPr bwMode="auto">
          <a:xfrm>
            <a:off x="-36513" y="196850"/>
            <a:ext cx="7056438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821" name="Прямоугольник 21">
            <a:extLst>
              <a:ext uri="{FF2B5EF4-FFF2-40B4-BE49-F238E27FC236}">
                <a16:creationId xmlns:a16="http://schemas.microsoft.com/office/drawing/2014/main" id="{6D64FC72-A744-4841-823B-41DE18E61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65125"/>
            <a:ext cx="5500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ED6E00"/>
                </a:solidFill>
              </a:rPr>
              <a:t>ПРИМЕРЫ РЕАЛИЗОВАННЫХ ПРОЕКТОВ</a:t>
            </a:r>
            <a:endParaRPr lang="ru-RU" altLang="ru-RU" sz="2000">
              <a:solidFill>
                <a:srgbClr val="ED6E00"/>
              </a:solidFill>
            </a:endParaRPr>
          </a:p>
        </p:txBody>
      </p:sp>
      <p:pic>
        <p:nvPicPr>
          <p:cNvPr id="34822" name="Picture 10">
            <a:extLst>
              <a:ext uri="{FF2B5EF4-FFF2-40B4-BE49-F238E27FC236}">
                <a16:creationId xmlns:a16="http://schemas.microsoft.com/office/drawing/2014/main" id="{001BF0C1-EEF9-4E09-8F41-39F0EB634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3" y="981075"/>
            <a:ext cx="4171950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11">
            <a:extLst>
              <a:ext uri="{FF2B5EF4-FFF2-40B4-BE49-F238E27FC236}">
                <a16:creationId xmlns:a16="http://schemas.microsoft.com/office/drawing/2014/main" id="{2764E465-D673-4B27-9E05-240CE442F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3" y="2071688"/>
            <a:ext cx="4171950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12">
            <a:extLst>
              <a:ext uri="{FF2B5EF4-FFF2-40B4-BE49-F238E27FC236}">
                <a16:creationId xmlns:a16="http://schemas.microsoft.com/office/drawing/2014/main" id="{9E699499-700C-4A28-AFC5-02C713458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3" y="3152775"/>
            <a:ext cx="4171950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14">
            <a:extLst>
              <a:ext uri="{FF2B5EF4-FFF2-40B4-BE49-F238E27FC236}">
                <a16:creationId xmlns:a16="http://schemas.microsoft.com/office/drawing/2014/main" id="{A4BB742D-583A-4990-897B-0D8B0EE78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4221163"/>
            <a:ext cx="4171950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7">
            <a:extLst>
              <a:ext uri="{FF2B5EF4-FFF2-40B4-BE49-F238E27FC236}">
                <a16:creationId xmlns:a16="http://schemas.microsoft.com/office/drawing/2014/main" id="{820F386D-B5F2-4C21-B8FE-F14E0AC0F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" y="1212850"/>
            <a:ext cx="1463675" cy="58578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1600" dirty="0">
                <a:latin typeface="Calibri" pitchFamily="34" charset="0"/>
              </a:rPr>
              <a:t>МОСКОВСКАЯ ОБЛАСТЬ</a:t>
            </a:r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54309297-A96B-4246-8826-65639CA4D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2213" y="1327150"/>
            <a:ext cx="1133475" cy="33813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1600" dirty="0">
                <a:solidFill>
                  <a:srgbClr val="262626"/>
                </a:solidFill>
                <a:latin typeface="Calibri" pitchFamily="34" charset="0"/>
              </a:rPr>
              <a:t>КОЛОМНА</a:t>
            </a:r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54104E8A-1F4F-43F0-B862-73E235C55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4581525"/>
            <a:ext cx="1768475" cy="33813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1600" dirty="0">
                <a:solidFill>
                  <a:srgbClr val="262626"/>
                </a:solidFill>
                <a:latin typeface="Calibri" pitchFamily="34" charset="0"/>
              </a:rPr>
              <a:t>НИЖНЕВАРТОВСК</a:t>
            </a:r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id="{395D61A8-D832-40C0-8B8D-BEB25E17F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8" y="3470275"/>
            <a:ext cx="1003300" cy="33813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1600" dirty="0">
                <a:solidFill>
                  <a:srgbClr val="262626"/>
                </a:solidFill>
                <a:latin typeface="Calibri" pitchFamily="34" charset="0"/>
              </a:rPr>
              <a:t>ЛИПЕЦК</a:t>
            </a:r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1EE5D4C0-8E9C-43E2-9B00-C7A71A5E5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3346450"/>
            <a:ext cx="1452563" cy="58578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1600" dirty="0">
                <a:solidFill>
                  <a:srgbClr val="262626"/>
                </a:solidFill>
                <a:latin typeface="Calibri" pitchFamily="34" charset="0"/>
              </a:rPr>
              <a:t>НАБЕРЕЖНЫЕ</a:t>
            </a:r>
            <a:r>
              <a:rPr lang="ru-RU" altLang="ru-RU" sz="1600" b="0" dirty="0">
                <a:solidFill>
                  <a:srgbClr val="262626"/>
                </a:solidFill>
                <a:latin typeface="Calibri" pitchFamily="34" charset="0"/>
              </a:rPr>
              <a:t> </a:t>
            </a:r>
            <a:r>
              <a:rPr lang="ru-RU" altLang="ru-RU" sz="1600" dirty="0">
                <a:solidFill>
                  <a:srgbClr val="262626"/>
                </a:solidFill>
                <a:latin typeface="Calibri" pitchFamily="34" charset="0"/>
              </a:rPr>
              <a:t>ЧЕЛНЫ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F6874ED7-D613-458B-8599-F3578D44B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2287588"/>
            <a:ext cx="1463675" cy="584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1600" dirty="0">
                <a:solidFill>
                  <a:srgbClr val="262626"/>
                </a:solidFill>
                <a:latin typeface="Calibri" pitchFamily="34" charset="0"/>
              </a:rPr>
              <a:t>САНКТ-ПЕТЕРБУРГ</a:t>
            </a:r>
          </a:p>
        </p:txBody>
      </p:sp>
      <p:pic>
        <p:nvPicPr>
          <p:cNvPr id="34832" name="Picture 16">
            <a:extLst>
              <a:ext uri="{FF2B5EF4-FFF2-40B4-BE49-F238E27FC236}">
                <a16:creationId xmlns:a16="http://schemas.microsoft.com/office/drawing/2014/main" id="{5511B79D-9D8F-4D53-93B6-5A6E28671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9788" y="2071688"/>
            <a:ext cx="4170362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7">
            <a:extLst>
              <a:ext uri="{FF2B5EF4-FFF2-40B4-BE49-F238E27FC236}">
                <a16:creationId xmlns:a16="http://schemas.microsoft.com/office/drawing/2014/main" id="{3DBC7114-F63D-4E56-8558-E724B85DF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0" y="2417763"/>
            <a:ext cx="1150938" cy="33813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1600" dirty="0">
                <a:solidFill>
                  <a:srgbClr val="262626"/>
                </a:solidFill>
                <a:latin typeface="Calibri" pitchFamily="34" charset="0"/>
              </a:rPr>
              <a:t>ВОЛОГДА</a:t>
            </a:r>
          </a:p>
        </p:txBody>
      </p:sp>
      <p:pic>
        <p:nvPicPr>
          <p:cNvPr id="34834" name="Picture 18">
            <a:extLst>
              <a:ext uri="{FF2B5EF4-FFF2-40B4-BE49-F238E27FC236}">
                <a16:creationId xmlns:a16="http://schemas.microsoft.com/office/drawing/2014/main" id="{088437BB-55CC-4B87-8FB9-4CEFE677D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4235450"/>
            <a:ext cx="4162425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7">
            <a:extLst>
              <a:ext uri="{FF2B5EF4-FFF2-40B4-BE49-F238E27FC236}">
                <a16:creationId xmlns:a16="http://schemas.microsoft.com/office/drawing/2014/main" id="{B8467854-54D8-4AA9-B3EA-D70F96397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4560888"/>
            <a:ext cx="1531937" cy="33813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1600" dirty="0">
                <a:solidFill>
                  <a:srgbClr val="262626"/>
                </a:solidFill>
                <a:latin typeface="Calibri" pitchFamily="34" charset="0"/>
              </a:rPr>
              <a:t>СТЕРЛИТАМАК</a:t>
            </a:r>
          </a:p>
        </p:txBody>
      </p:sp>
      <p:pic>
        <p:nvPicPr>
          <p:cNvPr id="34836" name="Picture 19">
            <a:extLst>
              <a:ext uri="{FF2B5EF4-FFF2-40B4-BE49-F238E27FC236}">
                <a16:creationId xmlns:a16="http://schemas.microsoft.com/office/drawing/2014/main" id="{CB4FA0B2-DDCB-44AF-9574-506054171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5500" y="5327650"/>
            <a:ext cx="4175125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7">
            <a:extLst>
              <a:ext uri="{FF2B5EF4-FFF2-40B4-BE49-F238E27FC236}">
                <a16:creationId xmlns:a16="http://schemas.microsoft.com/office/drawing/2014/main" id="{DF233052-F137-4300-92D2-02B16F1D1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25" y="5668963"/>
            <a:ext cx="1028700" cy="33972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1600" dirty="0">
                <a:solidFill>
                  <a:srgbClr val="262626"/>
                </a:solidFill>
                <a:latin typeface="Calibri" pitchFamily="34" charset="0"/>
              </a:rPr>
              <a:t>ЯКУТСК</a:t>
            </a:r>
          </a:p>
        </p:txBody>
      </p:sp>
      <p:pic>
        <p:nvPicPr>
          <p:cNvPr id="34838" name="Picture 3">
            <a:extLst>
              <a:ext uri="{FF2B5EF4-FFF2-40B4-BE49-F238E27FC236}">
                <a16:creationId xmlns:a16="http://schemas.microsoft.com/office/drawing/2014/main" id="{EAA7D2BE-77BD-46C1-89D1-076366353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5349875"/>
            <a:ext cx="4176713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7">
            <a:extLst>
              <a:ext uri="{FF2B5EF4-FFF2-40B4-BE49-F238E27FC236}">
                <a16:creationId xmlns:a16="http://schemas.microsoft.com/office/drawing/2014/main" id="{551E9B9B-58DB-4FC8-BCCA-069F07ACC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38" y="5661025"/>
            <a:ext cx="1768475" cy="33813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1600" dirty="0">
                <a:solidFill>
                  <a:srgbClr val="262626"/>
                </a:solidFill>
                <a:latin typeface="Calibri" pitchFamily="34" charset="0"/>
              </a:rPr>
              <a:t>КАЛИНИНГРАД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25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25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2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5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25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5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25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25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2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3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25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25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4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25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7" grpId="0" animBg="1"/>
      <p:bldP spid="18" grpId="0" animBg="1"/>
      <p:bldP spid="19" grpId="0" animBg="1"/>
      <p:bldP spid="25" grpId="0" animBg="1"/>
      <p:bldP spid="28" grpId="0" animBg="1"/>
      <p:bldP spid="23" grpId="0" animBg="1"/>
      <p:bldP spid="34" grpId="0" animBg="1"/>
      <p:bldP spid="36" grpId="0" animBg="1"/>
      <p:bldP spid="2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8">
            <a:extLst>
              <a:ext uri="{FF2B5EF4-FFF2-40B4-BE49-F238E27FC236}">
                <a16:creationId xmlns:a16="http://schemas.microsoft.com/office/drawing/2014/main" id="{F9274EA9-6B5E-4B16-AC39-85C95A265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2225" y="0"/>
            <a:ext cx="9166225" cy="641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9">
            <a:extLst>
              <a:ext uri="{FF2B5EF4-FFF2-40B4-BE49-F238E27FC236}">
                <a16:creationId xmlns:a16="http://schemas.microsoft.com/office/drawing/2014/main" id="{5BFBE0B8-E614-4D00-8C45-FA73A8B90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49275"/>
            <a:ext cx="469265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827" tIns="64913" rIns="129827" bIns="64913">
            <a:spAutoFit/>
          </a:bodyPr>
          <a:lstStyle>
            <a:lvl1pPr defTabSz="1298575" eaLnBrk="0" hangingPunct="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298575" eaLnBrk="0" hangingPunct="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298575" eaLnBrk="0" hangingPunct="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298575" eaLnBrk="0" hangingPunct="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298575" eaLnBrk="0" hangingPunct="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b="1" dirty="0">
                <a:solidFill>
                  <a:schemeClr val="bg1"/>
                </a:solidFill>
                <a:latin typeface="+mj-lt"/>
              </a:rPr>
              <a:t>УДОБНАЯ ОПЛАТА ПРОЕЗДА</a:t>
            </a:r>
          </a:p>
          <a:p>
            <a:pPr eaLnBrk="1" hangingPunct="1">
              <a:defRPr/>
            </a:pPr>
            <a:r>
              <a:rPr lang="ru-RU" altLang="ru-RU" b="1" dirty="0">
                <a:solidFill>
                  <a:schemeClr val="bg1"/>
                </a:solidFill>
                <a:latin typeface="+mj-lt"/>
              </a:rPr>
              <a:t>В ОБЩЕСТВЕННОМ ТРАНСПОРТЕ ПРИ ПОМОЩИ МОБИЛЬНОГО ПРИЛОЖЕНИЯ</a:t>
            </a:r>
            <a:endParaRPr kumimoji="0" lang="ru-RU" altLang="ru-RU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F746D0-2426-4A1E-800F-F2AABB90A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5118100"/>
            <a:ext cx="2787650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827" tIns="64913" rIns="129827" bIns="64913">
            <a:spAutoFit/>
          </a:bodyPr>
          <a:lstStyle>
            <a:lvl1pPr defTabSz="1298575" eaLnBrk="0" hangingPunct="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298575" eaLnBrk="0" hangingPunct="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298575" eaLnBrk="0" hangingPunct="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298575" eaLnBrk="0" hangingPunct="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298575" eaLnBrk="0" hangingPunct="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ru-RU" sz="5400" b="1" dirty="0" err="1">
                <a:solidFill>
                  <a:schemeClr val="bg1"/>
                </a:solidFill>
                <a:latin typeface="+mj-lt"/>
              </a:rPr>
              <a:t>LitePASS</a:t>
            </a:r>
            <a:endParaRPr kumimoji="0" lang="ru-RU" altLang="ru-RU" sz="54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2469" name="Picture 8">
            <a:extLst>
              <a:ext uri="{FF2B5EF4-FFF2-40B4-BE49-F238E27FC236}">
                <a16:creationId xmlns:a16="http://schemas.microsoft.com/office/drawing/2014/main" id="{61D19BEB-3460-4743-ACB3-4BD1FAFEC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3703638"/>
            <a:ext cx="166052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Фигура">
            <a:extLst>
              <a:ext uri="{FF2B5EF4-FFF2-40B4-BE49-F238E27FC236}">
                <a16:creationId xmlns:a16="http://schemas.microsoft.com/office/drawing/2014/main" id="{6AE395BF-5ACF-4043-9029-786F331D46A1}"/>
              </a:ext>
            </a:extLst>
          </p:cNvPr>
          <p:cNvSpPr/>
          <p:nvPr/>
        </p:nvSpPr>
        <p:spPr>
          <a:xfrm>
            <a:off x="-36513" y="196850"/>
            <a:ext cx="5545138" cy="7112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00" y="0"/>
                </a:moveTo>
                <a:lnTo>
                  <a:pt x="0" y="0"/>
                </a:lnTo>
                <a:lnTo>
                  <a:pt x="0" y="21600"/>
                </a:lnTo>
                <a:lnTo>
                  <a:pt x="20500" y="21600"/>
                </a:lnTo>
                <a:lnTo>
                  <a:pt x="21600" y="10800"/>
                </a:lnTo>
                <a:close/>
              </a:path>
            </a:pathLst>
          </a:custGeom>
          <a:gradFill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/>
          </a:gradFill>
          <a:ln>
            <a:solidFill>
              <a:srgbClr val="000000"/>
            </a:solidFill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2774" name="КАТЕГОРИИ ОБОРУДОВАНИЯ ДЛЯ ОПЛАТЫ ПРОЕЗДА">
            <a:extLst>
              <a:ext uri="{FF2B5EF4-FFF2-40B4-BE49-F238E27FC236}">
                <a16:creationId xmlns:a16="http://schemas.microsoft.com/office/drawing/2014/main" id="{7F70D455-6C86-417A-9723-1EAAA10EE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3" y="382588"/>
            <a:ext cx="4743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spc="-40" dirty="0">
                <a:solidFill>
                  <a:prstClr val="black"/>
                </a:solidFill>
                <a:latin typeface="Times New Roman" panose="02020603050405020304" pitchFamily="18" charset="0"/>
                <a:sym typeface="Calibri" pitchFamily="34" charset="0"/>
              </a:rPr>
              <a:t>Мобильное приложение для оплаты проезда</a:t>
            </a:r>
          </a:p>
        </p:txBody>
      </p:sp>
      <p:graphicFrame>
        <p:nvGraphicFramePr>
          <p:cNvPr id="63492" name="Объект 1">
            <a:extLst>
              <a:ext uri="{FF2B5EF4-FFF2-40B4-BE49-F238E27FC236}">
                <a16:creationId xmlns:a16="http://schemas.microsoft.com/office/drawing/2014/main" id="{864C8646-6732-4CB6-AB2E-6681F877EB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1625" y="1870075"/>
          <a:ext cx="1639888" cy="291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4" name="PHOTO-PAINT" r:id="rId3" imgW="1652019" imgH="2932182" progId="CorelPHOTOPAINT.Image.18">
                  <p:embed/>
                </p:oleObj>
              </mc:Choice>
              <mc:Fallback>
                <p:oleObj name="PHOTO-PAINT" r:id="rId3" imgW="1652019" imgH="2932182" progId="CorelPHOTOPAINT.Image.1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" y="1870075"/>
                        <a:ext cx="1639888" cy="291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3" name="Объект 2">
            <a:extLst>
              <a:ext uri="{FF2B5EF4-FFF2-40B4-BE49-F238E27FC236}">
                <a16:creationId xmlns:a16="http://schemas.microsoft.com/office/drawing/2014/main" id="{B9805658-790F-45FE-8B28-87540E19CF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19325" y="2528888"/>
          <a:ext cx="1712913" cy="304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5" name="PHOTO-PAINT" r:id="rId5" imgW="0" imgH="0" progId="CorelPHOTOPAINT.Image.18">
                  <p:embed/>
                </p:oleObj>
              </mc:Choice>
              <mc:Fallback>
                <p:oleObj name="PHOTO-PAINT" r:id="rId5" imgW="0" imgH="0" progId="CorelPHOTOPAINT.Image.18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9325" y="2528888"/>
                        <a:ext cx="1712913" cy="304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0C8B8C9-2213-4DB1-8EC4-539D90A877F8}"/>
              </a:ext>
            </a:extLst>
          </p:cNvPr>
          <p:cNvSpPr txBox="1"/>
          <p:nvPr/>
        </p:nvSpPr>
        <p:spPr>
          <a:xfrm>
            <a:off x="5070475" y="1820863"/>
            <a:ext cx="3581400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</a:t>
            </a:r>
            <a:r>
              <a:rPr lang="en-US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удобный способ оплатить проезд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5D41375-1742-4B45-92C0-8BF6F2BDE417}"/>
              </a:ext>
            </a:extLst>
          </p:cNvPr>
          <p:cNvSpPr/>
          <p:nvPr/>
        </p:nvSpPr>
        <p:spPr bwMode="auto">
          <a:xfrm>
            <a:off x="4652963" y="2916238"/>
            <a:ext cx="198437" cy="198437"/>
          </a:xfrm>
          <a:prstGeom prst="rect">
            <a:avLst/>
          </a:prstGeom>
          <a:solidFill>
            <a:srgbClr val="FF6600">
              <a:alpha val="76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9FDAA6-FBE1-4E31-BCB0-13DCC1A348DF}"/>
              </a:ext>
            </a:extLst>
          </p:cNvPr>
          <p:cNvSpPr/>
          <p:nvPr/>
        </p:nvSpPr>
        <p:spPr bwMode="auto">
          <a:xfrm>
            <a:off x="4672013" y="3794125"/>
            <a:ext cx="196850" cy="196850"/>
          </a:xfrm>
          <a:prstGeom prst="rect">
            <a:avLst/>
          </a:prstGeom>
          <a:solidFill>
            <a:srgbClr val="FF6600">
              <a:alpha val="76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7026176-CE5D-4974-9BBE-9399B85C6779}"/>
              </a:ext>
            </a:extLst>
          </p:cNvPr>
          <p:cNvSpPr/>
          <p:nvPr/>
        </p:nvSpPr>
        <p:spPr bwMode="auto">
          <a:xfrm>
            <a:off x="4679950" y="4354513"/>
            <a:ext cx="196850" cy="196850"/>
          </a:xfrm>
          <a:prstGeom prst="rect">
            <a:avLst/>
          </a:prstGeom>
          <a:solidFill>
            <a:srgbClr val="FF6600">
              <a:alpha val="76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54D9180-CF21-409A-AC7B-39A1C5206E2B}"/>
              </a:ext>
            </a:extLst>
          </p:cNvPr>
          <p:cNvSpPr/>
          <p:nvPr/>
        </p:nvSpPr>
        <p:spPr bwMode="auto">
          <a:xfrm>
            <a:off x="4649788" y="3271838"/>
            <a:ext cx="198437" cy="196850"/>
          </a:xfrm>
          <a:prstGeom prst="rect">
            <a:avLst/>
          </a:prstGeom>
          <a:solidFill>
            <a:srgbClr val="FF6600">
              <a:alpha val="76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AC8ACD7-8FA7-44F2-8094-071DB4F1789D}"/>
              </a:ext>
            </a:extLst>
          </p:cNvPr>
          <p:cNvSpPr/>
          <p:nvPr/>
        </p:nvSpPr>
        <p:spPr bwMode="auto">
          <a:xfrm>
            <a:off x="4679950" y="4902200"/>
            <a:ext cx="196850" cy="196850"/>
          </a:xfrm>
          <a:prstGeom prst="rect">
            <a:avLst/>
          </a:prstGeom>
          <a:solidFill>
            <a:srgbClr val="FF6600">
              <a:alpha val="76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63500" name="Прямоугольник 3">
            <a:extLst>
              <a:ext uri="{FF2B5EF4-FFF2-40B4-BE49-F238E27FC236}">
                <a16:creationId xmlns:a16="http://schemas.microsoft.com/office/drawing/2014/main" id="{F3267E79-9516-4326-94F5-8325C5B44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2838" y="2838450"/>
            <a:ext cx="38354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 eaLnBrk="1" hangingPunct="1"/>
            <a:r>
              <a:rPr lang="ru-RU" altLang="ru-RU" sz="1200">
                <a:latin typeface="Calibri Light" panose="020F0302020204030204" pitchFamily="34" charset="0"/>
              </a:rPr>
              <a:t>Полный контроль над всеми оплатами в режиме онлайн</a:t>
            </a:r>
          </a:p>
          <a:p>
            <a:pPr marL="0" lvl="1" eaLnBrk="1" hangingPunct="1"/>
            <a:endParaRPr lang="ru-RU" altLang="ru-RU" sz="1200">
              <a:latin typeface="Calibri Light" panose="020F0302020204030204" pitchFamily="34" charset="0"/>
            </a:endParaRPr>
          </a:p>
          <a:p>
            <a:pPr marL="0" lvl="1" eaLnBrk="1" hangingPunct="1"/>
            <a:r>
              <a:rPr lang="ru-RU" altLang="ru-RU" sz="1200">
                <a:latin typeface="Calibri Light" panose="020F0302020204030204" pitchFamily="34" charset="0"/>
              </a:rPr>
              <a:t>Исключает возможность подделки билета</a:t>
            </a:r>
            <a:r>
              <a:rPr lang="en-US" altLang="ru-RU" sz="1200">
                <a:latin typeface="Calibri Light" panose="020F0302020204030204" pitchFamily="34" charset="0"/>
              </a:rPr>
              <a:t> </a:t>
            </a:r>
            <a:r>
              <a:rPr lang="ru-RU" altLang="ru-RU" sz="1200">
                <a:latin typeface="Calibri Light" panose="020F0302020204030204" pitchFamily="34" charset="0"/>
              </a:rPr>
              <a:t>и транспортной карты</a:t>
            </a:r>
          </a:p>
          <a:p>
            <a:pPr marL="0" lvl="1" eaLnBrk="1" hangingPunct="1"/>
            <a:endParaRPr lang="ru-RU" altLang="ru-RU" sz="1200">
              <a:latin typeface="Calibri Light" panose="020F0302020204030204" pitchFamily="34" charset="0"/>
            </a:endParaRPr>
          </a:p>
          <a:p>
            <a:pPr marL="0" lvl="1" eaLnBrk="1" hangingPunct="1"/>
            <a:r>
              <a:rPr lang="ru-RU" altLang="ru-RU" sz="1200">
                <a:latin typeface="Calibri Light" panose="020F0302020204030204" pitchFamily="34" charset="0"/>
              </a:rPr>
              <a:t>Перекрывает возможности для хищения</a:t>
            </a:r>
            <a:r>
              <a:rPr lang="en-US" altLang="ru-RU" sz="1200">
                <a:latin typeface="Calibri Light" panose="020F0302020204030204" pitchFamily="34" charset="0"/>
              </a:rPr>
              <a:t> </a:t>
            </a:r>
            <a:r>
              <a:rPr lang="ru-RU" altLang="ru-RU" sz="1200">
                <a:latin typeface="Calibri Light" panose="020F0302020204030204" pitchFamily="34" charset="0"/>
              </a:rPr>
              <a:t>средств персоналом</a:t>
            </a:r>
          </a:p>
          <a:p>
            <a:pPr marL="0" lvl="1" eaLnBrk="1" hangingPunct="1"/>
            <a:endParaRPr lang="ru-RU" altLang="ru-RU" sz="1200">
              <a:latin typeface="Calibri Light" panose="020F0302020204030204" pitchFamily="34" charset="0"/>
            </a:endParaRPr>
          </a:p>
          <a:p>
            <a:pPr marL="0" lvl="1" eaLnBrk="1" hangingPunct="1"/>
            <a:r>
              <a:rPr lang="ru-RU" altLang="ru-RU" sz="1200">
                <a:latin typeface="Calibri Light" panose="020F0302020204030204" pitchFamily="34" charset="0"/>
              </a:rPr>
              <a:t>Предоставляет возможности привлечения</a:t>
            </a:r>
            <a:r>
              <a:rPr lang="en-US" altLang="ru-RU" sz="1200">
                <a:latin typeface="Calibri Light" panose="020F0302020204030204" pitchFamily="34" charset="0"/>
              </a:rPr>
              <a:t> </a:t>
            </a:r>
            <a:r>
              <a:rPr lang="ru-RU" altLang="ru-RU" sz="1200">
                <a:latin typeface="Calibri Light" panose="020F0302020204030204" pitchFamily="34" charset="0"/>
              </a:rPr>
              <a:t>дополнительных пассажиров</a:t>
            </a:r>
          </a:p>
          <a:p>
            <a:pPr marL="0" lvl="1" eaLnBrk="1" hangingPunct="1"/>
            <a:endParaRPr lang="ru-RU" altLang="ru-RU" sz="1200">
              <a:latin typeface="Calibri Light" panose="020F0302020204030204" pitchFamily="34" charset="0"/>
            </a:endParaRPr>
          </a:p>
          <a:p>
            <a:pPr marL="0" lvl="1" eaLnBrk="1" hangingPunct="1"/>
            <a:r>
              <a:rPr lang="ru-RU" altLang="ru-RU" sz="1200">
                <a:latin typeface="Calibri Light" panose="020F0302020204030204" pitchFamily="34" charset="0"/>
              </a:rPr>
              <a:t>Снижает затраты на инкассацию наличных денег, а также расходы на обслуживание банковских и транспортных карт</a:t>
            </a:r>
          </a:p>
        </p:txBody>
      </p:sp>
      <p:pic>
        <p:nvPicPr>
          <p:cNvPr id="63501" name="Picture 2">
            <a:extLst>
              <a:ext uri="{FF2B5EF4-FFF2-40B4-BE49-F238E27FC236}">
                <a16:creationId xmlns:a16="http://schemas.microsoft.com/office/drawing/2014/main" id="{1C144423-F95F-49C2-BB17-A8E681E66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3163" y="382588"/>
            <a:ext cx="1235075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>
            <a:extLst>
              <a:ext uri="{FF2B5EF4-FFF2-40B4-BE49-F238E27FC236}">
                <a16:creationId xmlns:a16="http://schemas.microsoft.com/office/drawing/2014/main" id="{ECE0D8A8-0D23-492C-A785-322A9C860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80025" cy="640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1" name="Фигура">
            <a:extLst>
              <a:ext uri="{FF2B5EF4-FFF2-40B4-BE49-F238E27FC236}">
                <a16:creationId xmlns:a16="http://schemas.microsoft.com/office/drawing/2014/main" id="{694867D8-805C-49D5-BB3A-7BFA462F5D02}"/>
              </a:ext>
            </a:extLst>
          </p:cNvPr>
          <p:cNvSpPr/>
          <p:nvPr/>
        </p:nvSpPr>
        <p:spPr>
          <a:xfrm>
            <a:off x="-36513" y="196850"/>
            <a:ext cx="5545138" cy="7112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00" y="0"/>
                </a:moveTo>
                <a:lnTo>
                  <a:pt x="0" y="0"/>
                </a:lnTo>
                <a:lnTo>
                  <a:pt x="0" y="21600"/>
                </a:lnTo>
                <a:lnTo>
                  <a:pt x="20500" y="21600"/>
                </a:lnTo>
                <a:lnTo>
                  <a:pt x="21600" y="10800"/>
                </a:lnTo>
                <a:close/>
              </a:path>
            </a:pathLst>
          </a:custGeom>
          <a:gradFill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/>
          </a:gradFill>
          <a:ln>
            <a:solidFill>
              <a:srgbClr val="000000"/>
            </a:solidFill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2774" name="КАТЕГОРИИ ОБОРУДОВАНИЯ ДЛЯ ОПЛАТЫ ПРОЕЗДА">
            <a:extLst>
              <a:ext uri="{FF2B5EF4-FFF2-40B4-BE49-F238E27FC236}">
                <a16:creationId xmlns:a16="http://schemas.microsoft.com/office/drawing/2014/main" id="{F0D1CF9B-1241-4105-87E2-33662AC89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3" y="382588"/>
            <a:ext cx="4743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spc="-40" dirty="0">
                <a:solidFill>
                  <a:prstClr val="black"/>
                </a:solidFill>
                <a:latin typeface="Times New Roman" panose="02020603050405020304" pitchFamily="18" charset="0"/>
                <a:sym typeface="Calibri" pitchFamily="34" charset="0"/>
              </a:rPr>
              <a:t>Мобильное приложение для оплаты проезда</a:t>
            </a:r>
          </a:p>
        </p:txBody>
      </p:sp>
      <p:pic>
        <p:nvPicPr>
          <p:cNvPr id="64517" name="Picture 2">
            <a:extLst>
              <a:ext uri="{FF2B5EF4-FFF2-40B4-BE49-F238E27FC236}">
                <a16:creationId xmlns:a16="http://schemas.microsoft.com/office/drawing/2014/main" id="{8F9432B1-251A-4629-9EDE-7416E3BA6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3163" y="382588"/>
            <a:ext cx="1235075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8" name="Прямоугольник 1">
            <a:extLst>
              <a:ext uri="{FF2B5EF4-FFF2-40B4-BE49-F238E27FC236}">
                <a16:creationId xmlns:a16="http://schemas.microsoft.com/office/drawing/2014/main" id="{9316128D-E8DB-47E6-B6A8-96E26AB0F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2813" y="2420938"/>
            <a:ext cx="2762250" cy="284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ru-RU" altLang="ru-RU" sz="1400">
                <a:latin typeface="Calibri Light" panose="020F0302020204030204" pitchFamily="34" charset="0"/>
              </a:rPr>
              <a:t>Возможность моментально и без затрат организовать прием безналичных платежей при оплате проезда</a:t>
            </a:r>
          </a:p>
          <a:p>
            <a:pPr>
              <a:spcAft>
                <a:spcPts val="1200"/>
              </a:spcAft>
            </a:pPr>
            <a:r>
              <a:rPr lang="ru-RU" altLang="ru-RU" sz="1400">
                <a:latin typeface="Calibri Light" panose="020F0302020204030204" pitchFamily="34" charset="0"/>
              </a:rPr>
              <a:t>Не требуется закупка и монтаж оборудования</a:t>
            </a:r>
          </a:p>
          <a:p>
            <a:pPr>
              <a:spcAft>
                <a:spcPts val="600"/>
              </a:spcAft>
            </a:pPr>
            <a:r>
              <a:rPr lang="ru-RU" altLang="ru-RU" sz="1400">
                <a:latin typeface="Calibri Light" panose="020F0302020204030204" pitchFamily="34" charset="0"/>
              </a:rPr>
              <a:t>Не требуется обслуживать оборудование, тратить средства на ремонт, расходные материалы и дорогостоящих специалистов</a:t>
            </a:r>
          </a:p>
          <a:p>
            <a:pPr>
              <a:spcAft>
                <a:spcPts val="600"/>
              </a:spcAft>
            </a:pPr>
            <a:r>
              <a:rPr lang="ru-RU" altLang="ru-RU" sz="1400">
                <a:latin typeface="Calibri Light" panose="020F0302020204030204" pitchFamily="34" charset="0"/>
              </a:rPr>
              <a:t>Полная прозрачность всех оплат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FB70AF6-1F33-4AEE-B7C8-120A4D0299CC}"/>
              </a:ext>
            </a:extLst>
          </p:cNvPr>
          <p:cNvSpPr/>
          <p:nvPr/>
        </p:nvSpPr>
        <p:spPr bwMode="auto">
          <a:xfrm>
            <a:off x="5580063" y="2470150"/>
            <a:ext cx="287337" cy="288925"/>
          </a:xfrm>
          <a:prstGeom prst="rect">
            <a:avLst/>
          </a:prstGeom>
          <a:solidFill>
            <a:srgbClr val="FF6600">
              <a:alpha val="76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BBE0A6D-2FD4-452E-B21A-87CA5F48CD84}"/>
              </a:ext>
            </a:extLst>
          </p:cNvPr>
          <p:cNvSpPr/>
          <p:nvPr/>
        </p:nvSpPr>
        <p:spPr bwMode="auto">
          <a:xfrm>
            <a:off x="5580063" y="3413125"/>
            <a:ext cx="287337" cy="287338"/>
          </a:xfrm>
          <a:prstGeom prst="rect">
            <a:avLst/>
          </a:prstGeom>
          <a:solidFill>
            <a:srgbClr val="FF6600">
              <a:alpha val="76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000A228-E553-44BA-982D-3B840D8E3140}"/>
              </a:ext>
            </a:extLst>
          </p:cNvPr>
          <p:cNvSpPr/>
          <p:nvPr/>
        </p:nvSpPr>
        <p:spPr bwMode="auto">
          <a:xfrm>
            <a:off x="5580063" y="4125913"/>
            <a:ext cx="287337" cy="287337"/>
          </a:xfrm>
          <a:prstGeom prst="rect">
            <a:avLst/>
          </a:prstGeom>
          <a:solidFill>
            <a:srgbClr val="FF6600">
              <a:alpha val="76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6EF56C1-2F15-4A98-8A6C-CF0E3008B7B9}"/>
              </a:ext>
            </a:extLst>
          </p:cNvPr>
          <p:cNvSpPr/>
          <p:nvPr/>
        </p:nvSpPr>
        <p:spPr bwMode="auto">
          <a:xfrm>
            <a:off x="5580063" y="4978400"/>
            <a:ext cx="287337" cy="288925"/>
          </a:xfrm>
          <a:prstGeom prst="rect">
            <a:avLst/>
          </a:prstGeom>
          <a:solidFill>
            <a:srgbClr val="FF6600">
              <a:alpha val="76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ятиугольник 6">
            <a:extLst>
              <a:ext uri="{FF2B5EF4-FFF2-40B4-BE49-F238E27FC236}">
                <a16:creationId xmlns:a16="http://schemas.microsoft.com/office/drawing/2014/main" id="{63B82CEE-4FE2-4BF8-B83C-86B71F017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52538"/>
            <a:ext cx="7885113" cy="447675"/>
          </a:xfrm>
          <a:prstGeom prst="homePlate">
            <a:avLst>
              <a:gd name="adj" fmla="val 49978"/>
            </a:avLst>
          </a:prstGeom>
          <a:solidFill>
            <a:srgbClr val="EF6C03"/>
          </a:solidFill>
          <a:ln>
            <a:noFill/>
          </a:ln>
          <a:effectLst>
            <a:outerShdw blurRad="76200" sy="23000" kx="-1199993" algn="bl" rotWithShape="0">
              <a:srgbClr val="808080">
                <a:alpha val="2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ru-RU" sz="1800">
              <a:solidFill>
                <a:prstClr val="black"/>
              </a:solidFill>
              <a:latin typeface="Calibri"/>
              <a:cs typeface="Arial" charset="0"/>
            </a:endParaRPr>
          </a:p>
        </p:txBody>
      </p:sp>
      <p:sp>
        <p:nvSpPr>
          <p:cNvPr id="65539" name="Прямоугольник 7">
            <a:extLst>
              <a:ext uri="{FF2B5EF4-FFF2-40B4-BE49-F238E27FC236}">
                <a16:creationId xmlns:a16="http://schemas.microsoft.com/office/drawing/2014/main" id="{EEB355AE-EA06-452D-81A8-7E9E270C6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1290638"/>
            <a:ext cx="7242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kumimoji="0" lang="ru-RU" altLang="ru-RU" sz="2000" b="1">
                <a:solidFill>
                  <a:srgbClr val="000000"/>
                </a:solidFill>
                <a:latin typeface="Calibri" panose="020F0502020204030204" pitchFamily="34" charset="0"/>
              </a:rPr>
              <a:t>ОНЛАЙН-КАССЫ </a:t>
            </a:r>
            <a:r>
              <a:rPr kumimoji="0" lang="en-US" altLang="ru-RU" sz="2000" b="1">
                <a:solidFill>
                  <a:srgbClr val="000000"/>
                </a:solidFill>
                <a:latin typeface="Calibri" panose="020F0502020204030204" pitchFamily="34" charset="0"/>
              </a:rPr>
              <a:t> ORANGE DATA</a:t>
            </a:r>
            <a:endParaRPr kumimoji="0" lang="ru-RU" altLang="ru-RU" sz="2000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65540" name="Picture 2">
            <a:extLst>
              <a:ext uri="{FF2B5EF4-FFF2-40B4-BE49-F238E27FC236}">
                <a16:creationId xmlns:a16="http://schemas.microsoft.com/office/drawing/2014/main" id="{4478514B-EF2E-4FE2-86C6-4F38DD6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888" y="2119313"/>
            <a:ext cx="2519362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1" name="Прямоугольник 25">
            <a:extLst>
              <a:ext uri="{FF2B5EF4-FFF2-40B4-BE49-F238E27FC236}">
                <a16:creationId xmlns:a16="http://schemas.microsoft.com/office/drawing/2014/main" id="{6A585BBA-B181-4E59-90F7-79B6E3992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963863"/>
            <a:ext cx="4524375" cy="291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ru-RU" altLang="ru-RU">
                <a:latin typeface="Calibri Light" panose="020F0302020204030204" pitchFamily="34" charset="0"/>
              </a:rPr>
              <a:t>Работа в 85 регионах России</a:t>
            </a:r>
          </a:p>
          <a:p>
            <a:pPr eaLnBrk="1" hangingPunct="1">
              <a:lnSpc>
                <a:spcPts val="2200"/>
              </a:lnSpc>
            </a:pPr>
            <a:r>
              <a:rPr lang="ru-RU" altLang="ru-RU">
                <a:latin typeface="Calibri Light" panose="020F0302020204030204" pitchFamily="34" charset="0"/>
              </a:rPr>
              <a:t>12 000 клиентов</a:t>
            </a:r>
          </a:p>
          <a:p>
            <a:pPr eaLnBrk="1" hangingPunct="1">
              <a:lnSpc>
                <a:spcPts val="2200"/>
              </a:lnSpc>
            </a:pPr>
            <a:r>
              <a:rPr lang="ru-RU" altLang="ru-RU">
                <a:latin typeface="Calibri Light" panose="020F0302020204030204" pitchFamily="34" charset="0"/>
              </a:rPr>
              <a:t>Интеграция с 20 платежными системами</a:t>
            </a:r>
          </a:p>
          <a:p>
            <a:pPr eaLnBrk="1" hangingPunct="1">
              <a:lnSpc>
                <a:spcPts val="2200"/>
              </a:lnSpc>
            </a:pPr>
            <a:r>
              <a:rPr lang="ru-RU" altLang="ru-RU">
                <a:latin typeface="Calibri Light" panose="020F0302020204030204" pitchFamily="34" charset="0"/>
              </a:rPr>
              <a:t>Готовая интеграция с 20 системами управления сайтом</a:t>
            </a:r>
          </a:p>
          <a:p>
            <a:pPr eaLnBrk="1" hangingPunct="1">
              <a:lnSpc>
                <a:spcPts val="2200"/>
              </a:lnSpc>
            </a:pPr>
            <a:r>
              <a:rPr lang="ru-RU" altLang="ru-RU">
                <a:latin typeface="Calibri Light" panose="020F0302020204030204" pitchFamily="34" charset="0"/>
              </a:rPr>
              <a:t>Готовая интеграция с 15 эквайрингами банков</a:t>
            </a:r>
          </a:p>
          <a:p>
            <a:pPr eaLnBrk="1" hangingPunct="1">
              <a:lnSpc>
                <a:spcPts val="2200"/>
              </a:lnSpc>
            </a:pPr>
            <a:r>
              <a:rPr lang="ru-RU" altLang="ru-RU">
                <a:latin typeface="Calibri Light" panose="020F0302020204030204" pitchFamily="34" charset="0"/>
              </a:rPr>
              <a:t>Подключение к сервису за 1 день</a:t>
            </a:r>
          </a:p>
          <a:p>
            <a:pPr eaLnBrk="1" hangingPunct="1">
              <a:lnSpc>
                <a:spcPts val="2200"/>
              </a:lnSpc>
            </a:pPr>
            <a:r>
              <a:rPr lang="ru-RU" altLang="ru-RU">
                <a:latin typeface="Calibri Light" panose="020F0302020204030204" pitchFamily="34" charset="0"/>
              </a:rPr>
              <a:t>Пробито 500 000 000 чеков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B348C1E-5641-4665-9E1B-679EA08FAAEF}"/>
              </a:ext>
            </a:extLst>
          </p:cNvPr>
          <p:cNvSpPr/>
          <p:nvPr/>
        </p:nvSpPr>
        <p:spPr bwMode="auto">
          <a:xfrm>
            <a:off x="769938" y="2979738"/>
            <a:ext cx="215900" cy="215900"/>
          </a:xfrm>
          <a:prstGeom prst="rect">
            <a:avLst/>
          </a:prstGeom>
          <a:solidFill>
            <a:schemeClr val="tx2">
              <a:lumMod val="60000"/>
              <a:lumOff val="40000"/>
              <a:alpha val="76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3EA8E51-3811-4150-89CE-BAA733EF17A7}"/>
              </a:ext>
            </a:extLst>
          </p:cNvPr>
          <p:cNvSpPr/>
          <p:nvPr/>
        </p:nvSpPr>
        <p:spPr bwMode="auto">
          <a:xfrm>
            <a:off x="757238" y="4708525"/>
            <a:ext cx="215900" cy="215900"/>
          </a:xfrm>
          <a:prstGeom prst="rect">
            <a:avLst/>
          </a:prstGeom>
          <a:solidFill>
            <a:schemeClr val="tx2">
              <a:lumMod val="60000"/>
              <a:lumOff val="40000"/>
              <a:alpha val="76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1B4333DF-0138-4A61-8D65-F5E9D58A1091}"/>
              </a:ext>
            </a:extLst>
          </p:cNvPr>
          <p:cNvSpPr/>
          <p:nvPr/>
        </p:nvSpPr>
        <p:spPr bwMode="auto">
          <a:xfrm>
            <a:off x="755650" y="5284788"/>
            <a:ext cx="215900" cy="215900"/>
          </a:xfrm>
          <a:prstGeom prst="rect">
            <a:avLst/>
          </a:prstGeom>
          <a:solidFill>
            <a:schemeClr val="tx2">
              <a:lumMod val="60000"/>
              <a:lumOff val="40000"/>
              <a:alpha val="76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FB2144D-A90D-4431-898E-A0E4A984D027}"/>
              </a:ext>
            </a:extLst>
          </p:cNvPr>
          <p:cNvSpPr/>
          <p:nvPr/>
        </p:nvSpPr>
        <p:spPr bwMode="auto">
          <a:xfrm>
            <a:off x="755650" y="5572125"/>
            <a:ext cx="215900" cy="215900"/>
          </a:xfrm>
          <a:prstGeom prst="rect">
            <a:avLst/>
          </a:prstGeom>
          <a:solidFill>
            <a:schemeClr val="tx2">
              <a:lumMod val="60000"/>
              <a:lumOff val="40000"/>
              <a:alpha val="76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A020F83-E8C6-4EC1-AE4A-FBD3DF78794C}"/>
              </a:ext>
            </a:extLst>
          </p:cNvPr>
          <p:cNvSpPr/>
          <p:nvPr/>
        </p:nvSpPr>
        <p:spPr bwMode="auto">
          <a:xfrm>
            <a:off x="757238" y="4133850"/>
            <a:ext cx="215900" cy="215900"/>
          </a:xfrm>
          <a:prstGeom prst="rect">
            <a:avLst/>
          </a:prstGeom>
          <a:solidFill>
            <a:schemeClr val="tx2">
              <a:lumMod val="60000"/>
              <a:lumOff val="40000"/>
              <a:alpha val="76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93724C24-F27D-4420-93FC-B1FCD135210A}"/>
              </a:ext>
            </a:extLst>
          </p:cNvPr>
          <p:cNvSpPr/>
          <p:nvPr/>
        </p:nvSpPr>
        <p:spPr bwMode="auto">
          <a:xfrm>
            <a:off x="769938" y="3556000"/>
            <a:ext cx="215900" cy="215900"/>
          </a:xfrm>
          <a:prstGeom prst="rect">
            <a:avLst/>
          </a:prstGeom>
          <a:solidFill>
            <a:schemeClr val="tx2">
              <a:lumMod val="60000"/>
              <a:lumOff val="40000"/>
              <a:alpha val="76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C5F82535-42C8-49A1-8A2C-A07B6EC8612F}"/>
              </a:ext>
            </a:extLst>
          </p:cNvPr>
          <p:cNvSpPr/>
          <p:nvPr/>
        </p:nvSpPr>
        <p:spPr bwMode="auto">
          <a:xfrm>
            <a:off x="769938" y="3270250"/>
            <a:ext cx="215900" cy="215900"/>
          </a:xfrm>
          <a:prstGeom prst="rect">
            <a:avLst/>
          </a:prstGeom>
          <a:solidFill>
            <a:schemeClr val="tx2">
              <a:lumMod val="60000"/>
              <a:lumOff val="40000"/>
              <a:alpha val="76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65549" name="Прямоугольник 16">
            <a:extLst>
              <a:ext uri="{FF2B5EF4-FFF2-40B4-BE49-F238E27FC236}">
                <a16:creationId xmlns:a16="http://schemas.microsoft.com/office/drawing/2014/main" id="{700A8A27-154A-4DC9-8CDC-FEA27B0CB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989138"/>
            <a:ext cx="4124325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ru-RU" altLang="ru-RU" sz="2800" b="1">
                <a:solidFill>
                  <a:srgbClr val="ED6E00"/>
                </a:solidFill>
                <a:latin typeface="Calibri Light" panose="020F0302020204030204" pitchFamily="34" charset="0"/>
              </a:rPr>
              <a:t>Аренда Онлайн-касс</a:t>
            </a:r>
          </a:p>
          <a:p>
            <a:pPr eaLnBrk="1" hangingPunct="1">
              <a:lnSpc>
                <a:spcPts val="2200"/>
              </a:lnSpc>
            </a:pPr>
            <a:r>
              <a:rPr lang="ru-RU" altLang="ru-RU" sz="2800" b="1">
                <a:solidFill>
                  <a:srgbClr val="ED6E00"/>
                </a:solidFill>
                <a:latin typeface="Calibri Light" panose="020F0302020204030204" pitchFamily="34" charset="0"/>
              </a:rPr>
              <a:t>Соответствие 54-ФЗ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1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1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0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2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2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8" grpId="0" animBg="1"/>
      <p:bldP spid="29" grpId="0" animBg="1"/>
      <p:bldP spid="32" grpId="0" animBg="1"/>
      <p:bldP spid="33" grpId="0" animBg="1"/>
      <p:bldP spid="3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ятиугольник 6">
            <a:extLst>
              <a:ext uri="{FF2B5EF4-FFF2-40B4-BE49-F238E27FC236}">
                <a16:creationId xmlns:a16="http://schemas.microsoft.com/office/drawing/2014/main" id="{36336DEE-C80F-4201-8622-73F360F75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52538"/>
            <a:ext cx="7885113" cy="447675"/>
          </a:xfrm>
          <a:prstGeom prst="homePlate">
            <a:avLst>
              <a:gd name="adj" fmla="val 49978"/>
            </a:avLst>
          </a:prstGeom>
          <a:solidFill>
            <a:srgbClr val="EF6C03"/>
          </a:solidFill>
          <a:ln>
            <a:noFill/>
          </a:ln>
          <a:effectLst>
            <a:outerShdw blurRad="76200" sy="23000" kx="-1199993" algn="bl" rotWithShape="0">
              <a:srgbClr val="808080">
                <a:alpha val="2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ru-RU" sz="1800">
              <a:solidFill>
                <a:prstClr val="black"/>
              </a:solidFill>
              <a:latin typeface="Calibri"/>
              <a:cs typeface="Arial" charset="0"/>
            </a:endParaRPr>
          </a:p>
        </p:txBody>
      </p:sp>
      <p:sp>
        <p:nvSpPr>
          <p:cNvPr id="66563" name="Прямоугольник 7">
            <a:extLst>
              <a:ext uri="{FF2B5EF4-FFF2-40B4-BE49-F238E27FC236}">
                <a16:creationId xmlns:a16="http://schemas.microsoft.com/office/drawing/2014/main" id="{B9D6F9ED-9784-423D-A39E-C12C30B7A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1239838"/>
            <a:ext cx="7242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kumimoji="0" lang="ru-RU" altLang="ru-RU" b="1">
                <a:solidFill>
                  <a:srgbClr val="000000"/>
                </a:solidFill>
                <a:latin typeface="Calibri" panose="020F0502020204030204" pitchFamily="34" charset="0"/>
              </a:rPr>
              <a:t>Оператор Фискальных Данных ЯРУС </a:t>
            </a:r>
          </a:p>
        </p:txBody>
      </p:sp>
      <p:pic>
        <p:nvPicPr>
          <p:cNvPr id="66564" name="Рисунок 5">
            <a:extLst>
              <a:ext uri="{FF2B5EF4-FFF2-40B4-BE49-F238E27FC236}">
                <a16:creationId xmlns:a16="http://schemas.microsoft.com/office/drawing/2014/main" id="{9CEB8A2B-493F-40CD-8F1B-52CCFAE54BF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8550" y="2276475"/>
            <a:ext cx="1643063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Рисунок 7">
            <a:extLst>
              <a:ext uri="{FF2B5EF4-FFF2-40B4-BE49-F238E27FC236}">
                <a16:creationId xmlns:a16="http://schemas.microsoft.com/office/drawing/2014/main" id="{ADC51746-792A-41C3-8331-673AF03D10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4775" y="2247900"/>
            <a:ext cx="1384300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6" name="Рисунок 8">
            <a:extLst>
              <a:ext uri="{FF2B5EF4-FFF2-40B4-BE49-F238E27FC236}">
                <a16:creationId xmlns:a16="http://schemas.microsoft.com/office/drawing/2014/main" id="{7B0FC9C0-B7CC-498A-A2B3-FBF14AE43FA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4638" y="4827588"/>
            <a:ext cx="21844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7" name="Picture 4" descr="Картинки по запросу татнефть">
            <a:extLst>
              <a:ext uri="{FF2B5EF4-FFF2-40B4-BE49-F238E27FC236}">
                <a16:creationId xmlns:a16="http://schemas.microsoft.com/office/drawing/2014/main" id="{0123E40E-62A1-473D-A6C3-CB321B28B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5925" y="5367338"/>
            <a:ext cx="190976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8" name="Рисунок 10">
            <a:extLst>
              <a:ext uri="{FF2B5EF4-FFF2-40B4-BE49-F238E27FC236}">
                <a16:creationId xmlns:a16="http://schemas.microsoft.com/office/drawing/2014/main" id="{F768BC48-AE1C-4CFF-8AE0-3EF7AE0DB1A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9513" y="3440113"/>
            <a:ext cx="1252537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9" name="Рисунок 11">
            <a:extLst>
              <a:ext uri="{FF2B5EF4-FFF2-40B4-BE49-F238E27FC236}">
                <a16:creationId xmlns:a16="http://schemas.microsoft.com/office/drawing/2014/main" id="{B241F34D-481A-4586-A9EF-322C0043FD5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4638" y="4254500"/>
            <a:ext cx="2184400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70" name="Текст 17">
            <a:extLst>
              <a:ext uri="{FF2B5EF4-FFF2-40B4-BE49-F238E27FC236}">
                <a16:creationId xmlns:a16="http://schemas.microsoft.com/office/drawing/2014/main" id="{FEED12FC-CAF0-40C3-9E4B-766FF28DFF46}"/>
              </a:ext>
            </a:extLst>
          </p:cNvPr>
          <p:cNvSpPr txBox="1">
            <a:spLocks/>
          </p:cNvSpPr>
          <p:nvPr/>
        </p:nvSpPr>
        <p:spPr bwMode="auto">
          <a:xfrm>
            <a:off x="-107950" y="2179638"/>
            <a:ext cx="327660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1500"/>
              </a:lnSpc>
              <a:buFont typeface="Arial" panose="020B0604020202020204" pitchFamily="34" charset="0"/>
              <a:buNone/>
            </a:pPr>
            <a:r>
              <a:rPr lang="ru-RU" altLang="ru-RU" sz="4800" b="1">
                <a:solidFill>
                  <a:srgbClr val="ED6E00"/>
                </a:solidFill>
                <a:latin typeface="Calibri Light" panose="020F0302020204030204" pitchFamily="34" charset="0"/>
              </a:rPr>
              <a:t>300 000 +</a:t>
            </a:r>
            <a:endParaRPr lang="ru-RU" altLang="ru-RU" sz="4400" b="1">
              <a:solidFill>
                <a:srgbClr val="C00000"/>
              </a:solidFill>
              <a:latin typeface="Arial Black" panose="020B0A04020102020204" pitchFamily="34" charset="0"/>
              <a:ea typeface="Adobe Gothic Std B" pitchFamily="34" charset="-128"/>
            </a:endParaRPr>
          </a:p>
        </p:txBody>
      </p:sp>
      <p:sp>
        <p:nvSpPr>
          <p:cNvPr id="66571" name="Прямоугольник 1">
            <a:extLst>
              <a:ext uri="{FF2B5EF4-FFF2-40B4-BE49-F238E27FC236}">
                <a16:creationId xmlns:a16="http://schemas.microsoft.com/office/drawing/2014/main" id="{5431BD3D-15E7-4DE5-9A4A-18DBBF023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92163" y="2547938"/>
            <a:ext cx="4572001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1500"/>
              </a:lnSpc>
            </a:pPr>
            <a:r>
              <a:rPr lang="ru-RU" altLang="ru-RU" sz="2000" b="1">
                <a:solidFill>
                  <a:srgbClr val="ED6E00"/>
                </a:solidFill>
                <a:latin typeface="Calibri Light" panose="020F0302020204030204" pitchFamily="34" charset="0"/>
              </a:rPr>
              <a:t>ПОДКЛЮЧЕННЫХ КАСС</a:t>
            </a:r>
            <a:endParaRPr lang="ru-RU" altLang="ru-RU" sz="1800" b="1">
              <a:solidFill>
                <a:srgbClr val="C00000"/>
              </a:solidFill>
              <a:latin typeface="Arial Black" panose="020B0A04020102020204" pitchFamily="34" charset="0"/>
              <a:ea typeface="Adobe Gothic Std B" pitchFamily="34" charset="-128"/>
            </a:endParaRPr>
          </a:p>
        </p:txBody>
      </p:sp>
      <p:sp>
        <p:nvSpPr>
          <p:cNvPr id="66572" name="Текст 17">
            <a:extLst>
              <a:ext uri="{FF2B5EF4-FFF2-40B4-BE49-F238E27FC236}">
                <a16:creationId xmlns:a16="http://schemas.microsoft.com/office/drawing/2014/main" id="{6695AAE2-5F7E-44D5-8ABA-6EC9D5A8EF85}"/>
              </a:ext>
            </a:extLst>
          </p:cNvPr>
          <p:cNvSpPr txBox="1">
            <a:spLocks/>
          </p:cNvSpPr>
          <p:nvPr/>
        </p:nvSpPr>
        <p:spPr bwMode="auto">
          <a:xfrm>
            <a:off x="2898775" y="2151063"/>
            <a:ext cx="3278188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1500"/>
              </a:lnSpc>
              <a:buFont typeface="Arial" panose="020B0604020202020204" pitchFamily="34" charset="0"/>
              <a:buNone/>
            </a:pPr>
            <a:r>
              <a:rPr lang="ru-RU" altLang="ru-RU" sz="4800" b="1">
                <a:solidFill>
                  <a:srgbClr val="ED6E00"/>
                </a:solidFill>
                <a:latin typeface="Calibri Light" panose="020F0302020204030204" pitchFamily="34" charset="0"/>
              </a:rPr>
              <a:t>100 000 +</a:t>
            </a:r>
            <a:endParaRPr lang="ru-RU" altLang="ru-RU" sz="4400" b="1">
              <a:solidFill>
                <a:srgbClr val="C00000"/>
              </a:solidFill>
              <a:latin typeface="Arial Black" panose="020B0A04020102020204" pitchFamily="34" charset="0"/>
              <a:ea typeface="Adobe Gothic Std B" pitchFamily="34" charset="-128"/>
            </a:endParaRPr>
          </a:p>
        </p:txBody>
      </p:sp>
      <p:sp>
        <p:nvSpPr>
          <p:cNvPr id="66573" name="Прямоугольник 16">
            <a:extLst>
              <a:ext uri="{FF2B5EF4-FFF2-40B4-BE49-F238E27FC236}">
                <a16:creationId xmlns:a16="http://schemas.microsoft.com/office/drawing/2014/main" id="{D8576AA5-28A4-4879-B25E-8C28908E4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588" y="2625725"/>
            <a:ext cx="45720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1500"/>
              </a:lnSpc>
            </a:pPr>
            <a:r>
              <a:rPr lang="ru-RU" altLang="ru-RU" sz="4000" b="1">
                <a:solidFill>
                  <a:srgbClr val="ED6E00"/>
                </a:solidFill>
                <a:latin typeface="Calibri Light" panose="020F0302020204030204" pitchFamily="34" charset="0"/>
              </a:rPr>
              <a:t>КЛИЕНТОВ</a:t>
            </a:r>
            <a:endParaRPr lang="ru-RU" altLang="ru-RU" sz="3600" b="1">
              <a:solidFill>
                <a:srgbClr val="C00000"/>
              </a:solidFill>
              <a:latin typeface="Arial Black" panose="020B0A04020102020204" pitchFamily="34" charset="0"/>
              <a:ea typeface="Adobe Gothic Std B" pitchFamily="34" charset="-128"/>
            </a:endParaRPr>
          </a:p>
        </p:txBody>
      </p:sp>
      <p:sp>
        <p:nvSpPr>
          <p:cNvPr id="66574" name="TextBox 17">
            <a:extLst>
              <a:ext uri="{FF2B5EF4-FFF2-40B4-BE49-F238E27FC236}">
                <a16:creationId xmlns:a16="http://schemas.microsoft.com/office/drawing/2014/main" id="{F2E71721-637A-4BF1-A580-49DABC97E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15963" y="3114675"/>
            <a:ext cx="748982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800">
                <a:solidFill>
                  <a:srgbClr val="FF0000"/>
                </a:solidFill>
              </a:rPr>
              <a:t>СТАНДАРТНЫЙ</a:t>
            </a:r>
            <a:r>
              <a:rPr lang="ru-RU" altLang="ru-RU" sz="1800"/>
              <a:t> ТАРИФ ОФД на 1 год – </a:t>
            </a:r>
            <a:r>
              <a:rPr lang="ru-RU" altLang="ru-RU" sz="1800" b="1"/>
              <a:t>3 000 руб.</a:t>
            </a:r>
          </a:p>
          <a:p>
            <a:pPr algn="ctr" eaLnBrk="1" hangingPunct="1"/>
            <a:endParaRPr lang="ru-RU" altLang="ru-RU" sz="1800"/>
          </a:p>
        </p:txBody>
      </p:sp>
      <p:sp>
        <p:nvSpPr>
          <p:cNvPr id="66575" name="TextBox 18">
            <a:extLst>
              <a:ext uri="{FF2B5EF4-FFF2-40B4-BE49-F238E27FC236}">
                <a16:creationId xmlns:a16="http://schemas.microsoft.com/office/drawing/2014/main" id="{781E1ADF-0998-4AF2-87CA-1888D914C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57238" y="5475288"/>
            <a:ext cx="748982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800"/>
              <a:t>ТАРИФ ОФД </a:t>
            </a:r>
            <a:r>
              <a:rPr lang="ru-RU" altLang="ru-RU" sz="1800">
                <a:solidFill>
                  <a:srgbClr val="FF0000"/>
                </a:solidFill>
              </a:rPr>
              <a:t>«ТРАНСПОРТ» </a:t>
            </a:r>
            <a:r>
              <a:rPr lang="ru-RU" altLang="ru-RU" sz="1800"/>
              <a:t>– </a:t>
            </a:r>
            <a:r>
              <a:rPr lang="ru-RU" altLang="ru-RU" sz="2000" b="1"/>
              <a:t>1 500 руб.</a:t>
            </a:r>
            <a:endParaRPr lang="ru-RU" altLang="ru-RU" sz="1800" b="1"/>
          </a:p>
        </p:txBody>
      </p:sp>
      <p:sp>
        <p:nvSpPr>
          <p:cNvPr id="20" name="Стрелка вниз 19">
            <a:extLst>
              <a:ext uri="{FF2B5EF4-FFF2-40B4-BE49-F238E27FC236}">
                <a16:creationId xmlns:a16="http://schemas.microsoft.com/office/drawing/2014/main" id="{C7C50585-2B22-4F65-B2D7-B789A37438B0}"/>
              </a:ext>
            </a:extLst>
          </p:cNvPr>
          <p:cNvSpPr/>
          <p:nvPr/>
        </p:nvSpPr>
        <p:spPr bwMode="auto">
          <a:xfrm>
            <a:off x="2668588" y="3648075"/>
            <a:ext cx="720725" cy="731838"/>
          </a:xfrm>
          <a:prstGeom prst="downArrow">
            <a:avLst/>
          </a:prstGeom>
          <a:solidFill>
            <a:srgbClr val="FF0000">
              <a:alpha val="76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latin typeface="+mn-lt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7A3AFF-C936-411E-8D28-FC4F44EFD31D}"/>
              </a:ext>
            </a:extLst>
          </p:cNvPr>
          <p:cNvSpPr txBox="1"/>
          <p:nvPr/>
        </p:nvSpPr>
        <p:spPr>
          <a:xfrm>
            <a:off x="-500063" y="4379913"/>
            <a:ext cx="7489826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00" cap="all" dirty="0"/>
              <a:t>Департамент автоматизации транспорта</a:t>
            </a:r>
            <a:endParaRPr lang="ru-RU" sz="1800" b="1" cap="all" dirty="0"/>
          </a:p>
        </p:txBody>
      </p:sp>
      <p:sp>
        <p:nvSpPr>
          <p:cNvPr id="22" name="Стрелка вниз 21">
            <a:extLst>
              <a:ext uri="{FF2B5EF4-FFF2-40B4-BE49-F238E27FC236}">
                <a16:creationId xmlns:a16="http://schemas.microsoft.com/office/drawing/2014/main" id="{E7A69133-5E1E-4BC4-A3B7-EEB70C9872D2}"/>
              </a:ext>
            </a:extLst>
          </p:cNvPr>
          <p:cNvSpPr/>
          <p:nvPr/>
        </p:nvSpPr>
        <p:spPr bwMode="auto">
          <a:xfrm>
            <a:off x="2668588" y="4813300"/>
            <a:ext cx="720725" cy="731838"/>
          </a:xfrm>
          <a:prstGeom prst="downArrow">
            <a:avLst/>
          </a:prstGeom>
          <a:solidFill>
            <a:srgbClr val="FF0000">
              <a:alpha val="76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latin typeface="+mn-lt"/>
              <a:cs typeface="+mn-cs"/>
            </a:endParaRPr>
          </a:p>
        </p:txBody>
      </p:sp>
    </p:spTree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658BDAD6-B8D3-4C75-AB4A-85AB00BC1214}"/>
              </a:ext>
            </a:extLst>
          </p:cNvPr>
          <p:cNvSpPr/>
          <p:nvPr/>
        </p:nvSpPr>
        <p:spPr bwMode="auto">
          <a:xfrm>
            <a:off x="-36513" y="196850"/>
            <a:ext cx="7056438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7587" name="Прямоугольник 21">
            <a:extLst>
              <a:ext uri="{FF2B5EF4-FFF2-40B4-BE49-F238E27FC236}">
                <a16:creationId xmlns:a16="http://schemas.microsoft.com/office/drawing/2014/main" id="{6C22FF2F-3E2E-44A8-AB3F-579928ED0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" y="244475"/>
            <a:ext cx="58308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СТАЦИОНАРНОЕ ОБОРУДОВАНИЕ: АВТОМАТИЧЕСКИЕ</a:t>
            </a:r>
          </a:p>
          <a:p>
            <a:pPr eaLnBrk="1" hangingPunct="1"/>
            <a:r>
              <a:rPr lang="ru-RU" altLang="ru-RU" sz="1600" b="1"/>
              <a:t>ТЕРМИНАЛЫ ОПЛАТЫ ПРОЕЗДА ШТРИХ Т2</a:t>
            </a:r>
            <a:endParaRPr lang="ru-RU" altLang="ru-RU" sz="1600"/>
          </a:p>
        </p:txBody>
      </p:sp>
      <p:pic>
        <p:nvPicPr>
          <p:cNvPr id="67588" name="Picture 2">
            <a:extLst>
              <a:ext uri="{FF2B5EF4-FFF2-40B4-BE49-F238E27FC236}">
                <a16:creationId xmlns:a16="http://schemas.microsoft.com/office/drawing/2014/main" id="{77E08EFE-4349-41C7-B363-B734C18BD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2375" y="1695450"/>
            <a:ext cx="1843088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3">
            <a:extLst>
              <a:ext uri="{FF2B5EF4-FFF2-40B4-BE49-F238E27FC236}">
                <a16:creationId xmlns:a16="http://schemas.microsoft.com/office/drawing/2014/main" id="{BA7BA998-F4BE-4B1E-BF49-AF1DB4ADC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6700" y="1731963"/>
            <a:ext cx="1760538" cy="234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D:\Маркетинг\Маркетинговые материалы\Фото всего\_Оборудование\Терминалы оплаты проезда\22.jpg">
            <a:extLst>
              <a:ext uri="{FF2B5EF4-FFF2-40B4-BE49-F238E27FC236}">
                <a16:creationId xmlns:a16="http://schemas.microsoft.com/office/drawing/2014/main" id="{D56CF2B4-B1D1-480F-A1D0-B82DB2C70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1844675"/>
            <a:ext cx="3021012" cy="2016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91" name="Прямоугольник 1">
            <a:extLst>
              <a:ext uri="{FF2B5EF4-FFF2-40B4-BE49-F238E27FC236}">
                <a16:creationId xmlns:a16="http://schemas.microsoft.com/office/drawing/2014/main" id="{F1D2F634-61BE-4146-9B1A-0267994A1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076700"/>
            <a:ext cx="85502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>
                <a:latin typeface="Calibri Light" panose="020F0302020204030204" pitchFamily="34" charset="0"/>
              </a:rPr>
              <a:t>Предназначены для самостоятельной оплаты проезда при помощи БСК пассажирами всех категорий, с выдачей бумажных проездных билетов установленного образца, включая льготные (</a:t>
            </a:r>
            <a:r>
              <a:rPr lang="en-US" altLang="ru-RU" sz="1600">
                <a:latin typeface="Calibri Light" panose="020F0302020204030204" pitchFamily="34" charset="0"/>
              </a:rPr>
              <a:t>T2</a:t>
            </a:r>
            <a:r>
              <a:rPr lang="ru-RU" altLang="ru-RU" sz="1600">
                <a:latin typeface="Calibri Light" panose="020F0302020204030204" pitchFamily="34" charset="0"/>
              </a:rPr>
              <a:t>-</a:t>
            </a:r>
            <a:r>
              <a:rPr lang="en-US" altLang="ru-RU" sz="1600">
                <a:latin typeface="Calibri Light" panose="020F0302020204030204" pitchFamily="34" charset="0"/>
              </a:rPr>
              <a:t>PS</a:t>
            </a:r>
            <a:r>
              <a:rPr lang="ru-RU" altLang="ru-RU" sz="1600">
                <a:latin typeface="Calibri Light" panose="020F0302020204030204" pitchFamily="34" charset="0"/>
              </a:rPr>
              <a:t>) и без выдачи билета (</a:t>
            </a:r>
            <a:r>
              <a:rPr lang="en-US" altLang="ru-RU" sz="1600">
                <a:latin typeface="Calibri Light" panose="020F0302020204030204" pitchFamily="34" charset="0"/>
              </a:rPr>
              <a:t>T2</a:t>
            </a:r>
            <a:r>
              <a:rPr lang="ru-RU" altLang="ru-RU" sz="1600">
                <a:latin typeface="Calibri Light" panose="020F0302020204030204" pitchFamily="34" charset="0"/>
              </a:rPr>
              <a:t>-</a:t>
            </a:r>
            <a:r>
              <a:rPr lang="en-US" altLang="ru-RU" sz="1600">
                <a:latin typeface="Calibri Light" panose="020F0302020204030204" pitchFamily="34" charset="0"/>
              </a:rPr>
              <a:t>LS)</a:t>
            </a:r>
            <a:r>
              <a:rPr lang="ru-RU" altLang="ru-RU" sz="1600">
                <a:latin typeface="Calibri Light" panose="020F0302020204030204" pitchFamily="34" charset="0"/>
              </a:rPr>
              <a:t>.</a:t>
            </a:r>
          </a:p>
          <a:p>
            <a:pPr eaLnBrk="1" hangingPunct="1"/>
            <a:endParaRPr lang="ru-RU" altLang="ru-RU" sz="1600">
              <a:latin typeface="Calibri Light" panose="020F0302020204030204" pitchFamily="34" charset="0"/>
            </a:endParaRPr>
          </a:p>
          <a:p>
            <a:pPr eaLnBrk="1" hangingPunct="1"/>
            <a:r>
              <a:rPr lang="ru-RU" altLang="ru-RU" sz="1600">
                <a:latin typeface="Calibri Light" panose="020F0302020204030204" pitchFamily="34" charset="0"/>
              </a:rPr>
              <a:t>Модификация </a:t>
            </a:r>
            <a:r>
              <a:rPr lang="en-US" altLang="ru-RU" sz="1600">
                <a:latin typeface="Calibri Light" panose="020F0302020204030204" pitchFamily="34" charset="0"/>
              </a:rPr>
              <a:t>T2-PS </a:t>
            </a:r>
            <a:r>
              <a:rPr lang="ru-RU" altLang="ru-RU" sz="1600">
                <a:latin typeface="Calibri Light" panose="020F0302020204030204" pitchFamily="34" charset="0"/>
              </a:rPr>
              <a:t>может быть укомплектована фискальным накопителем. Терминалы оплаты могут функционировать как в автономном режиме, так и в составе программно-аппаратного комплекса</a:t>
            </a:r>
            <a:r>
              <a:rPr lang="ru-RU" altLang="ru-RU" sz="1600"/>
              <a:t>.</a:t>
            </a:r>
          </a:p>
        </p:txBody>
      </p:sp>
      <p:sp>
        <p:nvSpPr>
          <p:cNvPr id="67592" name="Прямоугольник 2">
            <a:extLst>
              <a:ext uri="{FF2B5EF4-FFF2-40B4-BE49-F238E27FC236}">
                <a16:creationId xmlns:a16="http://schemas.microsoft.com/office/drawing/2014/main" id="{97CDAD66-C97C-499D-A95C-B5A90240D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1238250"/>
            <a:ext cx="13223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latin typeface="Calibri Light" panose="020F0302020204030204" pitchFamily="34" charset="0"/>
              </a:rPr>
              <a:t>Т2</a:t>
            </a:r>
            <a:r>
              <a:rPr lang="en-US" altLang="ru-RU" sz="2800" b="1">
                <a:latin typeface="Calibri Light" panose="020F0302020204030204" pitchFamily="34" charset="0"/>
              </a:rPr>
              <a:t>M</a:t>
            </a:r>
            <a:r>
              <a:rPr lang="ru-RU" altLang="ru-RU" sz="2800" b="1">
                <a:latin typeface="Calibri Light" panose="020F0302020204030204" pitchFamily="34" charset="0"/>
              </a:rPr>
              <a:t>-</a:t>
            </a:r>
            <a:r>
              <a:rPr lang="en-US" altLang="ru-RU" sz="2800" b="1">
                <a:latin typeface="Calibri Light" panose="020F0302020204030204" pitchFamily="34" charset="0"/>
              </a:rPr>
              <a:t>PS</a:t>
            </a:r>
            <a:endParaRPr lang="ru-RU" altLang="ru-RU" sz="2800" b="1">
              <a:latin typeface="Calibri Light" panose="020F0302020204030204" pitchFamily="34" charset="0"/>
            </a:endParaRPr>
          </a:p>
        </p:txBody>
      </p:sp>
      <p:sp>
        <p:nvSpPr>
          <p:cNvPr id="67593" name="Прямоугольник 2">
            <a:extLst>
              <a:ext uri="{FF2B5EF4-FFF2-40B4-BE49-F238E27FC236}">
                <a16:creationId xmlns:a16="http://schemas.microsoft.com/office/drawing/2014/main" id="{3B9D9E67-9B84-4D3E-A6C3-0228E58C2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1317625"/>
            <a:ext cx="13700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latin typeface="Calibri Light" panose="020F0302020204030204" pitchFamily="34" charset="0"/>
              </a:rPr>
              <a:t>Т2</a:t>
            </a:r>
            <a:r>
              <a:rPr lang="en-US" altLang="ru-RU" sz="2800" b="1">
                <a:latin typeface="Calibri Light" panose="020F0302020204030204" pitchFamily="34" charset="0"/>
              </a:rPr>
              <a:t>M</a:t>
            </a:r>
            <a:r>
              <a:rPr lang="ru-RU" altLang="ru-RU" sz="2800" b="1">
                <a:latin typeface="Calibri Light" panose="020F0302020204030204" pitchFamily="34" charset="0"/>
              </a:rPr>
              <a:t>-</a:t>
            </a:r>
            <a:r>
              <a:rPr lang="en-US" altLang="ru-RU" sz="2800" b="1">
                <a:latin typeface="Calibri Light" panose="020F0302020204030204" pitchFamily="34" charset="0"/>
              </a:rPr>
              <a:t>LS</a:t>
            </a:r>
            <a:endParaRPr lang="ru-RU" altLang="ru-RU" sz="2800" b="1">
              <a:latin typeface="Calibri Light" panose="020F0302020204030204" pitchFamily="34" charset="0"/>
            </a:endParaRPr>
          </a:p>
        </p:txBody>
      </p:sp>
      <p:sp>
        <p:nvSpPr>
          <p:cNvPr id="67594" name="Прямоугольник 2">
            <a:extLst>
              <a:ext uri="{FF2B5EF4-FFF2-40B4-BE49-F238E27FC236}">
                <a16:creationId xmlns:a16="http://schemas.microsoft.com/office/drawing/2014/main" id="{8C174FDA-23AB-41C1-AF24-49BE91DCE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052513"/>
            <a:ext cx="38877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>
                <a:solidFill>
                  <a:srgbClr val="FF0000"/>
                </a:solidFill>
                <a:latin typeface="Calibri" panose="020F0502020204030204" pitchFamily="34" charset="0"/>
              </a:rPr>
              <a:t>АВТОМАТИЧЕСКИЕ ТЕРМИНАЛЫ ОПЛАТЫ ПРОЕЗДА</a:t>
            </a:r>
          </a:p>
        </p:txBody>
      </p:sp>
      <p:sp>
        <p:nvSpPr>
          <p:cNvPr id="67595" name="Прямоугольник 2">
            <a:extLst>
              <a:ext uri="{FF2B5EF4-FFF2-40B4-BE49-F238E27FC236}">
                <a16:creationId xmlns:a16="http://schemas.microsoft.com/office/drawing/2014/main" id="{80F5086A-0ED2-49A9-9E10-F47A78C10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5805488"/>
            <a:ext cx="86407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FF0000"/>
                </a:solidFill>
                <a:latin typeface="Calibri" panose="020F0502020204030204" pitchFamily="34" charset="0"/>
              </a:rPr>
              <a:t>Т2М-</a:t>
            </a:r>
            <a:r>
              <a:rPr lang="en-US" altLang="ru-RU" sz="2000" b="1">
                <a:solidFill>
                  <a:srgbClr val="FF0000"/>
                </a:solidFill>
                <a:latin typeface="Calibri" panose="020F0502020204030204" pitchFamily="34" charset="0"/>
              </a:rPr>
              <a:t>PS</a:t>
            </a:r>
            <a:r>
              <a:rPr lang="ru-RU" altLang="ru-RU" sz="2000" b="1">
                <a:solidFill>
                  <a:srgbClr val="FF0000"/>
                </a:solidFill>
                <a:latin typeface="Calibri" panose="020F0502020204030204" pitchFamily="34" charset="0"/>
              </a:rPr>
              <a:t> ОСНАЩЕН ККТ «ШТРИХ-ЛАЙТ-02Ф» ВНЕСЕННОЙ В РЕЕСТР 28.09.2016</a:t>
            </a:r>
          </a:p>
        </p:txBody>
      </p:sp>
    </p:spTree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8BB2BBE1-A326-4E95-9E37-76E898AE1415}"/>
              </a:ext>
            </a:extLst>
          </p:cNvPr>
          <p:cNvSpPr/>
          <p:nvPr/>
        </p:nvSpPr>
        <p:spPr bwMode="auto">
          <a:xfrm>
            <a:off x="-36513" y="196850"/>
            <a:ext cx="7056438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8611" name="Прямоугольник 21">
            <a:extLst>
              <a:ext uri="{FF2B5EF4-FFF2-40B4-BE49-F238E27FC236}">
                <a16:creationId xmlns:a16="http://schemas.microsoft.com/office/drawing/2014/main" id="{24A25253-F93C-49B0-8075-9540027CC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60350"/>
            <a:ext cx="5842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СТАЦИОНАРНОЕ ОБОРУДОВАНИЕ: АВТОМАТИЧЕСКИЙ</a:t>
            </a:r>
          </a:p>
          <a:p>
            <a:pPr eaLnBrk="1" hangingPunct="1"/>
            <a:r>
              <a:rPr lang="ru-RU" altLang="ru-RU" sz="1600" b="1"/>
              <a:t>ТЕРМИНАЛ ПРОДАЖИ РАЗОВЫХ БИЛЕТОВ (АПРБ 3.0)</a:t>
            </a:r>
            <a:endParaRPr lang="ru-RU" altLang="ru-RU" sz="1600"/>
          </a:p>
        </p:txBody>
      </p:sp>
      <p:pic>
        <p:nvPicPr>
          <p:cNvPr id="68612" name="Рисунок 2">
            <a:extLst>
              <a:ext uri="{FF2B5EF4-FFF2-40B4-BE49-F238E27FC236}">
                <a16:creationId xmlns:a16="http://schemas.microsoft.com/office/drawing/2014/main" id="{ADE0753D-2D8B-4388-9C7E-6861CF55F67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844675"/>
            <a:ext cx="3616325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3" name="TextBox 30">
            <a:extLst>
              <a:ext uri="{FF2B5EF4-FFF2-40B4-BE49-F238E27FC236}">
                <a16:creationId xmlns:a16="http://schemas.microsoft.com/office/drawing/2014/main" id="{CA0513BD-5E57-44FC-A0DF-4966732C6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1963" y="2492375"/>
            <a:ext cx="44704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fontAlgn="ctr">
              <a:buFont typeface="Arial" panose="020B0604020202020204" pitchFamily="34" charset="0"/>
              <a:buChar char="•"/>
            </a:pPr>
            <a:r>
              <a:rPr lang="ru-RU" altLang="ru-RU" sz="1600">
                <a:latin typeface="Calibri Light" panose="020F0302020204030204" pitchFamily="34" charset="0"/>
              </a:rPr>
              <a:t>Прием к оплате купюр и монет </a:t>
            </a:r>
          </a:p>
          <a:p>
            <a:pPr lvl="1" fontAlgn="ctr">
              <a:buFont typeface="Arial" panose="020B0604020202020204" pitchFamily="34" charset="0"/>
              <a:buChar char="•"/>
            </a:pPr>
            <a:r>
              <a:rPr lang="ru-RU" altLang="ru-RU" sz="1600">
                <a:latin typeface="Calibri Light" panose="020F0302020204030204" pitchFamily="34" charset="0"/>
              </a:rPr>
              <a:t>Выдача сдачи монетами двух номиналов с максимальной ёмкостью хопперов 2 000 монет</a:t>
            </a:r>
          </a:p>
          <a:p>
            <a:pPr lvl="1" fontAlgn="ctr">
              <a:buFont typeface="Arial" panose="020B0604020202020204" pitchFamily="34" charset="0"/>
              <a:buChar char="•"/>
            </a:pPr>
            <a:r>
              <a:rPr lang="ru-RU" altLang="ru-RU" sz="1600">
                <a:latin typeface="Calibri Light" panose="020F0302020204030204" pitchFamily="34" charset="0"/>
              </a:rPr>
              <a:t>Аппарат содержит контрольно-кассовую машину PAYONLINE-01-ФА </a:t>
            </a:r>
          </a:p>
          <a:p>
            <a:pPr lvl="1" fontAlgn="ctr">
              <a:buFont typeface="Arial" panose="020B0604020202020204" pitchFamily="34" charset="0"/>
              <a:buChar char="•"/>
            </a:pPr>
            <a:r>
              <a:rPr lang="ru-RU" altLang="ru-RU" sz="1600">
                <a:latin typeface="Calibri Light" panose="020F0302020204030204" pitchFamily="34" charset="0"/>
              </a:rPr>
              <a:t>Экран для отображения информации для пассажиров</a:t>
            </a:r>
          </a:p>
          <a:p>
            <a:pPr lvl="1" fontAlgn="ctr">
              <a:buFont typeface="Arial" panose="020B0604020202020204" pitchFamily="34" charset="0"/>
              <a:buChar char="•"/>
            </a:pPr>
            <a:r>
              <a:rPr lang="ru-RU" altLang="ru-RU" sz="1600">
                <a:latin typeface="Calibri Light" panose="020F0302020204030204" pitchFamily="34" charset="0"/>
              </a:rPr>
              <a:t>Съемные устройства выдачи монет для сдачи обеспечивают быстрое проведение процедур инкассации и кассации аппарата</a:t>
            </a:r>
          </a:p>
        </p:txBody>
      </p:sp>
      <p:sp>
        <p:nvSpPr>
          <p:cNvPr id="68614" name="Прямоугольник 2">
            <a:extLst>
              <a:ext uri="{FF2B5EF4-FFF2-40B4-BE49-F238E27FC236}">
                <a16:creationId xmlns:a16="http://schemas.microsoft.com/office/drawing/2014/main" id="{D77FDD8E-2753-40C4-910E-7A474FE2B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4088" y="1204913"/>
            <a:ext cx="38877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>
                <a:solidFill>
                  <a:srgbClr val="FF0000"/>
                </a:solidFill>
                <a:latin typeface="Calibri" panose="020F0502020204030204" pitchFamily="34" charset="0"/>
              </a:rPr>
              <a:t>АВТОМАТИЧЕСКИЙ ТЕРМИНАЛ ПРОДАЖИ РАЗОВЫХ БИЛЕТОВ</a:t>
            </a:r>
          </a:p>
          <a:p>
            <a:pPr eaLnBrk="1" hangingPunct="1"/>
            <a:r>
              <a:rPr lang="ru-RU" altLang="ru-RU" sz="2000" b="1">
                <a:solidFill>
                  <a:srgbClr val="FF0000"/>
                </a:solidFill>
                <a:latin typeface="Calibri" panose="020F0502020204030204" pitchFamily="34" charset="0"/>
              </a:rPr>
              <a:t>АПРБ 3.0</a:t>
            </a:r>
          </a:p>
        </p:txBody>
      </p:sp>
      <p:sp>
        <p:nvSpPr>
          <p:cNvPr id="68615" name="Прямоугольник 2">
            <a:extLst>
              <a:ext uri="{FF2B5EF4-FFF2-40B4-BE49-F238E27FC236}">
                <a16:creationId xmlns:a16="http://schemas.microsoft.com/office/drawing/2014/main" id="{B0DB3446-E24D-4389-88B0-2969F9E79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5661025"/>
            <a:ext cx="86407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FF0000"/>
                </a:solidFill>
                <a:latin typeface="Calibri" panose="020F0502020204030204" pitchFamily="34" charset="0"/>
              </a:rPr>
              <a:t>АПРБ ОСНАЩЕН ККТ «</a:t>
            </a:r>
            <a:r>
              <a:rPr lang="en-US" altLang="ru-RU" sz="2000" b="1">
                <a:solidFill>
                  <a:srgbClr val="FF0000"/>
                </a:solidFill>
                <a:latin typeface="Calibri" panose="020F0502020204030204" pitchFamily="34" charset="0"/>
              </a:rPr>
              <a:t>PAYONLINE-01-</a:t>
            </a:r>
            <a:r>
              <a:rPr lang="ru-RU" altLang="ru-RU" sz="2000" b="1">
                <a:solidFill>
                  <a:srgbClr val="FF0000"/>
                </a:solidFill>
                <a:latin typeface="Calibri" panose="020F0502020204030204" pitchFamily="34" charset="0"/>
              </a:rPr>
              <a:t>ФА» ВНЕСЕННОЙ В РЕЕСТР 29.09.2016</a:t>
            </a:r>
          </a:p>
        </p:txBody>
      </p:sp>
    </p:spTree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8EADADBD-9BB7-408F-836B-36CD2849EFC3}"/>
              </a:ext>
            </a:extLst>
          </p:cNvPr>
          <p:cNvSpPr/>
          <p:nvPr/>
        </p:nvSpPr>
        <p:spPr bwMode="auto">
          <a:xfrm>
            <a:off x="-36513" y="196850"/>
            <a:ext cx="7056438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9635" name="Прямоугольник 21">
            <a:extLst>
              <a:ext uri="{FF2B5EF4-FFF2-40B4-BE49-F238E27FC236}">
                <a16:creationId xmlns:a16="http://schemas.microsoft.com/office/drawing/2014/main" id="{55F993E0-D44E-45CA-9073-09FCB5F34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60350"/>
            <a:ext cx="49799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ПЕРЕНОСНОЕ ОБОРУДОВАНИЕ: МОБИЛЬНЫЙ</a:t>
            </a:r>
          </a:p>
          <a:p>
            <a:pPr eaLnBrk="1" hangingPunct="1"/>
            <a:r>
              <a:rPr lang="ru-RU" altLang="ru-RU" sz="1600" b="1"/>
              <a:t>ТЕРМИНАЛ КОНДУКТОРА</a:t>
            </a:r>
            <a:endParaRPr lang="ru-RU" altLang="ru-RU" sz="1600"/>
          </a:p>
        </p:txBody>
      </p:sp>
      <p:sp>
        <p:nvSpPr>
          <p:cNvPr id="69636" name="Прямоугольник 1">
            <a:extLst>
              <a:ext uri="{FF2B5EF4-FFF2-40B4-BE49-F238E27FC236}">
                <a16:creationId xmlns:a16="http://schemas.microsoft.com/office/drawing/2014/main" id="{21FF0A7C-3689-4F84-B156-E798F23F0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412875"/>
            <a:ext cx="431958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>
                <a:latin typeface="Calibri Light" panose="020F0302020204030204" pitchFamily="34" charset="0"/>
              </a:rPr>
              <a:t>Мобильная онлайн-касса. Самая бюджетная онлайн-касса на рынке. Компактная, легкая и эргономичная. Помещается на ладони. Работает от аккумулятора. Принимает к оплате наличные денежные средства и передает данные согласно ФЗ-54.</a:t>
            </a:r>
          </a:p>
        </p:txBody>
      </p:sp>
      <p:sp>
        <p:nvSpPr>
          <p:cNvPr id="69637" name="Прямоугольник 2">
            <a:extLst>
              <a:ext uri="{FF2B5EF4-FFF2-40B4-BE49-F238E27FC236}">
                <a16:creationId xmlns:a16="http://schemas.microsoft.com/office/drawing/2014/main" id="{D1DDC462-EB5D-4328-A741-CE0C2529D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1412875"/>
            <a:ext cx="4135438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>
                <a:solidFill>
                  <a:srgbClr val="FF0000"/>
                </a:solidFill>
                <a:latin typeface="Calibri" panose="020F0502020204030204" pitchFamily="34" charset="0"/>
              </a:rPr>
              <a:t>МОБИЛЬНЫЙ ТЕРМИНАЛ КОНДУКТОРА / ВОДИТЕЛЯ С  ФИСКАЛЬНЫМ НАКОПИТЕЛЕМ</a:t>
            </a:r>
          </a:p>
          <a:p>
            <a:pPr eaLnBrk="1" hangingPunct="1"/>
            <a:r>
              <a:rPr lang="ru-RU" altLang="ru-RU" sz="3600" b="1">
                <a:solidFill>
                  <a:srgbClr val="FF0000"/>
                </a:solidFill>
                <a:latin typeface="Calibri" panose="020F0502020204030204" pitchFamily="34" charset="0"/>
              </a:rPr>
              <a:t>ШТРИН-НАНО-Ф</a:t>
            </a:r>
          </a:p>
        </p:txBody>
      </p:sp>
      <p:sp>
        <p:nvSpPr>
          <p:cNvPr id="69638" name="Прямоугольник 2">
            <a:extLst>
              <a:ext uri="{FF2B5EF4-FFF2-40B4-BE49-F238E27FC236}">
                <a16:creationId xmlns:a16="http://schemas.microsoft.com/office/drawing/2014/main" id="{78529784-1185-466B-A3A8-01AA6E83C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375" y="5557838"/>
            <a:ext cx="4752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FF0000"/>
                </a:solidFill>
                <a:latin typeface="Calibri" panose="020F0502020204030204" pitchFamily="34" charset="0"/>
              </a:rPr>
              <a:t>ВНЕСЕНА В РЕЕСТР ККТ 03.05.0218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97AB7F9F-3122-43B1-8229-8E2E1EA00482}"/>
              </a:ext>
            </a:extLst>
          </p:cNvPr>
          <p:cNvGraphicFramePr>
            <a:graphicFrameLocks noGrp="1"/>
          </p:cNvGraphicFramePr>
          <p:nvPr/>
        </p:nvGraphicFramePr>
        <p:xfrm>
          <a:off x="533400" y="3463925"/>
          <a:ext cx="3810000" cy="17287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9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5758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Метод печати</a:t>
                      </a:r>
                    </a:p>
                  </a:txBody>
                  <a:tcPr marL="91459" marR="91459" marT="45736" marB="45736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Прямая термопечать</a:t>
                      </a:r>
                    </a:p>
                  </a:txBody>
                  <a:tcPr marL="91459" marR="91459" marT="45736" marB="4573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758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Скорость печати, мм/с</a:t>
                      </a:r>
                    </a:p>
                  </a:txBody>
                  <a:tcPr marL="91459" marR="91459" marT="45736" marB="45736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60</a:t>
                      </a:r>
                    </a:p>
                  </a:txBody>
                  <a:tcPr marL="91459" marR="91459" marT="45736" marB="4573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758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Экран</a:t>
                      </a:r>
                    </a:p>
                  </a:txBody>
                  <a:tcPr marL="91459" marR="91459" marT="45736" marB="45736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отсутствует</a:t>
                      </a:r>
                    </a:p>
                  </a:txBody>
                  <a:tcPr marL="91459" marR="91459" marT="45736" marB="4573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758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Батарея</a:t>
                      </a:r>
                    </a:p>
                  </a:txBody>
                  <a:tcPr marL="91459" marR="91459" marT="45736" marB="45736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2600 </a:t>
                      </a:r>
                      <a:r>
                        <a:rPr lang="ru-RU" sz="1400" dirty="0" err="1">
                          <a:solidFill>
                            <a:srgbClr val="0070C0"/>
                          </a:solidFill>
                        </a:rPr>
                        <a:t>мАч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, 3,7 В</a:t>
                      </a:r>
                    </a:p>
                  </a:txBody>
                  <a:tcPr marL="91459" marR="91459" marT="45736" marB="4573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758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Операционная система</a:t>
                      </a:r>
                    </a:p>
                  </a:txBody>
                  <a:tcPr marL="91459" marR="91459" marT="45736" marB="45736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70C0"/>
                          </a:solidFill>
                        </a:rPr>
                        <a:t>Android 7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.0</a:t>
                      </a:r>
                    </a:p>
                  </a:txBody>
                  <a:tcPr marL="91459" marR="91459" marT="45736" marB="4573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9650" name="Изображение" descr="Изображение">
            <a:extLst>
              <a:ext uri="{FF2B5EF4-FFF2-40B4-BE49-F238E27FC236}">
                <a16:creationId xmlns:a16="http://schemas.microsoft.com/office/drawing/2014/main" id="{9490B533-CF22-486E-83D2-38D7F232B87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2454275"/>
            <a:ext cx="3208338" cy="330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9651" name="Picture 3">
            <a:extLst>
              <a:ext uri="{FF2B5EF4-FFF2-40B4-BE49-F238E27FC236}">
                <a16:creationId xmlns:a16="http://schemas.microsoft.com/office/drawing/2014/main" id="{43EA32F3-3FD4-4088-822F-249489F11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8438" y="2551113"/>
            <a:ext cx="1020762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7CA8BC7C-03BB-42D1-94C7-C84604631910}"/>
              </a:ext>
            </a:extLst>
          </p:cNvPr>
          <p:cNvSpPr/>
          <p:nvPr/>
        </p:nvSpPr>
        <p:spPr bwMode="auto">
          <a:xfrm>
            <a:off x="-36513" y="196850"/>
            <a:ext cx="7056438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0659" name="Прямоугольник 21">
            <a:extLst>
              <a:ext uri="{FF2B5EF4-FFF2-40B4-BE49-F238E27FC236}">
                <a16:creationId xmlns:a16="http://schemas.microsoft.com/office/drawing/2014/main" id="{27B46A03-E79C-4EE9-9B5E-D26384992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60350"/>
            <a:ext cx="49799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ПЕРЕНОСНОЕ ОБОРУДОВАНИЕ: МОБИЛЬНЫЙ</a:t>
            </a:r>
          </a:p>
          <a:p>
            <a:pPr eaLnBrk="1" hangingPunct="1"/>
            <a:r>
              <a:rPr lang="ru-RU" altLang="ru-RU" sz="1600" b="1"/>
              <a:t>ТЕРМИНАЛ КОНДУКТОРА</a:t>
            </a:r>
            <a:endParaRPr lang="ru-RU" altLang="ru-RU" sz="1600"/>
          </a:p>
        </p:txBody>
      </p:sp>
      <p:sp>
        <p:nvSpPr>
          <p:cNvPr id="70660" name="Прямоугольник 1">
            <a:extLst>
              <a:ext uri="{FF2B5EF4-FFF2-40B4-BE49-F238E27FC236}">
                <a16:creationId xmlns:a16="http://schemas.microsoft.com/office/drawing/2014/main" id="{6C6A14CC-9193-4B7B-B780-001177C18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238" y="1220788"/>
            <a:ext cx="412432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>
                <a:latin typeface="Calibri Light" panose="020F0302020204030204" pitchFamily="34" charset="0"/>
              </a:rPr>
              <a:t>Мобильный (переносной) кассовый аппарат с онлайн передачей данных под ФЗ-54 на основе планшета со встроенным сканером штрих-кода.</a:t>
            </a:r>
          </a:p>
          <a:p>
            <a:pPr eaLnBrk="1" hangingPunct="1"/>
            <a:endParaRPr lang="ru-RU" altLang="ru-RU" sz="1600">
              <a:latin typeface="Calibri Light" panose="020F0302020204030204" pitchFamily="34" charset="0"/>
            </a:endParaRPr>
          </a:p>
          <a:p>
            <a:pPr eaLnBrk="1" hangingPunct="1"/>
            <a:r>
              <a:rPr lang="ru-RU" altLang="ru-RU" sz="1600">
                <a:latin typeface="Calibri Light" panose="020F0302020204030204" pitchFamily="34" charset="0"/>
              </a:rPr>
              <a:t>Может работать с бесконтактными банковскими картами, транспортными картами и принимать наличные денежные средства в фискальном режиме. Имеет возможность автоматически пробивать чеки и передавать их покупателю.</a:t>
            </a:r>
          </a:p>
        </p:txBody>
      </p:sp>
      <p:sp>
        <p:nvSpPr>
          <p:cNvPr id="70661" name="Прямоугольник 2">
            <a:extLst>
              <a:ext uri="{FF2B5EF4-FFF2-40B4-BE49-F238E27FC236}">
                <a16:creationId xmlns:a16="http://schemas.microsoft.com/office/drawing/2014/main" id="{160C9991-E205-4C82-80FE-4CF1A7FA6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8525" y="1335088"/>
            <a:ext cx="4067175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>
                <a:solidFill>
                  <a:srgbClr val="FF0000"/>
                </a:solidFill>
                <a:latin typeface="Calibri" panose="020F0502020204030204" pitchFamily="34" charset="0"/>
              </a:rPr>
              <a:t>МОБИЛЬНЫЙ ТЕРМИНАЛ КОНДУКТОРА / ВОДИТЕЛЯ</a:t>
            </a:r>
            <a:r>
              <a:rPr lang="en-US" altLang="ru-RU" sz="160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ru-RU" altLang="ru-RU" sz="1600">
                <a:solidFill>
                  <a:srgbClr val="FF0000"/>
                </a:solidFill>
                <a:latin typeface="Calibri" panose="020F0502020204030204" pitchFamily="34" charset="0"/>
              </a:rPr>
              <a:t>С  ФИСКАЛЬНЫМ НАКОПИТЕЛЕМ</a:t>
            </a:r>
          </a:p>
          <a:p>
            <a:pPr eaLnBrk="1" hangingPunct="1"/>
            <a:r>
              <a:rPr lang="ru-RU" altLang="ru-RU" sz="3600" b="1">
                <a:solidFill>
                  <a:srgbClr val="FF0000"/>
                </a:solidFill>
                <a:latin typeface="Calibri" panose="020F0502020204030204" pitchFamily="34" charset="0"/>
              </a:rPr>
              <a:t>ШТРИХ-КАРТ-Ф</a:t>
            </a:r>
          </a:p>
        </p:txBody>
      </p:sp>
      <p:sp>
        <p:nvSpPr>
          <p:cNvPr id="70662" name="Прямоугольник 2">
            <a:extLst>
              <a:ext uri="{FF2B5EF4-FFF2-40B4-BE49-F238E27FC236}">
                <a16:creationId xmlns:a16="http://schemas.microsoft.com/office/drawing/2014/main" id="{C4FDD75B-7C2B-4046-91B7-0EE638E666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5570538"/>
            <a:ext cx="1949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FF0000"/>
                </a:solidFill>
                <a:latin typeface="Calibri" panose="020F0502020204030204" pitchFamily="34" charset="0"/>
              </a:rPr>
              <a:t>ЯВЛЯЕТСЯ ККТ</a:t>
            </a:r>
          </a:p>
        </p:txBody>
      </p:sp>
      <p:pic>
        <p:nvPicPr>
          <p:cNvPr id="70663" name="Picture 2">
            <a:extLst>
              <a:ext uri="{FF2B5EF4-FFF2-40B4-BE49-F238E27FC236}">
                <a16:creationId xmlns:a16="http://schemas.microsoft.com/office/drawing/2014/main" id="{1DE0C2A7-5979-4E7D-B392-CF0740DC4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538" y="2938463"/>
            <a:ext cx="3240087" cy="216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4" name="Picture 3">
            <a:extLst>
              <a:ext uri="{FF2B5EF4-FFF2-40B4-BE49-F238E27FC236}">
                <a16:creationId xmlns:a16="http://schemas.microsoft.com/office/drawing/2014/main" id="{16684964-D50F-4B3F-8A30-BC25E1BEF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3050" y="2081213"/>
            <a:ext cx="1020763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5" name="Picture 4">
            <a:extLst>
              <a:ext uri="{FF2B5EF4-FFF2-40B4-BE49-F238E27FC236}">
                <a16:creationId xmlns:a16="http://schemas.microsoft.com/office/drawing/2014/main" id="{6894695B-6070-4218-A406-B12832558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5275" y="3141663"/>
            <a:ext cx="1020763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6" name="Picture 5">
            <a:extLst>
              <a:ext uri="{FF2B5EF4-FFF2-40B4-BE49-F238E27FC236}">
                <a16:creationId xmlns:a16="http://schemas.microsoft.com/office/drawing/2014/main" id="{67C83277-1766-4B52-98A5-B79CFD314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5275" y="4205288"/>
            <a:ext cx="1020763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7" name="Picture 4">
            <a:extLst>
              <a:ext uri="{FF2B5EF4-FFF2-40B4-BE49-F238E27FC236}">
                <a16:creationId xmlns:a16="http://schemas.microsoft.com/office/drawing/2014/main" id="{B5269E16-8020-44A6-900B-90C04F500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43850" y="5259388"/>
            <a:ext cx="1020763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23BBA4A9-1D7F-4D71-AC26-4FCC6C3D973F}"/>
              </a:ext>
            </a:extLst>
          </p:cNvPr>
          <p:cNvGraphicFramePr>
            <a:graphicFrameLocks noGrp="1"/>
          </p:cNvGraphicFramePr>
          <p:nvPr/>
        </p:nvGraphicFramePr>
        <p:xfrm>
          <a:off x="395288" y="4164013"/>
          <a:ext cx="3810000" cy="17287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9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5757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Метод печати</a:t>
                      </a:r>
                    </a:p>
                  </a:txBody>
                  <a:tcPr marL="91459" marR="91459" marT="45736" marB="45736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Прямая термопечать</a:t>
                      </a:r>
                    </a:p>
                  </a:txBody>
                  <a:tcPr marL="91459" marR="91459" marT="45736" marB="4573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757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Скорость печати, мм/с</a:t>
                      </a:r>
                    </a:p>
                  </a:txBody>
                  <a:tcPr marL="91459" marR="91459" marT="45736" marB="45736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До 67,5</a:t>
                      </a:r>
                    </a:p>
                  </a:txBody>
                  <a:tcPr marL="91459" marR="91459" marT="45736" marB="4573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757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Экран</a:t>
                      </a:r>
                    </a:p>
                  </a:txBody>
                  <a:tcPr marL="91459" marR="91459" marT="45736" marB="45736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5,5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</a:rPr>
                        <a:t>”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, 1280х720</a:t>
                      </a:r>
                    </a:p>
                  </a:txBody>
                  <a:tcPr marL="91459" marR="91459" marT="45736" marB="4573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757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Батарея</a:t>
                      </a:r>
                      <a:r>
                        <a:rPr lang="ru-RU" sz="1400" baseline="0" dirty="0">
                          <a:solidFill>
                            <a:srgbClr val="0070C0"/>
                          </a:solidFill>
                        </a:rPr>
                        <a:t>, </a:t>
                      </a:r>
                      <a:r>
                        <a:rPr lang="ru-RU" sz="1400" baseline="0" dirty="0" err="1">
                          <a:solidFill>
                            <a:srgbClr val="0070C0"/>
                          </a:solidFill>
                        </a:rPr>
                        <a:t>мАч</a:t>
                      </a:r>
                      <a:endParaRPr lang="ru-RU" sz="1400" dirty="0">
                        <a:solidFill>
                          <a:srgbClr val="0070C0"/>
                        </a:solidFill>
                      </a:endParaRPr>
                    </a:p>
                  </a:txBody>
                  <a:tcPr marL="91459" marR="91459" marT="45736" marB="45736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3500</a:t>
                      </a:r>
                    </a:p>
                  </a:txBody>
                  <a:tcPr marL="91459" marR="91459" marT="45736" marB="4573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757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Операционная система</a:t>
                      </a:r>
                    </a:p>
                  </a:txBody>
                  <a:tcPr marL="91459" marR="91459" marT="45736" marB="45736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70C0"/>
                          </a:solidFill>
                        </a:rPr>
                        <a:t>Android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5.Х</a:t>
                      </a:r>
                    </a:p>
                  </a:txBody>
                  <a:tcPr marL="91459" marR="91459" marT="45736" marB="4573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Прямоугольник 2">
            <a:extLst>
              <a:ext uri="{FF2B5EF4-FFF2-40B4-BE49-F238E27FC236}">
                <a16:creationId xmlns:a16="http://schemas.microsoft.com/office/drawing/2014/main" id="{771EC8F4-52EC-4512-B892-B046FDA08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613" y="1647825"/>
            <a:ext cx="3255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FF0000"/>
                </a:solidFill>
                <a:latin typeface="Calibri Light" panose="020F0302020204030204" pitchFamily="34" charset="0"/>
              </a:rPr>
              <a:t>СЧЕТЧИК ПАССАЖИРОВ</a:t>
            </a:r>
          </a:p>
        </p:txBody>
      </p:sp>
      <p:pic>
        <p:nvPicPr>
          <p:cNvPr id="4" name="Picture 8" descr="C:\Users\Евгений_2\Desktop\Метровагонмаш\Иконки\Иконка Счетчик1.png">
            <a:extLst>
              <a:ext uri="{FF2B5EF4-FFF2-40B4-BE49-F238E27FC236}">
                <a16:creationId xmlns:a16="http://schemas.microsoft.com/office/drawing/2014/main" id="{EC36D161-41A8-4C00-A049-DE28DAC28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0781" y="1650311"/>
            <a:ext cx="808176" cy="808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1684" name="Прямоугольник 4">
            <a:extLst>
              <a:ext uri="{FF2B5EF4-FFF2-40B4-BE49-F238E27FC236}">
                <a16:creationId xmlns:a16="http://schemas.microsoft.com/office/drawing/2014/main" id="{5696A32D-730B-4389-B736-6AE04902E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3111500"/>
            <a:ext cx="27670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>
                <a:latin typeface="Calibri Light" panose="020F0302020204030204" pitchFamily="34" charset="0"/>
              </a:rPr>
              <a:t>СЧЕТЧИК </a:t>
            </a:r>
          </a:p>
          <a:p>
            <a:pPr eaLnBrk="1" hangingPunct="1"/>
            <a:r>
              <a:rPr lang="ru-RU" altLang="ru-RU" sz="1600">
                <a:latin typeface="Calibri Light" panose="020F0302020204030204" pitchFamily="34" charset="0"/>
              </a:rPr>
              <a:t>обеспечивает непрерывный бесконтактный учет входящих и выходящих пассажиров через дверной проем транспортного средства</a:t>
            </a:r>
            <a:endParaRPr lang="en-US" altLang="ru-RU" sz="1600">
              <a:latin typeface="Calibri Light" panose="020F0302020204030204" pitchFamily="34" charset="0"/>
            </a:endParaRPr>
          </a:p>
        </p:txBody>
      </p:sp>
      <p:pic>
        <p:nvPicPr>
          <p:cNvPr id="71685" name="Picture 4">
            <a:extLst>
              <a:ext uri="{FF2B5EF4-FFF2-40B4-BE49-F238E27FC236}">
                <a16:creationId xmlns:a16="http://schemas.microsoft.com/office/drawing/2014/main" id="{950CE1A3-C770-4A3C-913C-A7C79D324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9750" y="2568575"/>
            <a:ext cx="5938838" cy="361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6" name="Picture 5">
            <a:extLst>
              <a:ext uri="{FF2B5EF4-FFF2-40B4-BE49-F238E27FC236}">
                <a16:creationId xmlns:a16="http://schemas.microsoft.com/office/drawing/2014/main" id="{BBE9C5E2-27B1-4C4C-92EE-46B1285A4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013" y="4527550"/>
            <a:ext cx="1812925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7" name="Screen Shot 2018-04-20 at 15.19.24.png">
            <a:extLst>
              <a:ext uri="{FF2B5EF4-FFF2-40B4-BE49-F238E27FC236}">
                <a16:creationId xmlns:a16="http://schemas.microsoft.com/office/drawing/2014/main" id="{CF7549F6-00D6-44D5-BDCA-F00AB3EBAA3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4213" y="1481138"/>
            <a:ext cx="3282950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1688" name="Прямоугольник 8">
            <a:extLst>
              <a:ext uri="{FF2B5EF4-FFF2-40B4-BE49-F238E27FC236}">
                <a16:creationId xmlns:a16="http://schemas.microsoft.com/office/drawing/2014/main" id="{366E372E-A6E3-4DCE-AF07-9A7027DCB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2068513"/>
            <a:ext cx="5876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808080"/>
                </a:solidFill>
                <a:latin typeface="Calibri Light" panose="020F0302020204030204" pitchFamily="34" charset="0"/>
              </a:rPr>
              <a:t>со </a:t>
            </a:r>
            <a:r>
              <a:rPr lang="ru-RU" altLang="ru-RU">
                <a:solidFill>
                  <a:srgbClr val="808080"/>
                </a:solidFill>
                <a:latin typeface="Calibri Light" panose="020F0302020204030204" pitchFamily="34" charset="0"/>
              </a:rPr>
              <a:t>встроенным видеорегистратором</a:t>
            </a:r>
            <a:endParaRPr lang="ru-RU" altLang="ru-RU" b="1">
              <a:solidFill>
                <a:srgbClr val="808080"/>
              </a:solidFill>
              <a:latin typeface="Calibri Light" panose="020F0302020204030204" pitchFamily="34" charset="0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A9F3C82F-3AA5-40B6-934B-0EBD4869DF9F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0" y="1035050"/>
            <a:ext cx="7635875" cy="447675"/>
          </a:xfrm>
          <a:custGeom>
            <a:avLst/>
            <a:gdLst>
              <a:gd name="T0" fmla="*/ 0 w 15129"/>
              <a:gd name="T1" fmla="*/ 0 h 11844"/>
              <a:gd name="T2" fmla="*/ 7434493 w 15129"/>
              <a:gd name="T3" fmla="*/ 0 h 11844"/>
              <a:gd name="T4" fmla="*/ 7635875 w 15129"/>
              <a:gd name="T5" fmla="*/ 244437 h 11844"/>
              <a:gd name="T6" fmla="*/ 7434493 w 15129"/>
              <a:gd name="T7" fmla="*/ 447675 h 11844"/>
              <a:gd name="T8" fmla="*/ 0 w 15129"/>
              <a:gd name="T9" fmla="*/ 447675 h 11844"/>
              <a:gd name="T10" fmla="*/ 0 w 15129"/>
              <a:gd name="T11" fmla="*/ 0 h 118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129"/>
              <a:gd name="T19" fmla="*/ 0 h 11844"/>
              <a:gd name="T20" fmla="*/ 15129 w 15129"/>
              <a:gd name="T21" fmla="*/ 11844 h 118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129" h="11844">
                <a:moveTo>
                  <a:pt x="0" y="0"/>
                </a:moveTo>
                <a:lnTo>
                  <a:pt x="14730" y="0"/>
                </a:lnTo>
                <a:lnTo>
                  <a:pt x="15129" y="6467"/>
                </a:lnTo>
                <a:lnTo>
                  <a:pt x="14730" y="11844"/>
                </a:lnTo>
                <a:lnTo>
                  <a:pt x="0" y="11844"/>
                </a:lnTo>
                <a:lnTo>
                  <a:pt x="0" y="0"/>
                </a:lnTo>
                <a:close/>
              </a:path>
            </a:pathLst>
          </a:custGeom>
          <a:solidFill>
            <a:srgbClr val="EF6C03"/>
          </a:solidFill>
          <a:ln>
            <a:noFill/>
          </a:ln>
          <a:effectLst>
            <a:outerShdw blurRad="76200" sy="23000" kx="-1199993" algn="bl" rotWithShape="0">
              <a:srgbClr val="808080">
                <a:alpha val="2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latin typeface="+mn-lt"/>
                <a:ea typeface="Arial" charset="0"/>
                <a:cs typeface="+mn-cs"/>
              </a:rPr>
              <a:t> </a:t>
            </a:r>
          </a:p>
        </p:txBody>
      </p:sp>
      <p:sp>
        <p:nvSpPr>
          <p:cNvPr id="71690" name="Rectangle 2">
            <a:extLst>
              <a:ext uri="{FF2B5EF4-FFF2-40B4-BE49-F238E27FC236}">
                <a16:creationId xmlns:a16="http://schemas.microsoft.com/office/drawing/2014/main" id="{503C9962-5902-4747-AAF6-1A9373A92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38225"/>
            <a:ext cx="7332663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800" b="1"/>
              <a:t>      Счетчик пассажиров ШТРИХ-М</a:t>
            </a:r>
          </a:p>
        </p:txBody>
      </p:sp>
      <p:pic>
        <p:nvPicPr>
          <p:cNvPr id="71691" name="Picture 28">
            <a:extLst>
              <a:ext uri="{FF2B5EF4-FFF2-40B4-BE49-F238E27FC236}">
                <a16:creationId xmlns:a16="http://schemas.microsoft.com/office/drawing/2014/main" id="{FE5D0334-AFBF-4D15-B6E6-7E9418CB9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1163" y="627063"/>
            <a:ext cx="835025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DF35FEFA-48EA-45F2-B0C8-263041C9DA6A}"/>
              </a:ext>
            </a:extLst>
          </p:cNvPr>
          <p:cNvSpPr txBox="1">
            <a:spLocks/>
          </p:cNvSpPr>
          <p:nvPr/>
        </p:nvSpPr>
        <p:spPr bwMode="auto">
          <a:xfrm>
            <a:off x="314325" y="495300"/>
            <a:ext cx="4262438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kumimoji="0" lang="ru-RU" altLang="ru-RU" sz="1600" dirty="0">
                <a:solidFill>
                  <a:schemeClr val="bg1">
                    <a:lumMod val="50000"/>
                  </a:schemeClr>
                </a:solidFill>
              </a:rPr>
              <a:t>ШТРИХ-М: Транспорт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5">
            <a:extLst>
              <a:ext uri="{FF2B5EF4-FFF2-40B4-BE49-F238E27FC236}">
                <a16:creationId xmlns:a16="http://schemas.microsoft.com/office/drawing/2014/main" id="{31BC1B8F-E240-4E03-A75F-E1F7A0EEF8D6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0" y="476250"/>
            <a:ext cx="7464425" cy="433388"/>
          </a:xfrm>
          <a:custGeom>
            <a:avLst/>
            <a:gdLst>
              <a:gd name="T0" fmla="*/ 0 w 15129"/>
              <a:gd name="T1" fmla="*/ 0 h 11844"/>
              <a:gd name="T2" fmla="*/ 2147483647 w 15129"/>
              <a:gd name="T3" fmla="*/ 0 h 11844"/>
              <a:gd name="T4" fmla="*/ 2147483647 w 15129"/>
              <a:gd name="T5" fmla="*/ 13509637 h 11844"/>
              <a:gd name="T6" fmla="*/ 2147483647 w 15129"/>
              <a:gd name="T7" fmla="*/ 24742218 h 11844"/>
              <a:gd name="T8" fmla="*/ 0 w 15129"/>
              <a:gd name="T9" fmla="*/ 24742218 h 11844"/>
              <a:gd name="T10" fmla="*/ 0 w 15129"/>
              <a:gd name="T11" fmla="*/ 0 h 118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129"/>
              <a:gd name="T19" fmla="*/ 0 h 11844"/>
              <a:gd name="T20" fmla="*/ 15129 w 15129"/>
              <a:gd name="T21" fmla="*/ 11844 h 118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129" h="11844">
                <a:moveTo>
                  <a:pt x="0" y="0"/>
                </a:moveTo>
                <a:lnTo>
                  <a:pt x="14730" y="0"/>
                </a:lnTo>
                <a:lnTo>
                  <a:pt x="15129" y="6467"/>
                </a:lnTo>
                <a:lnTo>
                  <a:pt x="14730" y="11844"/>
                </a:lnTo>
                <a:lnTo>
                  <a:pt x="0" y="11844"/>
                </a:lnTo>
                <a:lnTo>
                  <a:pt x="0" y="0"/>
                </a:lnTo>
                <a:close/>
              </a:path>
            </a:pathLst>
          </a:custGeom>
          <a:solidFill>
            <a:srgbClr val="EF6C03"/>
          </a:solidFill>
          <a:ln>
            <a:noFill/>
          </a:ln>
          <a:effectLst>
            <a:outerShdw blurRad="76200" sy="23000" kx="-1199993" algn="bl" rotWithShape="0">
              <a:srgbClr val="808080">
                <a:alpha val="20000"/>
              </a:srgbClr>
            </a:outerShdw>
          </a:effectLst>
        </p:spPr>
        <p:txBody>
          <a:bodyPr/>
          <a:lstStyle/>
          <a:p>
            <a:pPr eaLnBrk="0" hangingPunct="0">
              <a:defRPr/>
            </a:pPr>
            <a:r>
              <a:rPr lang="ru-RU">
                <a:solidFill>
                  <a:schemeClr val="bg1"/>
                </a:solidFill>
              </a:rPr>
              <a:t>       Внедряемый проект в Московской области</a:t>
            </a:r>
          </a:p>
        </p:txBody>
      </p:sp>
      <p:sp>
        <p:nvSpPr>
          <p:cNvPr id="35843" name="Прямоугольник 27">
            <a:extLst>
              <a:ext uri="{FF2B5EF4-FFF2-40B4-BE49-F238E27FC236}">
                <a16:creationId xmlns:a16="http://schemas.microsoft.com/office/drawing/2014/main" id="{73D03B84-55B1-4920-BFA3-B4DFE8EEF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125538"/>
            <a:ext cx="847725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2000">
                <a:solidFill>
                  <a:srgbClr val="0070C0"/>
                </a:solidFill>
                <a:latin typeface="Calibri" panose="020F0502020204030204" pitchFamily="34" charset="0"/>
              </a:rPr>
              <a:t>СТАРТ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E3AEACAF-2371-46F6-8478-C5B1CAF75F88}"/>
              </a:ext>
            </a:extLst>
          </p:cNvPr>
          <p:cNvSpPr/>
          <p:nvPr/>
        </p:nvSpPr>
        <p:spPr>
          <a:xfrm>
            <a:off x="1042988" y="1279525"/>
            <a:ext cx="1327150" cy="3492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lnSpc>
                <a:spcPts val="2000"/>
              </a:lnSpc>
              <a:defRPr/>
            </a:pPr>
            <a:r>
              <a:rPr lang="ru-RU" sz="4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2015</a:t>
            </a:r>
          </a:p>
        </p:txBody>
      </p:sp>
      <p:sp>
        <p:nvSpPr>
          <p:cNvPr id="35845" name="Прямоугольник 31">
            <a:extLst>
              <a:ext uri="{FF2B5EF4-FFF2-40B4-BE49-F238E27FC236}">
                <a16:creationId xmlns:a16="http://schemas.microsoft.com/office/drawing/2014/main" id="{45C63B9B-6866-4A69-B1D7-CF13C0942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575" y="1844675"/>
            <a:ext cx="1370013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2000">
                <a:solidFill>
                  <a:srgbClr val="0070C0"/>
                </a:solidFill>
                <a:latin typeface="Calibri" panose="020F0502020204030204" pitchFamily="34" charset="0"/>
              </a:rPr>
              <a:t>АВТОПАРК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B3B9F004-FDE8-40B8-9D07-322AE9AB6989}"/>
              </a:ext>
            </a:extLst>
          </p:cNvPr>
          <p:cNvSpPr/>
          <p:nvPr/>
        </p:nvSpPr>
        <p:spPr>
          <a:xfrm>
            <a:off x="1497013" y="2071688"/>
            <a:ext cx="1325562" cy="3492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lnSpc>
                <a:spcPts val="2000"/>
              </a:lnSpc>
              <a:defRPr/>
            </a:pPr>
            <a:r>
              <a:rPr lang="ru-RU" sz="4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4222</a:t>
            </a:r>
          </a:p>
        </p:txBody>
      </p:sp>
      <p:sp>
        <p:nvSpPr>
          <p:cNvPr id="35847" name="Прямоугольник 53">
            <a:extLst>
              <a:ext uri="{FF2B5EF4-FFF2-40B4-BE49-F238E27FC236}">
                <a16:creationId xmlns:a16="http://schemas.microsoft.com/office/drawing/2014/main" id="{D998E220-0365-49DE-907E-F1902F053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" y="2430463"/>
            <a:ext cx="16557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1600">
                <a:solidFill>
                  <a:srgbClr val="0070C0"/>
                </a:solidFill>
                <a:latin typeface="Calibri" panose="020F0502020204030204" pitchFamily="34" charset="0"/>
              </a:rPr>
              <a:t>ОБОРУДОВАНИЕ</a:t>
            </a:r>
          </a:p>
        </p:txBody>
      </p:sp>
      <p:sp>
        <p:nvSpPr>
          <p:cNvPr id="35848" name="Прямоугольник 54">
            <a:extLst>
              <a:ext uri="{FF2B5EF4-FFF2-40B4-BE49-F238E27FC236}">
                <a16:creationId xmlns:a16="http://schemas.microsoft.com/office/drawing/2014/main" id="{1D0DD6C5-01B4-4CDE-BE52-D80AE1EF3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" y="2706688"/>
            <a:ext cx="1958975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1600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ru-RU" altLang="ru-RU">
                <a:solidFill>
                  <a:srgbClr val="0070C0"/>
                </a:solidFill>
                <a:latin typeface="Calibri" panose="020F0502020204030204" pitchFamily="34" charset="0"/>
              </a:rPr>
              <a:t> КАЖДОГО </a:t>
            </a:r>
            <a:r>
              <a:rPr lang="ru-RU" altLang="ru-RU" sz="1600">
                <a:solidFill>
                  <a:srgbClr val="0070C0"/>
                </a:solidFill>
                <a:latin typeface="Calibri" panose="020F0502020204030204" pitchFamily="34" charset="0"/>
              </a:rPr>
              <a:t>ТС</a:t>
            </a:r>
            <a:r>
              <a:rPr lang="ru-RU" altLang="ru-RU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35849" name="Прямоугольник 55">
            <a:extLst>
              <a:ext uri="{FF2B5EF4-FFF2-40B4-BE49-F238E27FC236}">
                <a16:creationId xmlns:a16="http://schemas.microsoft.com/office/drawing/2014/main" id="{517E6B4B-407E-4964-9E9A-156813CDD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3070225"/>
            <a:ext cx="2454275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ru-RU" altLang="ru-RU" sz="1400">
                <a:solidFill>
                  <a:srgbClr val="0070C0"/>
                </a:solidFill>
                <a:latin typeface="Calibri" panose="020F0502020204030204" pitchFamily="34" charset="0"/>
              </a:rPr>
              <a:t>БОРТОВОЙ КОМПЬЮТЕР</a:t>
            </a:r>
          </a:p>
        </p:txBody>
      </p:sp>
      <p:sp>
        <p:nvSpPr>
          <p:cNvPr id="35850" name="Прямоугольник 56">
            <a:extLst>
              <a:ext uri="{FF2B5EF4-FFF2-40B4-BE49-F238E27FC236}">
                <a16:creationId xmlns:a16="http://schemas.microsoft.com/office/drawing/2014/main" id="{5DE14A78-762F-47B6-8EB6-ECFBFABDB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713" y="3800475"/>
            <a:ext cx="1674812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ru-RU" altLang="ru-RU" sz="1400">
                <a:solidFill>
                  <a:srgbClr val="0070C0"/>
                </a:solidFill>
                <a:latin typeface="Calibri" panose="020F0502020204030204" pitchFamily="34" charset="0"/>
              </a:rPr>
              <a:t>   ТЕРМИНАЛЫ</a:t>
            </a:r>
          </a:p>
        </p:txBody>
      </p:sp>
      <p:sp>
        <p:nvSpPr>
          <p:cNvPr id="35851" name="Прямоугольник 57">
            <a:extLst>
              <a:ext uri="{FF2B5EF4-FFF2-40B4-BE49-F238E27FC236}">
                <a16:creationId xmlns:a16="http://schemas.microsoft.com/office/drawing/2014/main" id="{17F0B852-0F14-4598-8848-0735FF98A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513" y="3278188"/>
            <a:ext cx="21018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1600">
                <a:solidFill>
                  <a:srgbClr val="0070C0"/>
                </a:solidFill>
                <a:latin typeface="Calibri" panose="020F0502020204030204" pitchFamily="34" charset="0"/>
              </a:rPr>
              <a:t>НОВОГО ПОКОЛЕНИЯ</a:t>
            </a:r>
          </a:p>
        </p:txBody>
      </p:sp>
      <p:sp>
        <p:nvSpPr>
          <p:cNvPr id="35852" name="Прямоугольник 2">
            <a:extLst>
              <a:ext uri="{FF2B5EF4-FFF2-40B4-BE49-F238E27FC236}">
                <a16:creationId xmlns:a16="http://schemas.microsoft.com/office/drawing/2014/main" id="{2BD6B836-5003-4B8D-B129-84B06996E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341438"/>
            <a:ext cx="890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1400">
                <a:solidFill>
                  <a:srgbClr val="0070C0"/>
                </a:solidFill>
                <a:latin typeface="Calibri" panose="020F0502020204030204" pitchFamily="34" charset="0"/>
              </a:rPr>
              <a:t>ПРОЕКТА</a:t>
            </a:r>
          </a:p>
        </p:txBody>
      </p:sp>
      <p:sp>
        <p:nvSpPr>
          <p:cNvPr id="35853" name="Прямоугольник 34">
            <a:extLst>
              <a:ext uri="{FF2B5EF4-FFF2-40B4-BE49-F238E27FC236}">
                <a16:creationId xmlns:a16="http://schemas.microsoft.com/office/drawing/2014/main" id="{4B4BEAE3-5D82-4B78-8034-8B4B0E2D1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1052513"/>
            <a:ext cx="554037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2000">
                <a:solidFill>
                  <a:srgbClr val="0070C0"/>
                </a:solidFill>
                <a:latin typeface="Calibri" panose="020F0502020204030204" pitchFamily="34" charset="0"/>
              </a:rPr>
              <a:t>год</a:t>
            </a:r>
          </a:p>
        </p:txBody>
      </p:sp>
      <p:sp>
        <p:nvSpPr>
          <p:cNvPr id="35854" name="Прямоугольник 40">
            <a:extLst>
              <a:ext uri="{FF2B5EF4-FFF2-40B4-BE49-F238E27FC236}">
                <a16:creationId xmlns:a16="http://schemas.microsoft.com/office/drawing/2014/main" id="{A60DDCF4-7187-42D4-A294-A139CD2B9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0175" y="1844675"/>
            <a:ext cx="388938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2000">
                <a:solidFill>
                  <a:srgbClr val="0070C0"/>
                </a:solidFill>
                <a:latin typeface="Calibri" panose="020F0502020204030204" pitchFamily="34" charset="0"/>
              </a:rPr>
              <a:t>тс</a:t>
            </a:r>
          </a:p>
        </p:txBody>
      </p:sp>
      <p:sp>
        <p:nvSpPr>
          <p:cNvPr id="35855" name="Прямоугольник 41">
            <a:extLst>
              <a:ext uri="{FF2B5EF4-FFF2-40B4-BE49-F238E27FC236}">
                <a16:creationId xmlns:a16="http://schemas.microsoft.com/office/drawing/2014/main" id="{3DC1FF56-1B05-473A-85AF-462EF915A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513138"/>
            <a:ext cx="262255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>
                <a:latin typeface="Calibri" panose="020F0502020204030204" pitchFamily="34" charset="0"/>
              </a:rPr>
              <a:t>ШТРИХ-</a:t>
            </a:r>
            <a:r>
              <a:rPr lang="en-US" altLang="ru-RU">
                <a:latin typeface="Calibri" panose="020F0502020204030204" pitchFamily="34" charset="0"/>
              </a:rPr>
              <a:t>miniPOS-D-AUTO</a:t>
            </a:r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35856" name="Прямоугольник 3">
            <a:extLst>
              <a:ext uri="{FF2B5EF4-FFF2-40B4-BE49-F238E27FC236}">
                <a16:creationId xmlns:a16="http://schemas.microsoft.com/office/drawing/2014/main" id="{8FEBE87D-27D0-49BE-A349-B80B28CE2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8563" y="4016375"/>
            <a:ext cx="1635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>
                <a:solidFill>
                  <a:srgbClr val="0070C0"/>
                </a:solidFill>
                <a:latin typeface="Calibri" panose="020F0502020204030204" pitchFamily="34" charset="0"/>
              </a:rPr>
              <a:t>ОПЛАТЫ ПРОЕЗДА</a:t>
            </a:r>
            <a:endParaRPr lang="ru-RU" altLang="ru-RU" sz="1400"/>
          </a:p>
        </p:txBody>
      </p:sp>
      <p:sp>
        <p:nvSpPr>
          <p:cNvPr id="35857" name="Прямоугольник 42">
            <a:extLst>
              <a:ext uri="{FF2B5EF4-FFF2-40B4-BE49-F238E27FC236}">
                <a16:creationId xmlns:a16="http://schemas.microsoft.com/office/drawing/2014/main" id="{6B422D40-5E6E-4541-B14E-A48E1677D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5538" y="4232275"/>
            <a:ext cx="1687512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>
                <a:latin typeface="Calibri" panose="020F0502020204030204" pitchFamily="34" charset="0"/>
              </a:rPr>
              <a:t>ШТРИХ-Т2М-</a:t>
            </a:r>
            <a:r>
              <a:rPr lang="en-US" altLang="ru-RU">
                <a:latin typeface="Calibri" panose="020F0502020204030204" pitchFamily="34" charset="0"/>
              </a:rPr>
              <a:t>LS</a:t>
            </a:r>
            <a:endParaRPr lang="ru-RU" altLang="ru-RU">
              <a:latin typeface="Calibri" panose="020F0502020204030204" pitchFamily="34" charset="0"/>
            </a:endParaRPr>
          </a:p>
        </p:txBody>
      </p:sp>
      <p:pic>
        <p:nvPicPr>
          <p:cNvPr id="35858" name="Picture 3">
            <a:extLst>
              <a:ext uri="{FF2B5EF4-FFF2-40B4-BE49-F238E27FC236}">
                <a16:creationId xmlns:a16="http://schemas.microsoft.com/office/drawing/2014/main" id="{6B43FF41-BCFA-472B-A499-F5939ADE4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8575" y="4708525"/>
            <a:ext cx="8159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9" name="Picture 4">
            <a:extLst>
              <a:ext uri="{FF2B5EF4-FFF2-40B4-BE49-F238E27FC236}">
                <a16:creationId xmlns:a16="http://schemas.microsoft.com/office/drawing/2014/main" id="{E9532138-4F1D-4267-9789-A497FF912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5100" y="5475288"/>
            <a:ext cx="544513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60" name="Прямоугольник 45">
            <a:extLst>
              <a:ext uri="{FF2B5EF4-FFF2-40B4-BE49-F238E27FC236}">
                <a16:creationId xmlns:a16="http://schemas.microsoft.com/office/drawing/2014/main" id="{DFFE810E-1C9C-4809-998C-3E529B90B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5888038"/>
            <a:ext cx="73025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ru-RU" sz="1200">
                <a:latin typeface="Calibri" panose="020F0502020204030204" pitchFamily="34" charset="0"/>
              </a:rPr>
              <a:t>QR-code</a:t>
            </a:r>
            <a:endParaRPr lang="ru-RU" altLang="ru-RU" sz="1200">
              <a:latin typeface="Calibri" panose="020F0502020204030204" pitchFamily="34" charset="0"/>
            </a:endParaRPr>
          </a:p>
        </p:txBody>
      </p:sp>
      <p:pic>
        <p:nvPicPr>
          <p:cNvPr id="35861" name="Picture 5">
            <a:extLst>
              <a:ext uri="{FF2B5EF4-FFF2-40B4-BE49-F238E27FC236}">
                <a16:creationId xmlns:a16="http://schemas.microsoft.com/office/drawing/2014/main" id="{19D454E2-A04F-4209-A2F8-6CDD32E6A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4570413"/>
            <a:ext cx="941388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2" name="Picture 6">
            <a:extLst>
              <a:ext uri="{FF2B5EF4-FFF2-40B4-BE49-F238E27FC236}">
                <a16:creationId xmlns:a16="http://schemas.microsoft.com/office/drawing/2014/main" id="{164BBE31-F893-42C9-B33A-04B1DD650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5353050"/>
            <a:ext cx="906463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3" name="Picture 7">
            <a:extLst>
              <a:ext uri="{FF2B5EF4-FFF2-40B4-BE49-F238E27FC236}">
                <a16:creationId xmlns:a16="http://schemas.microsoft.com/office/drawing/2014/main" id="{C12E10D6-7560-44E7-A3CC-BFBFFD817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5667375"/>
            <a:ext cx="892175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4" name="Picture 2">
            <a:extLst>
              <a:ext uri="{FF2B5EF4-FFF2-40B4-BE49-F238E27FC236}">
                <a16:creationId xmlns:a16="http://schemas.microsoft.com/office/drawing/2014/main" id="{372A03F8-0E53-4BDF-BA8F-7660CA0BB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6325" y="4960938"/>
            <a:ext cx="1577975" cy="9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5" name="Picture 3">
            <a:extLst>
              <a:ext uri="{FF2B5EF4-FFF2-40B4-BE49-F238E27FC236}">
                <a16:creationId xmlns:a16="http://schemas.microsoft.com/office/drawing/2014/main" id="{77BC8D14-B3FC-497C-82C9-C863FCC8E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175" y="1268413"/>
            <a:ext cx="4951413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>
            <a:extLst>
              <a:ext uri="{FF2B5EF4-FFF2-40B4-BE49-F238E27FC236}">
                <a16:creationId xmlns:a16="http://schemas.microsoft.com/office/drawing/2014/main" id="{2F9A1244-BAA9-4D6A-917E-52D5DD32F67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013" y="2339975"/>
            <a:ext cx="3633787" cy="272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Прямоугольник 3">
            <a:extLst>
              <a:ext uri="{FF2B5EF4-FFF2-40B4-BE49-F238E27FC236}">
                <a16:creationId xmlns:a16="http://schemas.microsoft.com/office/drawing/2014/main" id="{F2AA2FB5-DDBC-48DA-B99C-808F388B5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113" y="1830388"/>
            <a:ext cx="39608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>
                <a:solidFill>
                  <a:srgbClr val="FF0000"/>
                </a:solidFill>
                <a:latin typeface="Calibri Light" panose="020F0302020204030204" pitchFamily="34" charset="0"/>
              </a:rPr>
              <a:t>ПОДСЧЕТ ПАССАЖИРОВ В ТОЛПЕ</a:t>
            </a:r>
          </a:p>
        </p:txBody>
      </p:sp>
      <p:sp>
        <p:nvSpPr>
          <p:cNvPr id="72708" name="Прямоугольник 4">
            <a:extLst>
              <a:ext uri="{FF2B5EF4-FFF2-40B4-BE49-F238E27FC236}">
                <a16:creationId xmlns:a16="http://schemas.microsoft.com/office/drawing/2014/main" id="{FA93F50E-7B1A-4732-A851-D6B7711D6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1790700"/>
            <a:ext cx="3702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>
                <a:solidFill>
                  <a:srgbClr val="FF0000"/>
                </a:solidFill>
                <a:latin typeface="Calibri Light" panose="020F0302020204030204" pitchFamily="34" charset="0"/>
              </a:rPr>
              <a:t>ВХОД И ВЫХОД ПАССАЖИРОВ</a:t>
            </a:r>
          </a:p>
        </p:txBody>
      </p:sp>
      <p:pic>
        <p:nvPicPr>
          <p:cNvPr id="72709" name="Picture 4">
            <a:extLst>
              <a:ext uri="{FF2B5EF4-FFF2-40B4-BE49-F238E27FC236}">
                <a16:creationId xmlns:a16="http://schemas.microsoft.com/office/drawing/2014/main" id="{268B8643-600B-4CA0-9921-0DE2E67DA54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9350" y="2339975"/>
            <a:ext cx="3635375" cy="272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0" name="Прямоугольник 6">
            <a:extLst>
              <a:ext uri="{FF2B5EF4-FFF2-40B4-BE49-F238E27FC236}">
                <a16:creationId xmlns:a16="http://schemas.microsoft.com/office/drawing/2014/main" id="{E6D372B5-186E-4450-88F0-0E3560727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5165725"/>
            <a:ext cx="40036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>
                <a:latin typeface="Calibri Light" panose="020F0302020204030204" pitchFamily="34" charset="0"/>
              </a:rPr>
              <a:t>Обеспечивает корректный подсчет выходящих пассажиров в толпе. Погрешность подсчета </a:t>
            </a:r>
            <a:r>
              <a:rPr lang="mr-IN" altLang="ru-RU" sz="1600">
                <a:latin typeface="Calibri Light" panose="020F0302020204030204" pitchFamily="34" charset="0"/>
              </a:rPr>
              <a:t>–</a:t>
            </a:r>
            <a:r>
              <a:rPr lang="ru-RU" altLang="ru-RU" sz="1600">
                <a:latin typeface="Calibri Light" panose="020F0302020204030204" pitchFamily="34" charset="0"/>
              </a:rPr>
              <a:t> не более 3%</a:t>
            </a:r>
            <a:endParaRPr lang="en-US" altLang="ru-RU" sz="1600">
              <a:latin typeface="Calibri Light" panose="020F0302020204030204" pitchFamily="34" charset="0"/>
            </a:endParaRPr>
          </a:p>
        </p:txBody>
      </p:sp>
      <p:sp>
        <p:nvSpPr>
          <p:cNvPr id="72711" name="Прямоугольник 7">
            <a:extLst>
              <a:ext uri="{FF2B5EF4-FFF2-40B4-BE49-F238E27FC236}">
                <a16:creationId xmlns:a16="http://schemas.microsoft.com/office/drawing/2014/main" id="{94D9DFB4-91D1-4CBC-A83B-D64A48EF8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5165725"/>
            <a:ext cx="40052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>
                <a:latin typeface="Calibri Light" panose="020F0302020204030204" pitchFamily="34" charset="0"/>
              </a:rPr>
              <a:t>Корректный учет входящих пассажиров настраивается индивидуально, например, только при пересечении контрольной точки</a:t>
            </a:r>
            <a:endParaRPr lang="en-US" altLang="ru-RU" sz="1600">
              <a:latin typeface="Calibri Light" panose="020F0302020204030204" pitchFamily="34" charset="0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84A03033-44E6-461A-80DC-80084D65A2F0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0" y="1035050"/>
            <a:ext cx="7635875" cy="447675"/>
          </a:xfrm>
          <a:custGeom>
            <a:avLst/>
            <a:gdLst>
              <a:gd name="T0" fmla="*/ 0 w 15129"/>
              <a:gd name="T1" fmla="*/ 0 h 11844"/>
              <a:gd name="T2" fmla="*/ 7434493 w 15129"/>
              <a:gd name="T3" fmla="*/ 0 h 11844"/>
              <a:gd name="T4" fmla="*/ 7635875 w 15129"/>
              <a:gd name="T5" fmla="*/ 244437 h 11844"/>
              <a:gd name="T6" fmla="*/ 7434493 w 15129"/>
              <a:gd name="T7" fmla="*/ 447675 h 11844"/>
              <a:gd name="T8" fmla="*/ 0 w 15129"/>
              <a:gd name="T9" fmla="*/ 447675 h 11844"/>
              <a:gd name="T10" fmla="*/ 0 w 15129"/>
              <a:gd name="T11" fmla="*/ 0 h 118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129"/>
              <a:gd name="T19" fmla="*/ 0 h 11844"/>
              <a:gd name="T20" fmla="*/ 15129 w 15129"/>
              <a:gd name="T21" fmla="*/ 11844 h 118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129" h="11844">
                <a:moveTo>
                  <a:pt x="0" y="0"/>
                </a:moveTo>
                <a:lnTo>
                  <a:pt x="14730" y="0"/>
                </a:lnTo>
                <a:lnTo>
                  <a:pt x="15129" y="6467"/>
                </a:lnTo>
                <a:lnTo>
                  <a:pt x="14730" y="11844"/>
                </a:lnTo>
                <a:lnTo>
                  <a:pt x="0" y="11844"/>
                </a:lnTo>
                <a:lnTo>
                  <a:pt x="0" y="0"/>
                </a:lnTo>
                <a:close/>
              </a:path>
            </a:pathLst>
          </a:custGeom>
          <a:solidFill>
            <a:srgbClr val="EF6C03"/>
          </a:solidFill>
          <a:ln>
            <a:noFill/>
          </a:ln>
          <a:effectLst>
            <a:outerShdw blurRad="76200" sy="23000" kx="-1199993" algn="bl" rotWithShape="0">
              <a:srgbClr val="808080">
                <a:alpha val="2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latin typeface="+mn-lt"/>
                <a:ea typeface="Arial" charset="0"/>
                <a:cs typeface="+mn-cs"/>
              </a:rPr>
              <a:t> </a:t>
            </a:r>
          </a:p>
        </p:txBody>
      </p:sp>
      <p:sp>
        <p:nvSpPr>
          <p:cNvPr id="72713" name="Rectangle 2">
            <a:extLst>
              <a:ext uri="{FF2B5EF4-FFF2-40B4-BE49-F238E27FC236}">
                <a16:creationId xmlns:a16="http://schemas.microsoft.com/office/drawing/2014/main" id="{E897EA83-031D-4C2C-B86B-40CEB8046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38225"/>
            <a:ext cx="7332663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800" b="1"/>
              <a:t>      Счетчик пассажиров ШТРИХ-М</a:t>
            </a:r>
          </a:p>
        </p:txBody>
      </p:sp>
      <p:pic>
        <p:nvPicPr>
          <p:cNvPr id="72714" name="Picture 28">
            <a:extLst>
              <a:ext uri="{FF2B5EF4-FFF2-40B4-BE49-F238E27FC236}">
                <a16:creationId xmlns:a16="http://schemas.microsoft.com/office/drawing/2014/main" id="{060D66BE-1851-4107-99AC-7AD67869A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1163" y="627063"/>
            <a:ext cx="835025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F67F6B1-5F14-4D76-8A84-E583B886DAFE}"/>
              </a:ext>
            </a:extLst>
          </p:cNvPr>
          <p:cNvSpPr txBox="1">
            <a:spLocks/>
          </p:cNvSpPr>
          <p:nvPr/>
        </p:nvSpPr>
        <p:spPr bwMode="auto">
          <a:xfrm>
            <a:off x="314325" y="495300"/>
            <a:ext cx="4262438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kumimoji="0" lang="ru-RU" altLang="ru-RU" sz="1600" dirty="0">
                <a:solidFill>
                  <a:schemeClr val="bg1">
                    <a:lumMod val="50000"/>
                  </a:schemeClr>
                </a:solidFill>
              </a:rPr>
              <a:t>ШТРИХ-М: Транспорт</a:t>
            </a:r>
          </a:p>
        </p:txBody>
      </p:sp>
    </p:spTree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>
            <a:extLst>
              <a:ext uri="{FF2B5EF4-FFF2-40B4-BE49-F238E27FC236}">
                <a16:creationId xmlns:a16="http://schemas.microsoft.com/office/drawing/2014/main" id="{C7BAD712-D771-45DA-BFD9-F28B6148C8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2447925"/>
            <a:ext cx="3635375" cy="272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1" name="Прямоугольник 3">
            <a:extLst>
              <a:ext uri="{FF2B5EF4-FFF2-40B4-BE49-F238E27FC236}">
                <a16:creationId xmlns:a16="http://schemas.microsoft.com/office/drawing/2014/main" id="{41505756-A914-4387-805F-80165DB68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884363"/>
            <a:ext cx="3703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>
                <a:solidFill>
                  <a:srgbClr val="FF0000"/>
                </a:solidFill>
                <a:latin typeface="Calibri Light" panose="020F0302020204030204" pitchFamily="34" charset="0"/>
              </a:rPr>
              <a:t>ОПРЕДЕЛЕНИЕ ДЕТЕЙ</a:t>
            </a:r>
          </a:p>
        </p:txBody>
      </p:sp>
      <p:sp>
        <p:nvSpPr>
          <p:cNvPr id="73732" name="Прямоугольник 4">
            <a:extLst>
              <a:ext uri="{FF2B5EF4-FFF2-40B4-BE49-F238E27FC236}">
                <a16:creationId xmlns:a16="http://schemas.microsoft.com/office/drawing/2014/main" id="{C05D28DA-FFBC-46C1-A024-4C9B429A1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3613" y="1884363"/>
            <a:ext cx="40147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>
                <a:solidFill>
                  <a:srgbClr val="FF0000"/>
                </a:solidFill>
                <a:latin typeface="Calibri Light" panose="020F0302020204030204" pitchFamily="34" charset="0"/>
              </a:rPr>
              <a:t>ВЫХОД С КОЛЯСКОЙ И СУМКАМИ</a:t>
            </a:r>
          </a:p>
        </p:txBody>
      </p:sp>
      <p:pic>
        <p:nvPicPr>
          <p:cNvPr id="73733" name="Picture 4">
            <a:extLst>
              <a:ext uri="{FF2B5EF4-FFF2-40B4-BE49-F238E27FC236}">
                <a16:creationId xmlns:a16="http://schemas.microsoft.com/office/drawing/2014/main" id="{D2405260-C831-459C-8242-F243BE390A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4113" y="2447925"/>
            <a:ext cx="3633787" cy="272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4" name="Прямоугольник 6">
            <a:extLst>
              <a:ext uri="{FF2B5EF4-FFF2-40B4-BE49-F238E27FC236}">
                <a16:creationId xmlns:a16="http://schemas.microsoft.com/office/drawing/2014/main" id="{3F12D088-1145-4A60-BE14-A59EB97F9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388" y="5300663"/>
            <a:ext cx="38115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>
                <a:latin typeface="Calibri Light" panose="020F0302020204030204" pitchFamily="34" charset="0"/>
              </a:rPr>
              <a:t>Настройки счетчика позволяют учитывать пассажиров в зависимости от их роста</a:t>
            </a:r>
            <a:endParaRPr lang="en-US" altLang="ru-RU" sz="1600">
              <a:latin typeface="Calibri Light" panose="020F0302020204030204" pitchFamily="34" charset="0"/>
            </a:endParaRPr>
          </a:p>
        </p:txBody>
      </p:sp>
      <p:sp>
        <p:nvSpPr>
          <p:cNvPr id="73735" name="Прямоугольник 7">
            <a:extLst>
              <a:ext uri="{FF2B5EF4-FFF2-40B4-BE49-F238E27FC236}">
                <a16:creationId xmlns:a16="http://schemas.microsoft.com/office/drawing/2014/main" id="{187A36B6-13B7-4CFE-AA54-31703DC9E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300663"/>
            <a:ext cx="4005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>
                <a:latin typeface="Calibri Light" panose="020F0302020204030204" pitchFamily="34" charset="0"/>
              </a:rPr>
              <a:t>Счетчик не учитывает сумки и коляски, увеличивая точность подсчета</a:t>
            </a:r>
            <a:endParaRPr lang="en-US" altLang="ru-RU" sz="1600">
              <a:latin typeface="Calibri Light" panose="020F0302020204030204" pitchFamily="34" charset="0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69D7CB79-FE91-4E14-B179-26603A6D5271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0" y="1035050"/>
            <a:ext cx="7635875" cy="447675"/>
          </a:xfrm>
          <a:custGeom>
            <a:avLst/>
            <a:gdLst>
              <a:gd name="T0" fmla="*/ 0 w 15129"/>
              <a:gd name="T1" fmla="*/ 0 h 11844"/>
              <a:gd name="T2" fmla="*/ 7434493 w 15129"/>
              <a:gd name="T3" fmla="*/ 0 h 11844"/>
              <a:gd name="T4" fmla="*/ 7635875 w 15129"/>
              <a:gd name="T5" fmla="*/ 244437 h 11844"/>
              <a:gd name="T6" fmla="*/ 7434493 w 15129"/>
              <a:gd name="T7" fmla="*/ 447675 h 11844"/>
              <a:gd name="T8" fmla="*/ 0 w 15129"/>
              <a:gd name="T9" fmla="*/ 447675 h 11844"/>
              <a:gd name="T10" fmla="*/ 0 w 15129"/>
              <a:gd name="T11" fmla="*/ 0 h 118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129"/>
              <a:gd name="T19" fmla="*/ 0 h 11844"/>
              <a:gd name="T20" fmla="*/ 15129 w 15129"/>
              <a:gd name="T21" fmla="*/ 11844 h 118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129" h="11844">
                <a:moveTo>
                  <a:pt x="0" y="0"/>
                </a:moveTo>
                <a:lnTo>
                  <a:pt x="14730" y="0"/>
                </a:lnTo>
                <a:lnTo>
                  <a:pt x="15129" y="6467"/>
                </a:lnTo>
                <a:lnTo>
                  <a:pt x="14730" y="11844"/>
                </a:lnTo>
                <a:lnTo>
                  <a:pt x="0" y="11844"/>
                </a:lnTo>
                <a:lnTo>
                  <a:pt x="0" y="0"/>
                </a:lnTo>
                <a:close/>
              </a:path>
            </a:pathLst>
          </a:custGeom>
          <a:solidFill>
            <a:srgbClr val="EF6C03"/>
          </a:solidFill>
          <a:ln>
            <a:noFill/>
          </a:ln>
          <a:effectLst>
            <a:outerShdw blurRad="76200" sy="23000" kx="-1199993" algn="bl" rotWithShape="0">
              <a:srgbClr val="808080">
                <a:alpha val="2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latin typeface="+mn-lt"/>
                <a:ea typeface="Arial" charset="0"/>
                <a:cs typeface="+mn-cs"/>
              </a:rPr>
              <a:t> </a:t>
            </a:r>
          </a:p>
        </p:txBody>
      </p:sp>
      <p:sp>
        <p:nvSpPr>
          <p:cNvPr id="73737" name="Rectangle 2">
            <a:extLst>
              <a:ext uri="{FF2B5EF4-FFF2-40B4-BE49-F238E27FC236}">
                <a16:creationId xmlns:a16="http://schemas.microsoft.com/office/drawing/2014/main" id="{DB4A09D1-7DEB-4DF4-8FAC-5D88BA0C7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38225"/>
            <a:ext cx="7332663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800" b="1"/>
              <a:t>      Счетчик пассажиров ШТРИХ-М</a:t>
            </a:r>
          </a:p>
        </p:txBody>
      </p:sp>
      <p:pic>
        <p:nvPicPr>
          <p:cNvPr id="73738" name="Picture 28">
            <a:extLst>
              <a:ext uri="{FF2B5EF4-FFF2-40B4-BE49-F238E27FC236}">
                <a16:creationId xmlns:a16="http://schemas.microsoft.com/office/drawing/2014/main" id="{CC3CE23C-15AF-4757-B356-3CD648A49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1163" y="627063"/>
            <a:ext cx="835025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8D331CC0-A8F0-4C2B-B97D-591EFD796727}"/>
              </a:ext>
            </a:extLst>
          </p:cNvPr>
          <p:cNvSpPr txBox="1">
            <a:spLocks/>
          </p:cNvSpPr>
          <p:nvPr/>
        </p:nvSpPr>
        <p:spPr bwMode="auto">
          <a:xfrm>
            <a:off x="314325" y="495300"/>
            <a:ext cx="4262438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kumimoji="0" lang="ru-RU" altLang="ru-RU" sz="1600" dirty="0">
                <a:solidFill>
                  <a:schemeClr val="bg1">
                    <a:lumMod val="50000"/>
                  </a:schemeClr>
                </a:solidFill>
              </a:rPr>
              <a:t>ШТРИХ-М: Транспорт</a:t>
            </a:r>
          </a:p>
        </p:txBody>
      </p:sp>
    </p:spTree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>
            <a:extLst>
              <a:ext uri="{FF2B5EF4-FFF2-40B4-BE49-F238E27FC236}">
                <a16:creationId xmlns:a16="http://schemas.microsoft.com/office/drawing/2014/main" id="{379706B0-05CC-4733-8F5A-232B3C021254}"/>
              </a:ext>
            </a:extLst>
          </p:cNvPr>
          <p:cNvSpPr/>
          <p:nvPr/>
        </p:nvSpPr>
        <p:spPr bwMode="auto">
          <a:xfrm>
            <a:off x="0" y="1235075"/>
            <a:ext cx="6227763" cy="447675"/>
          </a:xfrm>
          <a:prstGeom prst="homePlate">
            <a:avLst/>
          </a:prstGeom>
          <a:solidFill>
            <a:srgbClr val="EF6C03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Arial" charset="0"/>
            </a:endParaRPr>
          </a:p>
        </p:txBody>
      </p:sp>
      <p:sp>
        <p:nvSpPr>
          <p:cNvPr id="74755" name="Прямоугольник 2">
            <a:extLst>
              <a:ext uri="{FF2B5EF4-FFF2-40B4-BE49-F238E27FC236}">
                <a16:creationId xmlns:a16="http://schemas.microsoft.com/office/drawing/2014/main" id="{E2B038A3-9E96-42B3-80A4-C3DABBC5C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1290638"/>
            <a:ext cx="58023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>
                <a:solidFill>
                  <a:srgbClr val="000000"/>
                </a:solidFill>
                <a:latin typeface="Calibri" panose="020F0502020204030204" pitchFamily="34" charset="0"/>
              </a:rPr>
              <a:t>Автоматический контроль оплаты проезда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70C3C3A7-5CA6-4553-9AA9-FEEDE9BD2548}"/>
              </a:ext>
            </a:extLst>
          </p:cNvPr>
          <p:cNvSpPr/>
          <p:nvPr/>
        </p:nvSpPr>
        <p:spPr>
          <a:xfrm>
            <a:off x="476250" y="1862138"/>
            <a:ext cx="3236913" cy="16303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Общий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По времени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По маршрутам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По ТС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По рейсу</a:t>
            </a:r>
          </a:p>
        </p:txBody>
      </p:sp>
      <p:pic>
        <p:nvPicPr>
          <p:cNvPr id="32" name="Picture 4" descr="C:\Users\Евгений_2\Desktop\Слайды для ВВ\Отчеты по пасс.потоку\фывафсфа.jpg">
            <a:extLst>
              <a:ext uri="{FF2B5EF4-FFF2-40B4-BE49-F238E27FC236}">
                <a16:creationId xmlns:a16="http://schemas.microsoft.com/office/drawing/2014/main" id="{1031D50E-B1E8-48DE-B2F9-3B3AE1419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3" y="3563938"/>
            <a:ext cx="3355975" cy="2698750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127000" dir="2520000" algn="ctr" rotWithShape="0">
              <a:srgbClr val="000000">
                <a:alpha val="1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5" descr="C:\Users\Евгений_2\Desktop\Слайды для ВВ\Отчеты по пасс.потоку\фывафцуафва.jpg">
            <a:extLst>
              <a:ext uri="{FF2B5EF4-FFF2-40B4-BE49-F238E27FC236}">
                <a16:creationId xmlns:a16="http://schemas.microsoft.com/office/drawing/2014/main" id="{4F336CA1-E040-4D47-886E-83A8E074A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6288" y="4306888"/>
            <a:ext cx="3132137" cy="1890712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127000" dir="2520000" algn="ctr" rotWithShape="0">
              <a:srgbClr val="000000">
                <a:alpha val="1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 descr="C:\Users\Евгений_2\Desktop\Слайды для ВВ\Отчеты по пасс.потоку\йуцвфысфцу.jpg">
            <a:extLst>
              <a:ext uri="{FF2B5EF4-FFF2-40B4-BE49-F238E27FC236}">
                <a16:creationId xmlns:a16="http://schemas.microsoft.com/office/drawing/2014/main" id="{A3877608-7331-4F02-B1F7-49E9BB3F1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3163" y="1687513"/>
            <a:ext cx="4197350" cy="3082925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127000" dir="2520000" algn="ctr" rotWithShape="0">
              <a:srgbClr val="000000">
                <a:alpha val="1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60" name="Заголовок 1">
            <a:extLst>
              <a:ext uri="{FF2B5EF4-FFF2-40B4-BE49-F238E27FC236}">
                <a16:creationId xmlns:a16="http://schemas.microsoft.com/office/drawing/2014/main" id="{A9D18866-00DA-4245-8729-D9A33FA3D425}"/>
              </a:ext>
            </a:extLst>
          </p:cNvPr>
          <p:cNvSpPr txBox="1">
            <a:spLocks/>
          </p:cNvSpPr>
          <p:nvPr/>
        </p:nvSpPr>
        <p:spPr bwMode="auto">
          <a:xfrm>
            <a:off x="392113" y="617538"/>
            <a:ext cx="6351587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/>
              <a:t>Комплексное решение для автоматизации пассажирских перевозок</a:t>
            </a:r>
          </a:p>
        </p:txBody>
      </p:sp>
      <p:sp>
        <p:nvSpPr>
          <p:cNvPr id="74761" name="TextBox 9">
            <a:extLst>
              <a:ext uri="{FF2B5EF4-FFF2-40B4-BE49-F238E27FC236}">
                <a16:creationId xmlns:a16="http://schemas.microsoft.com/office/drawing/2014/main" id="{9BE32ACF-46E9-45F0-8077-44E666B84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215900"/>
            <a:ext cx="466407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827" tIns="64913" rIns="129827" bIns="64913">
            <a:spAutoFit/>
          </a:bodyPr>
          <a:lstStyle>
            <a:lvl1pPr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ШТРИХ-М: Транспорт</a:t>
            </a:r>
          </a:p>
        </p:txBody>
      </p:sp>
    </p:spTree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ятиугольник 20">
            <a:extLst>
              <a:ext uri="{FF2B5EF4-FFF2-40B4-BE49-F238E27FC236}">
                <a16:creationId xmlns:a16="http://schemas.microsoft.com/office/drawing/2014/main" id="{07D68510-FDBE-4563-B17E-E9D1FB75417D}"/>
              </a:ext>
            </a:extLst>
          </p:cNvPr>
          <p:cNvSpPr/>
          <p:nvPr/>
        </p:nvSpPr>
        <p:spPr bwMode="auto">
          <a:xfrm>
            <a:off x="-36513" y="196850"/>
            <a:ext cx="7056438" cy="711200"/>
          </a:xfrm>
          <a:prstGeom prst="homePlat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5779" name="Прямоугольник 21">
            <a:extLst>
              <a:ext uri="{FF2B5EF4-FFF2-40B4-BE49-F238E27FC236}">
                <a16:creationId xmlns:a16="http://schemas.microsoft.com/office/drawing/2014/main" id="{4B45453A-332F-42FB-BD68-A8A9C37E2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65125"/>
            <a:ext cx="6267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ОБОРУДОВАНИЕ: БОРТОВОЙ КОМПЬЮТЕР ШТРИХ Т2М-</a:t>
            </a:r>
            <a:r>
              <a:rPr lang="en-US" altLang="ru-RU" sz="1600" b="1"/>
              <a:t>DV</a:t>
            </a:r>
            <a:endParaRPr lang="ru-RU" altLang="ru-RU" sz="1600"/>
          </a:p>
        </p:txBody>
      </p:sp>
      <p:pic>
        <p:nvPicPr>
          <p:cNvPr id="75780" name="Рисунок 16">
            <a:extLst>
              <a:ext uri="{FF2B5EF4-FFF2-40B4-BE49-F238E27FC236}">
                <a16:creationId xmlns:a16="http://schemas.microsoft.com/office/drawing/2014/main" id="{3A051E71-1B80-42BB-B09B-BD6D4C04800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2205038"/>
            <a:ext cx="2952750" cy="22145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1" name="Picture 3">
            <a:extLst>
              <a:ext uri="{FF2B5EF4-FFF2-40B4-BE49-F238E27FC236}">
                <a16:creationId xmlns:a16="http://schemas.microsoft.com/office/drawing/2014/main" id="{1A42BFDE-2F17-44DF-A20C-528820691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5100" y="3068638"/>
            <a:ext cx="3451225" cy="284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2" name="TextBox 30">
            <a:extLst>
              <a:ext uri="{FF2B5EF4-FFF2-40B4-BE49-F238E27FC236}">
                <a16:creationId xmlns:a16="http://schemas.microsoft.com/office/drawing/2014/main" id="{93FE774F-8F6E-4E14-843A-CF1E48EDA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4492625"/>
            <a:ext cx="52181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fontAlgn="ctr">
              <a:buFont typeface="Arial" panose="020B0604020202020204" pitchFamily="34" charset="0"/>
              <a:buChar char="•"/>
            </a:pPr>
            <a:r>
              <a:rPr lang="ru-RU" altLang="ru-RU" sz="1600">
                <a:latin typeface="Calibri Light" panose="020F0302020204030204" pitchFamily="34" charset="0"/>
              </a:rPr>
              <a:t>Отображение количества вошедших и не оплативших проезд пассажиров </a:t>
            </a:r>
          </a:p>
          <a:p>
            <a:pPr lvl="1" fontAlgn="ctr">
              <a:buFont typeface="Arial" panose="020B0604020202020204" pitchFamily="34" charset="0"/>
              <a:buChar char="•"/>
            </a:pPr>
            <a:r>
              <a:rPr lang="ru-RU" altLang="ru-RU" sz="1600">
                <a:latin typeface="Calibri Light" panose="020F0302020204030204" pitchFamily="34" charset="0"/>
              </a:rPr>
              <a:t>Функции автоинформатора и встроенный аудио усилитель для подключения динамиков в салоне</a:t>
            </a:r>
          </a:p>
          <a:p>
            <a:pPr lvl="1" fontAlgn="ctr">
              <a:buFont typeface="Arial" panose="020B0604020202020204" pitchFamily="34" charset="0"/>
              <a:buChar char="•"/>
            </a:pPr>
            <a:r>
              <a:rPr lang="ru-RU" altLang="ru-RU" sz="1600">
                <a:latin typeface="Calibri Light" panose="020F0302020204030204" pitchFamily="34" charset="0"/>
              </a:rPr>
              <a:t>Поддержка подключения автоматический маршрутных указателей</a:t>
            </a:r>
          </a:p>
        </p:txBody>
      </p:sp>
      <p:sp>
        <p:nvSpPr>
          <p:cNvPr id="75783" name="TextBox 30">
            <a:extLst>
              <a:ext uri="{FF2B5EF4-FFF2-40B4-BE49-F238E27FC236}">
                <a16:creationId xmlns:a16="http://schemas.microsoft.com/office/drawing/2014/main" id="{CF22EC38-5D84-416D-A983-AA905E332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7363" y="1335088"/>
            <a:ext cx="5097462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fontAlgn="ctr">
              <a:buFont typeface="Arial" panose="020B0604020202020204" pitchFamily="34" charset="0"/>
              <a:buChar char="•"/>
            </a:pPr>
            <a:r>
              <a:rPr lang="ru-RU" altLang="ru-RU" sz="1600">
                <a:latin typeface="Calibri Light" panose="020F0302020204030204" pitchFamily="34" charset="0"/>
              </a:rPr>
              <a:t>Голосовая связь водителя с диспетчером</a:t>
            </a:r>
          </a:p>
          <a:p>
            <a:pPr lvl="1" fontAlgn="ctr">
              <a:buFont typeface="Arial" panose="020B0604020202020204" pitchFamily="34" charset="0"/>
              <a:buChar char="•"/>
            </a:pPr>
            <a:r>
              <a:rPr lang="ru-RU" altLang="ru-RU" sz="1600">
                <a:latin typeface="Calibri Light" panose="020F0302020204030204" pitchFamily="34" charset="0"/>
              </a:rPr>
              <a:t>Прием и передача текстовых сообщений</a:t>
            </a:r>
          </a:p>
          <a:p>
            <a:pPr lvl="1" fontAlgn="ctr">
              <a:buFont typeface="Arial" panose="020B0604020202020204" pitchFamily="34" charset="0"/>
              <a:buChar char="•"/>
            </a:pPr>
            <a:r>
              <a:rPr lang="ru-RU" altLang="ru-RU" sz="1600">
                <a:latin typeface="Calibri Light" panose="020F0302020204030204" pitchFamily="34" charset="0"/>
              </a:rPr>
              <a:t>Отображение оперативного расписания движения и текущего отклонения  от расписания по каждой из остановок</a:t>
            </a:r>
          </a:p>
          <a:p>
            <a:pPr lvl="1" fontAlgn="ctr">
              <a:buFont typeface="Arial" panose="020B0604020202020204" pitchFamily="34" charset="0"/>
              <a:buChar char="•"/>
            </a:pPr>
            <a:r>
              <a:rPr lang="ru-RU" altLang="ru-RU" sz="1600">
                <a:latin typeface="Calibri Light" panose="020F0302020204030204" pitchFamily="34" charset="0"/>
              </a:rPr>
              <a:t>Стоимость 42500 руб</a:t>
            </a:r>
          </a:p>
        </p:txBody>
      </p:sp>
      <p:sp>
        <p:nvSpPr>
          <p:cNvPr id="75784" name="Прямоугольник 2">
            <a:extLst>
              <a:ext uri="{FF2B5EF4-FFF2-40B4-BE49-F238E27FC236}">
                <a16:creationId xmlns:a16="http://schemas.microsoft.com/office/drawing/2014/main" id="{26545C81-F8C4-4DFD-8411-68A0C6DD9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052513"/>
            <a:ext cx="38893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>
                <a:solidFill>
                  <a:srgbClr val="FF0000"/>
                </a:solidFill>
                <a:latin typeface="Calibri" panose="020F0502020204030204" pitchFamily="34" charset="0"/>
              </a:rPr>
              <a:t>БОРТОВОЙ КОМПЬЮТЕР</a:t>
            </a:r>
          </a:p>
          <a:p>
            <a:pPr eaLnBrk="1" hangingPunct="1"/>
            <a:r>
              <a:rPr lang="ru-RU" altLang="ru-RU" sz="2000" b="1">
                <a:solidFill>
                  <a:srgbClr val="FF0000"/>
                </a:solidFill>
                <a:latin typeface="Calibri" panose="020F0502020204030204" pitchFamily="34" charset="0"/>
              </a:rPr>
              <a:t>ШТРИХ Т2М-</a:t>
            </a:r>
            <a:r>
              <a:rPr lang="en-US" altLang="ru-RU" sz="2000" b="1">
                <a:solidFill>
                  <a:srgbClr val="FF0000"/>
                </a:solidFill>
                <a:latin typeface="Calibri" panose="020F0502020204030204" pitchFamily="34" charset="0"/>
              </a:rPr>
              <a:t>DV</a:t>
            </a:r>
            <a:endParaRPr lang="ru-RU" altLang="ru-RU" sz="2000" b="1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ru-RU" altLang="ru-RU" sz="2000" b="1">
                <a:solidFill>
                  <a:srgbClr val="FF0000"/>
                </a:solidFill>
                <a:latin typeface="Calibri" panose="020F0502020204030204" pitchFamily="34" charset="0"/>
              </a:rPr>
              <a:t>СООТВЕТСТВУЕТ ГОСТ 54024-2010</a:t>
            </a:r>
          </a:p>
        </p:txBody>
      </p:sp>
    </p:spTree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ятиугольник 6">
            <a:extLst>
              <a:ext uri="{FF2B5EF4-FFF2-40B4-BE49-F238E27FC236}">
                <a16:creationId xmlns:a16="http://schemas.microsoft.com/office/drawing/2014/main" id="{7C6057AB-33D1-48C0-BE1A-383E78E13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52538"/>
            <a:ext cx="6227763" cy="447675"/>
          </a:xfrm>
          <a:prstGeom prst="homePlate">
            <a:avLst>
              <a:gd name="adj" fmla="val 49978"/>
            </a:avLst>
          </a:prstGeom>
          <a:solidFill>
            <a:srgbClr val="EF6C03"/>
          </a:solidFill>
          <a:ln>
            <a:noFill/>
          </a:ln>
          <a:effectLst>
            <a:outerShdw blurRad="76200" sy="23000" kx="-1199993" algn="bl" rotWithShape="0">
              <a:srgbClr val="808080">
                <a:alpha val="2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ru-RU" sz="1800">
              <a:latin typeface="+mn-lt"/>
              <a:cs typeface="+mn-cs"/>
            </a:endParaRPr>
          </a:p>
        </p:txBody>
      </p:sp>
      <p:sp>
        <p:nvSpPr>
          <p:cNvPr id="76803" name="Прямоугольник 7">
            <a:extLst>
              <a:ext uri="{FF2B5EF4-FFF2-40B4-BE49-F238E27FC236}">
                <a16:creationId xmlns:a16="http://schemas.microsoft.com/office/drawing/2014/main" id="{E4245822-DD0A-4B4C-ADE6-B89492506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1219200"/>
            <a:ext cx="5802312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1800"/>
              </a:lnSpc>
            </a:pPr>
            <a:r>
              <a:rPr kumimoji="0" lang="ru-RU" altLang="ru-RU" sz="1600" b="1">
                <a:latin typeface="Calibri" panose="020F0502020204030204" pitchFamily="34" charset="0"/>
              </a:rPr>
              <a:t>Цифровой тахограф «ШТРИХ-ТахоRUS» </a:t>
            </a:r>
            <a:br>
              <a:rPr kumimoji="0" lang="ru-RU" altLang="ru-RU" sz="1600" b="1">
                <a:latin typeface="Calibri" panose="020F0502020204030204" pitchFamily="34" charset="0"/>
              </a:rPr>
            </a:br>
            <a:r>
              <a:rPr kumimoji="0" lang="ru-RU" altLang="ru-RU" sz="1600" b="1">
                <a:latin typeface="Calibri" panose="020F0502020204030204" pitchFamily="34" charset="0"/>
              </a:rPr>
              <a:t>SM 10042.00.00-14 с СКЗИ – средство измерения</a:t>
            </a:r>
          </a:p>
        </p:txBody>
      </p:sp>
      <p:sp>
        <p:nvSpPr>
          <p:cNvPr id="76804" name="Прямоугольник 8">
            <a:extLst>
              <a:ext uri="{FF2B5EF4-FFF2-40B4-BE49-F238E27FC236}">
                <a16:creationId xmlns:a16="http://schemas.microsoft.com/office/drawing/2014/main" id="{1081F15E-97F1-42A7-93A7-3AB667E7B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88" y="1700213"/>
            <a:ext cx="71421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kumimoji="0" lang="ru-RU" altLang="ru-RU" sz="1600" b="1">
                <a:solidFill>
                  <a:srgbClr val="7F7F7F"/>
                </a:solidFill>
                <a:latin typeface="Calibri" panose="020F0502020204030204" pitchFamily="34" charset="0"/>
              </a:rPr>
              <a:t>Выпускается: в исполнении </a:t>
            </a:r>
          </a:p>
        </p:txBody>
      </p:sp>
      <p:sp>
        <p:nvSpPr>
          <p:cNvPr id="76805" name="Прямоугольник 9">
            <a:extLst>
              <a:ext uri="{FF2B5EF4-FFF2-40B4-BE49-F238E27FC236}">
                <a16:creationId xmlns:a16="http://schemas.microsoft.com/office/drawing/2014/main" id="{33ACBB04-7B71-4FD4-ABE5-8F670771B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133600"/>
            <a:ext cx="8280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-179388" eaLnBrk="0" hangingPunct="0"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ED6E00"/>
              </a:buClr>
              <a:buFont typeface="Wingdings" panose="05000000000000000000" pitchFamily="2" charset="2"/>
              <a:buChar char="§"/>
            </a:pPr>
            <a:r>
              <a:rPr kumimoji="0" lang="en-US" altLang="ru-RU" sz="1300">
                <a:latin typeface="Calibri" panose="020F0502020204030204" pitchFamily="34" charset="0"/>
              </a:rPr>
              <a:t>18 – c GPRS- </a:t>
            </a:r>
            <a:r>
              <a:rPr kumimoji="0" lang="ru-RU" altLang="ru-RU" sz="1300">
                <a:latin typeface="Calibri" panose="020F0502020204030204" pitchFamily="34" charset="0"/>
              </a:rPr>
              <a:t>модемом</a:t>
            </a:r>
          </a:p>
          <a:p>
            <a:pPr eaLnBrk="1" hangingPunct="1">
              <a:lnSpc>
                <a:spcPct val="80000"/>
              </a:lnSpc>
              <a:buClr>
                <a:srgbClr val="ED6E00"/>
              </a:buClr>
              <a:buFont typeface="Wingdings" panose="05000000000000000000" pitchFamily="2" charset="2"/>
              <a:buChar char="§"/>
            </a:pPr>
            <a:r>
              <a:rPr kumimoji="0" lang="ru-RU" altLang="ru-RU" sz="1300">
                <a:latin typeface="Calibri" panose="020F0502020204030204" pitchFamily="34" charset="0"/>
              </a:rPr>
              <a:t>15 – без </a:t>
            </a:r>
            <a:r>
              <a:rPr kumimoji="0" lang="en-US" altLang="ru-RU" sz="1300">
                <a:latin typeface="Calibri" panose="020F0502020204030204" pitchFamily="34" charset="0"/>
              </a:rPr>
              <a:t>GPRS </a:t>
            </a:r>
            <a:r>
              <a:rPr kumimoji="0" lang="ru-RU" altLang="ru-RU" sz="1300">
                <a:latin typeface="Calibri" panose="020F0502020204030204" pitchFamily="34" charset="0"/>
              </a:rPr>
              <a:t>модема</a:t>
            </a:r>
          </a:p>
          <a:p>
            <a:pPr eaLnBrk="1" hangingPunct="1">
              <a:buClr>
                <a:srgbClr val="ED6E00"/>
              </a:buClr>
            </a:pPr>
            <a:endParaRPr kumimoji="0" lang="ru-RU" altLang="ru-RU" sz="1300">
              <a:latin typeface="Calibri" panose="020F0502020204030204" pitchFamily="34" charset="0"/>
            </a:endParaRPr>
          </a:p>
        </p:txBody>
      </p:sp>
      <p:pic>
        <p:nvPicPr>
          <p:cNvPr id="76806" name="Picture 5" descr="Штрих-Тахо RUS">
            <a:extLst>
              <a:ext uri="{FF2B5EF4-FFF2-40B4-BE49-F238E27FC236}">
                <a16:creationId xmlns:a16="http://schemas.microsoft.com/office/drawing/2014/main" id="{5EEDFB00-99E7-4BA3-86BA-FA516002F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565400"/>
            <a:ext cx="9107488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Прямоугольник 5">
            <a:extLst>
              <a:ext uri="{FF2B5EF4-FFF2-40B4-BE49-F238E27FC236}">
                <a16:creationId xmlns:a16="http://schemas.microsoft.com/office/drawing/2014/main" id="{136500EC-5503-4F9A-BB15-D7D3769B4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765175"/>
            <a:ext cx="7488237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0" lang="ru-RU" altLang="ru-RU" sz="7200" b="1">
                <a:solidFill>
                  <a:srgbClr val="ED6E00"/>
                </a:solidFill>
                <a:latin typeface="Calibri" panose="020F0502020204030204" pitchFamily="34" charset="0"/>
              </a:rPr>
              <a:t>280 000+</a:t>
            </a:r>
          </a:p>
        </p:txBody>
      </p:sp>
      <p:pic>
        <p:nvPicPr>
          <p:cNvPr id="77827" name="Picture 7">
            <a:extLst>
              <a:ext uri="{FF2B5EF4-FFF2-40B4-BE49-F238E27FC236}">
                <a16:creationId xmlns:a16="http://schemas.microsoft.com/office/drawing/2014/main" id="{81BEA6FF-C1CC-42E5-84A9-B6F323F69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950" y="3284538"/>
            <a:ext cx="1627188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8" name="Picture 10">
            <a:extLst>
              <a:ext uri="{FF2B5EF4-FFF2-40B4-BE49-F238E27FC236}">
                <a16:creationId xmlns:a16="http://schemas.microsoft.com/office/drawing/2014/main" id="{E860A26C-3830-4C1D-A9A3-F9C2F8406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50" y="3357563"/>
            <a:ext cx="165893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9" name="Прямоугольник 4">
            <a:extLst>
              <a:ext uri="{FF2B5EF4-FFF2-40B4-BE49-F238E27FC236}">
                <a16:creationId xmlns:a16="http://schemas.microsoft.com/office/drawing/2014/main" id="{F575951C-F0AF-4913-90C4-E465C1881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373688"/>
            <a:ext cx="8748712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Clr>
                <a:srgbClr val="ED6E00"/>
              </a:buClr>
            </a:pPr>
            <a:r>
              <a:rPr kumimoji="0" lang="ru-RU" altLang="ru-RU" sz="3200" b="1">
                <a:solidFill>
                  <a:srgbClr val="ED6E00"/>
                </a:solidFill>
                <a:latin typeface="Calibri" panose="020F0502020204030204" pitchFamily="34" charset="0"/>
              </a:rPr>
              <a:t>ШТРИХ-Тахо </a:t>
            </a:r>
            <a:r>
              <a:rPr kumimoji="0" lang="en-US" altLang="ru-RU" sz="3200" b="1">
                <a:solidFill>
                  <a:srgbClr val="ED6E00"/>
                </a:solidFill>
                <a:latin typeface="Calibri" panose="020F0502020204030204" pitchFamily="34" charset="0"/>
              </a:rPr>
              <a:t>RUS</a:t>
            </a:r>
            <a:r>
              <a:rPr kumimoji="0" lang="ru-RU" altLang="ru-RU" sz="3200" b="1">
                <a:solidFill>
                  <a:srgbClr val="ED6E00"/>
                </a:solidFill>
                <a:latin typeface="Calibri" panose="020F0502020204030204" pitchFamily="34" charset="0"/>
              </a:rPr>
              <a:t> – первый в реестре Минтранса</a:t>
            </a:r>
            <a:endParaRPr kumimoji="0" lang="ru-RU" altLang="ru-RU" sz="1300">
              <a:latin typeface="Calibri" panose="020F0502020204030204" pitchFamily="34" charset="0"/>
            </a:endParaRPr>
          </a:p>
        </p:txBody>
      </p:sp>
      <p:pic>
        <p:nvPicPr>
          <p:cNvPr id="77830" name="Рисунок 1">
            <a:extLst>
              <a:ext uri="{FF2B5EF4-FFF2-40B4-BE49-F238E27FC236}">
                <a16:creationId xmlns:a16="http://schemas.microsoft.com/office/drawing/2014/main" id="{7776756F-EAB9-4392-8EA0-A0D16F9FED7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213" y="1916113"/>
            <a:ext cx="3836987" cy="33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17">
            <a:extLst>
              <a:ext uri="{FF2B5EF4-FFF2-40B4-BE49-F238E27FC236}">
                <a16:creationId xmlns:a16="http://schemas.microsoft.com/office/drawing/2014/main" id="{229D3FE3-4167-4A1C-B0AA-286791AE64A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050" y="25400"/>
            <a:ext cx="4384675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1" name="Picture 2">
            <a:extLst>
              <a:ext uri="{FF2B5EF4-FFF2-40B4-BE49-F238E27FC236}">
                <a16:creationId xmlns:a16="http://schemas.microsoft.com/office/drawing/2014/main" id="{2CBE3381-6859-49FD-ACD5-BEB460BB4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" y="1844675"/>
            <a:ext cx="2808288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ятиугольник 6">
            <a:extLst>
              <a:ext uri="{FF2B5EF4-FFF2-40B4-BE49-F238E27FC236}">
                <a16:creationId xmlns:a16="http://schemas.microsoft.com/office/drawing/2014/main" id="{6D0E4A6F-7442-4096-BFDB-D6A460148CCE}"/>
              </a:ext>
            </a:extLst>
          </p:cNvPr>
          <p:cNvSpPr/>
          <p:nvPr/>
        </p:nvSpPr>
        <p:spPr bwMode="auto">
          <a:xfrm>
            <a:off x="107950" y="188913"/>
            <a:ext cx="5256213" cy="863600"/>
          </a:xfrm>
          <a:prstGeom prst="homePlate">
            <a:avLst/>
          </a:prstGeom>
          <a:solidFill>
            <a:srgbClr val="EF6C03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+mn-lt"/>
                <a:cs typeface="+mn-cs"/>
              </a:rPr>
              <a:t>ОНЛАЙН МОНИТОРИНГ ШТРИХ-М </a:t>
            </a:r>
            <a:r>
              <a:rPr lang="mr-IN" dirty="0">
                <a:solidFill>
                  <a:schemeClr val="bg1"/>
                </a:solidFill>
                <a:latin typeface="+mn-lt"/>
                <a:cs typeface="+mn-cs"/>
              </a:rPr>
              <a:t>–</a:t>
            </a:r>
            <a:r>
              <a:rPr lang="ru-RU" dirty="0">
                <a:solidFill>
                  <a:schemeClr val="bg1"/>
                </a:solidFill>
                <a:latin typeface="+mn-lt"/>
                <a:cs typeface="+mn-cs"/>
              </a:rPr>
              <a:t> ЭТО ПРОСТО!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>
                <a:solidFill>
                  <a:schemeClr val="bg1"/>
                </a:solidFill>
                <a:latin typeface="+mn-lt"/>
                <a:cs typeface="+mn-cs"/>
              </a:rPr>
              <a:t>Тахографоориентированный</a:t>
            </a:r>
            <a:r>
              <a:rPr lang="ru-RU" sz="1400" dirty="0">
                <a:solidFill>
                  <a:schemeClr val="bg1"/>
                </a:solidFill>
                <a:latin typeface="+mn-lt"/>
                <a:cs typeface="+mn-cs"/>
              </a:rPr>
              <a:t> сервис</a:t>
            </a:r>
          </a:p>
        </p:txBody>
      </p:sp>
      <p:pic>
        <p:nvPicPr>
          <p:cNvPr id="78853" name="Picture 4">
            <a:extLst>
              <a:ext uri="{FF2B5EF4-FFF2-40B4-BE49-F238E27FC236}">
                <a16:creationId xmlns:a16="http://schemas.microsoft.com/office/drawing/2014/main" id="{BB51FFFF-9B47-4392-8CC3-440FFD975E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413" y="1916113"/>
            <a:ext cx="6557962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4" name="TextBox 5">
            <a:extLst>
              <a:ext uri="{FF2B5EF4-FFF2-40B4-BE49-F238E27FC236}">
                <a16:creationId xmlns:a16="http://schemas.microsoft.com/office/drawing/2014/main" id="{B126999E-D225-479F-86F1-08CC3BDBD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4941888"/>
            <a:ext cx="1279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FFFFFF"/>
                </a:solidFill>
              </a:rPr>
              <a:t>ШТРИХ-М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78855" name="TextBox 6">
            <a:extLst>
              <a:ext uri="{FF2B5EF4-FFF2-40B4-BE49-F238E27FC236}">
                <a16:creationId xmlns:a16="http://schemas.microsoft.com/office/drawing/2014/main" id="{AD65942A-1A60-4789-B7DD-07FF291D5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4292600"/>
            <a:ext cx="24193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FFFFFF"/>
                </a:solidFill>
              </a:rPr>
              <a:t>Хранение данных на</a:t>
            </a:r>
          </a:p>
          <a:p>
            <a:pPr eaLnBrk="1" hangingPunct="1"/>
            <a:r>
              <a:rPr lang="ru-RU" altLang="ru-RU">
                <a:solidFill>
                  <a:srgbClr val="FFFFFF"/>
                </a:solidFill>
              </a:rPr>
              <a:t>облачном сервере 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8FFF54-5DF9-499A-A067-69536D532817}"/>
              </a:ext>
            </a:extLst>
          </p:cNvPr>
          <p:cNvSpPr/>
          <p:nvPr/>
        </p:nvSpPr>
        <p:spPr bwMode="auto">
          <a:xfrm>
            <a:off x="107950" y="1341438"/>
            <a:ext cx="2519363" cy="358775"/>
          </a:xfrm>
          <a:prstGeom prst="rect">
            <a:avLst/>
          </a:prstGeom>
          <a:solidFill>
            <a:srgbClr val="EF6C03">
              <a:alpha val="76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FFFFFF"/>
                </a:solidFill>
                <a:latin typeface="+mn-lt"/>
                <a:cs typeface="+mn-cs"/>
              </a:rPr>
              <a:t>Мобильное приложение</a:t>
            </a:r>
            <a:endParaRPr lang="en-US" sz="1400" dirty="0">
              <a:solidFill>
                <a:srgbClr val="FFFFFF"/>
              </a:solidFill>
              <a:latin typeface="+mn-lt"/>
              <a:cs typeface="+mn-cs"/>
            </a:endParaRPr>
          </a:p>
        </p:txBody>
      </p:sp>
      <p:sp>
        <p:nvSpPr>
          <p:cNvPr id="78857" name="TextBox 9">
            <a:extLst>
              <a:ext uri="{FF2B5EF4-FFF2-40B4-BE49-F238E27FC236}">
                <a16:creationId xmlns:a16="http://schemas.microsoft.com/office/drawing/2014/main" id="{74F9E8AB-9F25-47FC-A832-D944EE5FD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2349500"/>
            <a:ext cx="14779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FFFFFF"/>
                </a:solidFill>
              </a:rPr>
              <a:t>РТО онлайн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78858" name="TextBox 10">
            <a:extLst>
              <a:ext uri="{FF2B5EF4-FFF2-40B4-BE49-F238E27FC236}">
                <a16:creationId xmlns:a16="http://schemas.microsoft.com/office/drawing/2014/main" id="{990BDEDD-6BAF-4DA9-90EB-2A20D3455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3500438"/>
            <a:ext cx="2552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solidFill>
                  <a:srgbClr val="FFFFFF"/>
                </a:solidFill>
              </a:rPr>
              <a:t>Удаленная выгрузка данных </a:t>
            </a:r>
          </a:p>
          <a:p>
            <a:pPr eaLnBrk="1" hangingPunct="1"/>
            <a:r>
              <a:rPr lang="ru-RU" altLang="ru-RU" sz="1400">
                <a:solidFill>
                  <a:srgbClr val="FFFFFF"/>
                </a:solidFill>
              </a:rPr>
              <a:t>с карт водителей</a:t>
            </a:r>
            <a:endParaRPr lang="en-US" altLang="ru-RU" sz="1400">
              <a:solidFill>
                <a:srgbClr val="FFFFFF"/>
              </a:solidFill>
            </a:endParaRPr>
          </a:p>
        </p:txBody>
      </p:sp>
      <p:sp>
        <p:nvSpPr>
          <p:cNvPr id="78859" name="TextBox 11">
            <a:extLst>
              <a:ext uri="{FF2B5EF4-FFF2-40B4-BE49-F238E27FC236}">
                <a16:creationId xmlns:a16="http://schemas.microsoft.com/office/drawing/2014/main" id="{F6AE4AF7-DB2F-4478-A639-1B9ACFD6D0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3716338"/>
            <a:ext cx="1812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FFFFFF"/>
                </a:solidFill>
              </a:rPr>
              <a:t>МОНИТОРИНГ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78860" name="Rectangle 13">
            <a:extLst>
              <a:ext uri="{FF2B5EF4-FFF2-40B4-BE49-F238E27FC236}">
                <a16:creationId xmlns:a16="http://schemas.microsoft.com/office/drawing/2014/main" id="{29773A04-75A6-462E-BD9E-DF7B262FA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3141663"/>
            <a:ext cx="34639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FFFFFF"/>
                </a:solidFill>
              </a:rPr>
              <a:t>ОТЧЕТЫ О НАРУШЕНИИ РТО</a:t>
            </a:r>
            <a:endParaRPr lang="en-US" altLang="ru-RU">
              <a:solidFill>
                <a:srgbClr val="FFFFFF"/>
              </a:solidFill>
            </a:endParaRPr>
          </a:p>
        </p:txBody>
      </p:sp>
      <p:pic>
        <p:nvPicPr>
          <p:cNvPr id="78861" name="Picture 14">
            <a:extLst>
              <a:ext uri="{FF2B5EF4-FFF2-40B4-BE49-F238E27FC236}">
                <a16:creationId xmlns:a16="http://schemas.microsoft.com/office/drawing/2014/main" id="{129819B4-05E9-4DDD-A970-AB7421CE482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3975" y="981075"/>
            <a:ext cx="27400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62" name="Picture 15">
            <a:extLst>
              <a:ext uri="{FF2B5EF4-FFF2-40B4-BE49-F238E27FC236}">
                <a16:creationId xmlns:a16="http://schemas.microsoft.com/office/drawing/2014/main" id="{19118E9E-A896-4651-9B3B-928FC60E9B7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9563" y="2924175"/>
            <a:ext cx="24653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63" name="Picture 16">
            <a:extLst>
              <a:ext uri="{FF2B5EF4-FFF2-40B4-BE49-F238E27FC236}">
                <a16:creationId xmlns:a16="http://schemas.microsoft.com/office/drawing/2014/main" id="{0CC17BD0-E919-4B08-A974-CF0DC5334EB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5438" y="4508500"/>
            <a:ext cx="2468562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39C16688-C377-44A8-86D5-5250BF24B04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0" y="2499324"/>
            <a:ext cx="4319340" cy="2596252"/>
          </a:xfrm>
          <a:prstGeom prst="rect">
            <a:avLst/>
          </a:prstGeom>
          <a:effectLst>
            <a:reflection blurRad="50800" stA="35000" endPos="15000" dir="5400000" sy="-100000" algn="bl" rotWithShape="0"/>
          </a:effectLst>
        </p:spPr>
      </p:pic>
      <p:sp>
        <p:nvSpPr>
          <p:cNvPr id="79875" name="Заголовок 1">
            <a:extLst>
              <a:ext uri="{FF2B5EF4-FFF2-40B4-BE49-F238E27FC236}">
                <a16:creationId xmlns:a16="http://schemas.microsoft.com/office/drawing/2014/main" id="{0FC3377B-7678-4A3E-8D86-D60C92F68724}"/>
              </a:ext>
            </a:extLst>
          </p:cNvPr>
          <p:cNvSpPr txBox="1">
            <a:spLocks/>
          </p:cNvSpPr>
          <p:nvPr/>
        </p:nvSpPr>
        <p:spPr bwMode="auto">
          <a:xfrm>
            <a:off x="3103563" y="749300"/>
            <a:ext cx="5905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kumimoji="0" lang="ru-RU" altLang="ru-RU" sz="1400">
                <a:solidFill>
                  <a:srgbClr val="404040"/>
                </a:solidFill>
              </a:rPr>
              <a:t>ВЕДУЩИЙ РОССИЙСКИЙ РАЗРАБОТЧИК И ПРОИЗВОДИТЕЛЬ ОБОРУДОВАНИЯ, ПРОГРАММНОГО  ОБЕСПЕЧЕНИЯ,</a:t>
            </a:r>
          </a:p>
          <a:p>
            <a:pPr eaLnBrk="1" hangingPunct="1"/>
            <a:r>
              <a:rPr kumimoji="0" lang="ru-RU" altLang="ru-RU" sz="1400">
                <a:solidFill>
                  <a:srgbClr val="404040"/>
                </a:solidFill>
              </a:rPr>
              <a:t>РЕШЕНИЙ И ТЕХНОЛОГИЙ</a:t>
            </a:r>
            <a:r>
              <a:rPr kumimoji="0" lang="en-US" altLang="ru-RU" sz="1400">
                <a:solidFill>
                  <a:srgbClr val="404040"/>
                </a:solidFill>
              </a:rPr>
              <a:t> </a:t>
            </a:r>
            <a:r>
              <a:rPr kumimoji="0" lang="ru-RU" altLang="ru-RU" sz="1400">
                <a:solidFill>
                  <a:srgbClr val="404040"/>
                </a:solidFill>
              </a:rPr>
              <a:t>ДЛЯ АВТОМАТИЗАЦИИ</a:t>
            </a:r>
          </a:p>
        </p:txBody>
      </p:sp>
      <p:pic>
        <p:nvPicPr>
          <p:cNvPr id="79876" name="Рисунок 54">
            <a:extLst>
              <a:ext uri="{FF2B5EF4-FFF2-40B4-BE49-F238E27FC236}">
                <a16:creationId xmlns:a16="http://schemas.microsoft.com/office/drawing/2014/main" id="{F71B1867-78A1-4F09-8291-DD8A05B452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404813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7" name="TextBox 9">
            <a:extLst>
              <a:ext uri="{FF2B5EF4-FFF2-40B4-BE49-F238E27FC236}">
                <a16:creationId xmlns:a16="http://schemas.microsoft.com/office/drawing/2014/main" id="{1E18798C-15AB-4421-BE97-64A1E21C5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068638"/>
            <a:ext cx="3744912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827" tIns="64913" rIns="129827" bIns="64913">
            <a:spAutoFit/>
          </a:bodyPr>
          <a:lstStyle>
            <a:lvl1pPr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298575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985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kumimoji="0" lang="ru-RU" altLang="ru-RU" b="1">
                <a:solidFill>
                  <a:srgbClr val="F2F2F2"/>
                </a:solidFill>
                <a:latin typeface="Calibri" panose="020F0502020204030204" pitchFamily="34" charset="0"/>
              </a:rPr>
              <a:t>Спасибо</a:t>
            </a:r>
            <a:br>
              <a:rPr kumimoji="0" lang="ru-RU" altLang="ru-RU" b="1">
                <a:solidFill>
                  <a:srgbClr val="F2F2F2"/>
                </a:solidFill>
                <a:latin typeface="Calibri" panose="020F0502020204030204" pitchFamily="34" charset="0"/>
              </a:rPr>
            </a:br>
            <a:r>
              <a:rPr kumimoji="0" lang="ru-RU" altLang="ru-RU" b="1">
                <a:solidFill>
                  <a:srgbClr val="F2F2F2"/>
                </a:solidFill>
                <a:latin typeface="Calibri" panose="020F0502020204030204" pitchFamily="34" charset="0"/>
              </a:rPr>
              <a:t>за внимание!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1F5200C-FA94-45A9-A651-B5911F683E0B}"/>
              </a:ext>
            </a:extLst>
          </p:cNvPr>
          <p:cNvSpPr txBox="1">
            <a:spLocks/>
          </p:cNvSpPr>
          <p:nvPr/>
        </p:nvSpPr>
        <p:spPr bwMode="auto">
          <a:xfrm>
            <a:off x="539750" y="5373688"/>
            <a:ext cx="5903913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kumimoji="0" lang="ru-RU" altLang="ru-RU" b="1" i="1">
                <a:solidFill>
                  <a:srgbClr val="404040"/>
                </a:solidFill>
              </a:rPr>
              <a:t>Усачева Валентина Викторовна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473AD98C-A7A1-460B-AD87-C51D94A35B08}"/>
              </a:ext>
            </a:extLst>
          </p:cNvPr>
          <p:cNvSpPr txBox="1">
            <a:spLocks/>
          </p:cNvSpPr>
          <p:nvPr/>
        </p:nvSpPr>
        <p:spPr bwMode="auto">
          <a:xfrm>
            <a:off x="539750" y="5805488"/>
            <a:ext cx="6840538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kumimoji="0" lang="ru-RU" altLang="ru-RU" sz="1400">
                <a:solidFill>
                  <a:srgbClr val="595959"/>
                </a:solidFill>
              </a:rPr>
              <a:t>Заместитель генерального директора</a:t>
            </a:r>
          </a:p>
          <a:p>
            <a:pPr eaLnBrk="1" hangingPunct="1"/>
            <a:r>
              <a:rPr kumimoji="0" lang="ru-RU" altLang="ru-RU" sz="1400">
                <a:solidFill>
                  <a:srgbClr val="595959"/>
                </a:solidFill>
              </a:rPr>
              <a:t>по автоматизации транспорта ГК «ШТРИХ-М»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AF614AE-891B-44F8-B6FE-46AA669960DE}"/>
              </a:ext>
            </a:extLst>
          </p:cNvPr>
          <p:cNvSpPr txBox="1"/>
          <p:nvPr/>
        </p:nvSpPr>
        <p:spPr>
          <a:xfrm>
            <a:off x="990600" y="5770563"/>
            <a:ext cx="7162800" cy="695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defRPr/>
            </a:pPr>
            <a:r>
              <a:rPr lang="ru-RU" sz="14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Программное обеспечение ПАО «Сбербанк России» на территории Липецкой области позволяет пополнять транспортные карты через устройства самообслуживания, личный кабинет  и у специалистов по обслуживанию клиентов </a:t>
            </a:r>
          </a:p>
        </p:txBody>
      </p:sp>
      <p:pic>
        <p:nvPicPr>
          <p:cNvPr id="36867" name="Picture 2">
            <a:extLst>
              <a:ext uri="{FF2B5EF4-FFF2-40B4-BE49-F238E27FC236}">
                <a16:creationId xmlns:a16="http://schemas.microsoft.com/office/drawing/2014/main" id="{7F90F1C3-7403-4579-A82D-00CF0F917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00" y="76200"/>
            <a:ext cx="546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Box 12">
            <a:extLst>
              <a:ext uri="{FF2B5EF4-FFF2-40B4-BE49-F238E27FC236}">
                <a16:creationId xmlns:a16="http://schemas.microsoft.com/office/drawing/2014/main" id="{2EF18AE2-7477-4F1D-93B4-3218DDB55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85775"/>
            <a:ext cx="5791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i="1"/>
              <a:t>Механизмы пополнения транспортной карты 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9C06A00-DC92-409E-9C2B-A8350A46601A}"/>
              </a:ext>
            </a:extLst>
          </p:cNvPr>
          <p:cNvSpPr/>
          <p:nvPr/>
        </p:nvSpPr>
        <p:spPr>
          <a:xfrm>
            <a:off x="533400" y="1447800"/>
            <a:ext cx="8001000" cy="4267200"/>
          </a:xfrm>
          <a:prstGeom prst="roundRect">
            <a:avLst/>
          </a:prstGeom>
          <a:solidFill>
            <a:srgbClr val="DBD6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6870" name="Picture 4">
            <a:extLst>
              <a:ext uri="{FF2B5EF4-FFF2-40B4-BE49-F238E27FC236}">
                <a16:creationId xmlns:a16="http://schemas.microsoft.com/office/drawing/2014/main" id="{CDBF4EC9-1CEC-42CE-B843-E497CE263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600" y="2743200"/>
            <a:ext cx="2006600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2" descr="Картинки по запросу сбербанкpng">
            <a:extLst>
              <a:ext uri="{FF2B5EF4-FFF2-40B4-BE49-F238E27FC236}">
                <a16:creationId xmlns:a16="http://schemas.microsoft.com/office/drawing/2014/main" id="{4E0DFC34-292E-421F-A6ED-E9C743B63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1600200"/>
            <a:ext cx="1752600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5">
            <a:extLst>
              <a:ext uri="{FF2B5EF4-FFF2-40B4-BE49-F238E27FC236}">
                <a16:creationId xmlns:a16="http://schemas.microsoft.com/office/drawing/2014/main" id="{06BEAA54-955D-4FBC-8DC9-0F207230A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1400" y="2362200"/>
            <a:ext cx="2006600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6">
            <a:extLst>
              <a:ext uri="{FF2B5EF4-FFF2-40B4-BE49-F238E27FC236}">
                <a16:creationId xmlns:a16="http://schemas.microsoft.com/office/drawing/2014/main" id="{67974572-D768-4D6A-A624-70AB4FC50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0800" y="1704975"/>
            <a:ext cx="20447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4" name="Picture 8">
            <a:extLst>
              <a:ext uri="{FF2B5EF4-FFF2-40B4-BE49-F238E27FC236}">
                <a16:creationId xmlns:a16="http://schemas.microsoft.com/office/drawing/2014/main" id="{24189902-E74E-402E-9578-A1ABC6F4F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1000" y="4267200"/>
            <a:ext cx="2032000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5" name="Picture 9">
            <a:extLst>
              <a:ext uri="{FF2B5EF4-FFF2-40B4-BE49-F238E27FC236}">
                <a16:creationId xmlns:a16="http://schemas.microsoft.com/office/drawing/2014/main" id="{97B2E09E-6062-4C4F-B2EE-06C5470A5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0" y="4351338"/>
            <a:ext cx="1524000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6" name="Picture 10">
            <a:extLst>
              <a:ext uri="{FF2B5EF4-FFF2-40B4-BE49-F238E27FC236}">
                <a16:creationId xmlns:a16="http://schemas.microsoft.com/office/drawing/2014/main" id="{5C2B77E7-237A-4DEA-B795-5A4060018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0200" y="1447800"/>
            <a:ext cx="2006600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664230E-F01F-40F3-837F-E24EFB240B70}"/>
              </a:ext>
            </a:extLst>
          </p:cNvPr>
          <p:cNvSpPr txBox="1"/>
          <p:nvPr/>
        </p:nvSpPr>
        <p:spPr>
          <a:xfrm>
            <a:off x="685800" y="5257800"/>
            <a:ext cx="24384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Устройство самообслуживания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8F1B4D-B8D4-4356-AC05-AA66153D79B2}"/>
              </a:ext>
            </a:extLst>
          </p:cNvPr>
          <p:cNvSpPr txBox="1"/>
          <p:nvPr/>
        </p:nvSpPr>
        <p:spPr>
          <a:xfrm>
            <a:off x="2667000" y="3962400"/>
            <a:ext cx="24384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Личный кабинет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FEC7DE-DFBF-4E3C-A045-1D90BCE83B38}"/>
              </a:ext>
            </a:extLst>
          </p:cNvPr>
          <p:cNvSpPr txBox="1"/>
          <p:nvPr/>
        </p:nvSpPr>
        <p:spPr>
          <a:xfrm>
            <a:off x="2743200" y="5257800"/>
            <a:ext cx="24384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Сбербанк </a:t>
            </a:r>
            <a:r>
              <a:rPr lang="en-US" sz="12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online</a:t>
            </a:r>
            <a:endParaRPr lang="ru-RU" sz="12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A45FBA-A61F-48CA-9623-5B9D5B428086}"/>
              </a:ext>
            </a:extLst>
          </p:cNvPr>
          <p:cNvSpPr txBox="1"/>
          <p:nvPr/>
        </p:nvSpPr>
        <p:spPr>
          <a:xfrm>
            <a:off x="4648200" y="4876800"/>
            <a:ext cx="24384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Актуализатор</a:t>
            </a:r>
            <a:endParaRPr lang="ru-RU" sz="12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9BD7B74-1F9C-4691-BCDA-7EBDBD468F0A}"/>
              </a:ext>
            </a:extLst>
          </p:cNvPr>
          <p:cNvSpPr txBox="1"/>
          <p:nvPr/>
        </p:nvSpPr>
        <p:spPr>
          <a:xfrm>
            <a:off x="6248400" y="2771775"/>
            <a:ext cx="24384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 оператора</a:t>
            </a:r>
          </a:p>
        </p:txBody>
      </p:sp>
      <p:pic>
        <p:nvPicPr>
          <p:cNvPr id="36882" name="Picture 2">
            <a:extLst>
              <a:ext uri="{FF2B5EF4-FFF2-40B4-BE49-F238E27FC236}">
                <a16:creationId xmlns:a16="http://schemas.microsoft.com/office/drawing/2014/main" id="{34EE6FEF-4515-4635-BD36-BBC1CCECB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1163" y="5975350"/>
            <a:ext cx="665162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3" name="Picture 28">
            <a:extLst>
              <a:ext uri="{FF2B5EF4-FFF2-40B4-BE49-F238E27FC236}">
                <a16:creationId xmlns:a16="http://schemas.microsoft.com/office/drawing/2014/main" id="{E7D29521-3DB2-40CB-8AE2-7BA9436E9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1163" y="76200"/>
            <a:ext cx="10048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Фигура">
            <a:extLst>
              <a:ext uri="{FF2B5EF4-FFF2-40B4-BE49-F238E27FC236}">
                <a16:creationId xmlns:a16="http://schemas.microsoft.com/office/drawing/2014/main" id="{BC47D52A-8AD2-4FBA-A9D5-457DB7BA1066}"/>
              </a:ext>
            </a:extLst>
          </p:cNvPr>
          <p:cNvSpPr/>
          <p:nvPr/>
        </p:nvSpPr>
        <p:spPr>
          <a:xfrm>
            <a:off x="-36513" y="196850"/>
            <a:ext cx="4608513" cy="7112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00" y="0"/>
                </a:moveTo>
                <a:lnTo>
                  <a:pt x="0" y="0"/>
                </a:lnTo>
                <a:lnTo>
                  <a:pt x="0" y="21600"/>
                </a:lnTo>
                <a:lnTo>
                  <a:pt x="20500" y="21600"/>
                </a:lnTo>
                <a:lnTo>
                  <a:pt x="21600" y="10800"/>
                </a:lnTo>
                <a:close/>
              </a:path>
            </a:pathLst>
          </a:custGeom>
          <a:gradFill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/>
          </a:gradFill>
          <a:ln>
            <a:solidFill>
              <a:srgbClr val="000000"/>
            </a:solidFill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2774" name="КАТЕГОРИИ ОБОРУДОВАНИЯ ДЛЯ ОПЛАТЫ ПРОЕЗДА">
            <a:extLst>
              <a:ext uri="{FF2B5EF4-FFF2-40B4-BE49-F238E27FC236}">
                <a16:creationId xmlns:a16="http://schemas.microsoft.com/office/drawing/2014/main" id="{9BE6FF74-ACCE-437B-91B4-6ECADA418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3" y="382588"/>
            <a:ext cx="37512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spc="-40" dirty="0">
                <a:solidFill>
                  <a:prstClr val="black"/>
                </a:solidFill>
                <a:latin typeface="Times New Roman" panose="02020603050405020304" pitchFamily="18" charset="0"/>
                <a:sym typeface="Calibri" pitchFamily="34" charset="0"/>
              </a:rPr>
              <a:t>Примеры реализованных проектов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80C14FB-611B-4DA1-8EC5-12FE55C6CBFC}"/>
              </a:ext>
            </a:extLst>
          </p:cNvPr>
          <p:cNvSpPr/>
          <p:nvPr/>
        </p:nvSpPr>
        <p:spPr>
          <a:xfrm>
            <a:off x="333375" y="1604963"/>
            <a:ext cx="4681538" cy="7683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государственно-частного партнерства, в котором участвует правительство Петербурга и Транспортная концессионная компания, предусматривает ввод 23 современных 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трехсекционных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составов, а также нового депо, около 40 остановок и павильон ожидания у станции метро.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32A5A47-2C7E-40ED-A930-89F37D7E560B}"/>
              </a:ext>
            </a:extLst>
          </p:cNvPr>
          <p:cNvSpPr/>
          <p:nvPr/>
        </p:nvSpPr>
        <p:spPr>
          <a:xfrm>
            <a:off x="5118100" y="1905000"/>
            <a:ext cx="3702050" cy="3749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марта 2018 года трамваи швейцарской компании «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Штадлер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оборудованы 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автоматизировнной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системой оплаты проезда, вышли на маршрут № 8. </a:t>
            </a:r>
          </a:p>
          <a:p>
            <a:pPr fontAlgn="auto">
              <a:spcBef>
                <a:spcPts val="0"/>
              </a:spcBef>
              <a:spcAft>
                <a:spcPts val="200"/>
              </a:spcAft>
              <a:defRPr/>
            </a:pP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удобства пассажиров в каждом трамвае установлено по 10 терминалов оплаты проезда «ШТРИХ-T2M-LS». Терминалы принимают к оплате все виды пластиковых карт (VISA, 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Mastercard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МИР), оплату с помощью мобильных устройств 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Apple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разовые билеты на основе QR-кода, а также все виды электронных проездных билетов города Санкт-Петербурга.</a:t>
            </a:r>
          </a:p>
          <a:p>
            <a:pPr fontAlgn="auto">
              <a:spcBef>
                <a:spcPts val="0"/>
              </a:spcBef>
              <a:spcAft>
                <a:spcPts val="200"/>
              </a:spcAft>
              <a:defRPr/>
            </a:pP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Оплатить проезд можно также и наличными средствами. Каждый состав оборудован двумя 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вендинговыми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автоматическими аппаратами продажи разовых билетов «АПРБ-2.0».</a:t>
            </a:r>
          </a:p>
          <a:p>
            <a:pPr>
              <a:defRPr/>
            </a:pP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обеспечения задач управления движением, в трамваях были установлены бортовые компьютеры «ШТРИХ-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miniPOS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 AUTO», осуществляющие централизованное управление установленным оборудованием</a:t>
            </a:r>
          </a:p>
        </p:txBody>
      </p:sp>
      <p:pic>
        <p:nvPicPr>
          <p:cNvPr id="37894" name="Picture 2">
            <a:extLst>
              <a:ext uri="{FF2B5EF4-FFF2-40B4-BE49-F238E27FC236}">
                <a16:creationId xmlns:a16="http://schemas.microsoft.com/office/drawing/2014/main" id="{7F961F00-94E4-4CD5-8BBD-02038127E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213" y="2492375"/>
            <a:ext cx="21050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3">
            <a:extLst>
              <a:ext uri="{FF2B5EF4-FFF2-40B4-BE49-F238E27FC236}">
                <a16:creationId xmlns:a16="http://schemas.microsoft.com/office/drawing/2014/main" id="{93D44AD1-1868-4664-93B2-FDBDAD8AA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0488" y="2492375"/>
            <a:ext cx="21050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4">
            <a:extLst>
              <a:ext uri="{FF2B5EF4-FFF2-40B4-BE49-F238E27FC236}">
                <a16:creationId xmlns:a16="http://schemas.microsoft.com/office/drawing/2014/main" id="{93BF9856-B8DE-4C5D-8581-E09BF781C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213" y="4168775"/>
            <a:ext cx="2105025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Picture 5">
            <a:extLst>
              <a:ext uri="{FF2B5EF4-FFF2-40B4-BE49-F238E27FC236}">
                <a16:creationId xmlns:a16="http://schemas.microsoft.com/office/drawing/2014/main" id="{EDC01CA5-14FB-4C89-A702-A50E7528E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0488" y="4168775"/>
            <a:ext cx="2105025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8" name="Picture 2">
            <a:extLst>
              <a:ext uri="{FF2B5EF4-FFF2-40B4-BE49-F238E27FC236}">
                <a16:creationId xmlns:a16="http://schemas.microsoft.com/office/drawing/2014/main" id="{BB34976C-C523-4604-ACBB-A3ADB3B7F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3163" y="382588"/>
            <a:ext cx="1235075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4">
            <a:extLst>
              <a:ext uri="{FF2B5EF4-FFF2-40B4-BE49-F238E27FC236}">
                <a16:creationId xmlns:a16="http://schemas.microsoft.com/office/drawing/2014/main" id="{8B996E93-0705-4A6F-AAF7-92FBD3B968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0988" y="2060575"/>
            <a:ext cx="4657725" cy="377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ятиугольник 5">
            <a:extLst>
              <a:ext uri="{FF2B5EF4-FFF2-40B4-BE49-F238E27FC236}">
                <a16:creationId xmlns:a16="http://schemas.microsoft.com/office/drawing/2014/main" id="{0EFD80A1-A1C6-4638-8327-DB420422F633}"/>
              </a:ext>
            </a:extLst>
          </p:cNvPr>
          <p:cNvSpPr/>
          <p:nvPr/>
        </p:nvSpPr>
        <p:spPr bwMode="auto">
          <a:xfrm>
            <a:off x="0" y="1252538"/>
            <a:ext cx="6227763" cy="447675"/>
          </a:xfrm>
          <a:prstGeom prst="homePlate">
            <a:avLst/>
          </a:prstGeom>
          <a:solidFill>
            <a:srgbClr val="EF6C03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916" name="Прямоугольник 6">
            <a:extLst>
              <a:ext uri="{FF2B5EF4-FFF2-40B4-BE49-F238E27FC236}">
                <a16:creationId xmlns:a16="http://schemas.microsoft.com/office/drawing/2014/main" id="{2D578998-32AB-4DAD-9D06-C354D7B34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1290638"/>
            <a:ext cx="58023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>
                <a:solidFill>
                  <a:srgbClr val="000000"/>
                </a:solidFill>
                <a:latin typeface="Calibri" panose="020F0502020204030204" pitchFamily="34" charset="0"/>
              </a:rPr>
              <a:t>Примеры успешных проектов</a:t>
            </a:r>
          </a:p>
        </p:txBody>
      </p:sp>
      <p:sp>
        <p:nvSpPr>
          <p:cNvPr id="38917" name="TextBox 10">
            <a:extLst>
              <a:ext uri="{FF2B5EF4-FFF2-40B4-BE49-F238E27FC236}">
                <a16:creationId xmlns:a16="http://schemas.microsoft.com/office/drawing/2014/main" id="{882AE1F0-7A29-4789-A123-61C5C4FC8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955800"/>
            <a:ext cx="3763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solidFill>
                  <a:srgbClr val="262626"/>
                </a:solidFill>
                <a:latin typeface="Calibri" panose="020F0502020204030204" pitchFamily="34" charset="0"/>
              </a:rPr>
              <a:t>Транспортная система </a:t>
            </a:r>
            <a:br>
              <a:rPr lang="ru-RU" altLang="ru-RU" sz="1400">
                <a:solidFill>
                  <a:srgbClr val="262626"/>
                </a:solidFill>
                <a:latin typeface="Calibri" panose="020F0502020204030204" pitchFamily="34" charset="0"/>
              </a:rPr>
            </a:br>
            <a:r>
              <a:rPr lang="ru-RU" altLang="ru-RU" sz="1400">
                <a:solidFill>
                  <a:srgbClr val="262626"/>
                </a:solidFill>
                <a:latin typeface="Calibri" panose="020F0502020204030204" pitchFamily="34" charset="0"/>
              </a:rPr>
              <a:t>«Общественный Транспорт Нижневартовска»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A015C0-031C-4C5A-94AD-8C1F39DDA075}"/>
              </a:ext>
            </a:extLst>
          </p:cNvPr>
          <p:cNvSpPr txBox="1"/>
          <p:nvPr/>
        </p:nvSpPr>
        <p:spPr>
          <a:xfrm>
            <a:off x="395288" y="3854450"/>
            <a:ext cx="3582987" cy="2244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ru-RU" sz="10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Запущена в эксплуатацию в ноябре 2013 года комплексная автоматизированная система управления пассажирскими перевозками. </a:t>
            </a:r>
            <a:br>
              <a:rPr lang="ru-RU" sz="10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</a:br>
            <a:r>
              <a:rPr lang="ru-RU" sz="10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В качестве оборудования оплаты проезда используются автоматические терминалы оплаты.</a:t>
            </a:r>
          </a:p>
          <a:p>
            <a:pPr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ru-RU" sz="10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На двух транспортных предприятиях с 2008 года развернута навигационная автоматизированная система диспетчерского управления.</a:t>
            </a:r>
          </a:p>
          <a:p>
            <a:pPr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ru-RU" sz="10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Все транспортные средства оснащены системой подсчета пассажиропотока. На каждом автобусе </a:t>
            </a:r>
            <a:br>
              <a:rPr lang="ru-RU" sz="10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</a:br>
            <a:r>
              <a:rPr lang="ru-RU" sz="10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в кабине водителя расположен бортовой компьютер, отвечающий за навигацию и за передачу данных </a:t>
            </a:r>
            <a:br>
              <a:rPr lang="ru-RU" sz="10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</a:br>
            <a:r>
              <a:rPr lang="ru-RU" sz="10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в диспетчерский центр.</a:t>
            </a:r>
          </a:p>
        </p:txBody>
      </p:sp>
      <p:pic>
        <p:nvPicPr>
          <p:cNvPr id="38919" name="Рисунок 2">
            <a:extLst>
              <a:ext uri="{FF2B5EF4-FFF2-40B4-BE49-F238E27FC236}">
                <a16:creationId xmlns:a16="http://schemas.microsoft.com/office/drawing/2014/main" id="{B1FDF79B-3EAF-43B0-8356-BD45B8EBA94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888" y="2454275"/>
            <a:ext cx="3257550" cy="133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5">
            <a:extLst>
              <a:ext uri="{FF2B5EF4-FFF2-40B4-BE49-F238E27FC236}">
                <a16:creationId xmlns:a16="http://schemas.microsoft.com/office/drawing/2014/main" id="{341222A0-D714-44E3-9FA3-80827AF9FD97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0" y="476250"/>
            <a:ext cx="7340600" cy="433388"/>
          </a:xfrm>
          <a:custGeom>
            <a:avLst/>
            <a:gdLst>
              <a:gd name="T0" fmla="*/ 0 w 15129"/>
              <a:gd name="T1" fmla="*/ 0 h 11844"/>
              <a:gd name="T2" fmla="*/ 2147483647 w 15129"/>
              <a:gd name="T3" fmla="*/ 0 h 11844"/>
              <a:gd name="T4" fmla="*/ 2147483647 w 15129"/>
              <a:gd name="T5" fmla="*/ 13509637 h 11844"/>
              <a:gd name="T6" fmla="*/ 2147483647 w 15129"/>
              <a:gd name="T7" fmla="*/ 24742218 h 11844"/>
              <a:gd name="T8" fmla="*/ 0 w 15129"/>
              <a:gd name="T9" fmla="*/ 24742218 h 11844"/>
              <a:gd name="T10" fmla="*/ 0 w 15129"/>
              <a:gd name="T11" fmla="*/ 0 h 118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129"/>
              <a:gd name="T19" fmla="*/ 0 h 11844"/>
              <a:gd name="T20" fmla="*/ 15129 w 15129"/>
              <a:gd name="T21" fmla="*/ 11844 h 118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129" h="11844">
                <a:moveTo>
                  <a:pt x="0" y="0"/>
                </a:moveTo>
                <a:lnTo>
                  <a:pt x="14730" y="0"/>
                </a:lnTo>
                <a:lnTo>
                  <a:pt x="15129" y="6467"/>
                </a:lnTo>
                <a:lnTo>
                  <a:pt x="14730" y="11844"/>
                </a:lnTo>
                <a:lnTo>
                  <a:pt x="0" y="11844"/>
                </a:lnTo>
                <a:lnTo>
                  <a:pt x="0" y="0"/>
                </a:lnTo>
                <a:close/>
              </a:path>
            </a:pathLst>
          </a:custGeom>
          <a:solidFill>
            <a:srgbClr val="EF6C03"/>
          </a:solidFill>
          <a:ln>
            <a:noFill/>
          </a:ln>
          <a:effectLst>
            <a:outerShdw blurRad="76200" sy="23000" kx="-1199993" algn="bl" rotWithShape="0">
              <a:srgbClr val="808080">
                <a:alpha val="20000"/>
              </a:srgbClr>
            </a:outerShdw>
          </a:effectLst>
        </p:spPr>
        <p:txBody>
          <a:bodyPr/>
          <a:lstStyle/>
          <a:p>
            <a:pPr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       Транспортная система г. Набережные Челны</a:t>
            </a:r>
          </a:p>
        </p:txBody>
      </p:sp>
      <p:sp>
        <p:nvSpPr>
          <p:cNvPr id="39939" name="Прямоугольник 27">
            <a:extLst>
              <a:ext uri="{FF2B5EF4-FFF2-40B4-BE49-F238E27FC236}">
                <a16:creationId xmlns:a16="http://schemas.microsoft.com/office/drawing/2014/main" id="{627972D3-183C-42FD-AEF5-5F40CC567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216025"/>
            <a:ext cx="1525587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1400">
                <a:solidFill>
                  <a:srgbClr val="0070C0"/>
                </a:solidFill>
                <a:latin typeface="Calibri" panose="020F0502020204030204" pitchFamily="34" charset="0"/>
              </a:rPr>
              <a:t>ЗАПУСК ПРОЕКТА</a:t>
            </a:r>
          </a:p>
        </p:txBody>
      </p:sp>
      <p:sp>
        <p:nvSpPr>
          <p:cNvPr id="39940" name="Прямоугольник 28">
            <a:extLst>
              <a:ext uri="{FF2B5EF4-FFF2-40B4-BE49-F238E27FC236}">
                <a16:creationId xmlns:a16="http://schemas.microsoft.com/office/drawing/2014/main" id="{ED546B6E-A4BB-4353-A64D-1B2A312B2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557338"/>
            <a:ext cx="1524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>
                <a:solidFill>
                  <a:srgbClr val="0070C0"/>
                </a:solidFill>
                <a:latin typeface="Calibri" panose="020F0502020204030204" pitchFamily="34" charset="0"/>
              </a:rPr>
              <a:t>СЕНТЯБРЬ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2993432-249D-4140-BF86-2F4F0891FC70}"/>
              </a:ext>
            </a:extLst>
          </p:cNvPr>
          <p:cNvSpPr/>
          <p:nvPr/>
        </p:nvSpPr>
        <p:spPr>
          <a:xfrm>
            <a:off x="1835150" y="1541463"/>
            <a:ext cx="1435100" cy="447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lnSpc>
                <a:spcPts val="2000"/>
              </a:lnSpc>
              <a:defRPr/>
            </a:pP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2015</a:t>
            </a:r>
          </a:p>
        </p:txBody>
      </p:sp>
      <p:sp>
        <p:nvSpPr>
          <p:cNvPr id="39942" name="Прямоугольник 30">
            <a:extLst>
              <a:ext uri="{FF2B5EF4-FFF2-40B4-BE49-F238E27FC236}">
                <a16:creationId xmlns:a16="http://schemas.microsoft.com/office/drawing/2014/main" id="{704C3A78-E8A3-4B5B-B138-7F51887DB5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463" y="2205038"/>
            <a:ext cx="1509712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2000">
                <a:solidFill>
                  <a:srgbClr val="0070C0"/>
                </a:solidFill>
                <a:latin typeface="Calibri" panose="020F0502020204030204" pitchFamily="34" charset="0"/>
              </a:rPr>
              <a:t>ОСНАЩЕНО</a:t>
            </a:r>
          </a:p>
        </p:txBody>
      </p:sp>
      <p:sp>
        <p:nvSpPr>
          <p:cNvPr id="39943" name="Прямоугольник 31">
            <a:extLst>
              <a:ext uri="{FF2B5EF4-FFF2-40B4-BE49-F238E27FC236}">
                <a16:creationId xmlns:a16="http://schemas.microsoft.com/office/drawing/2014/main" id="{FFCE8588-22FF-4FFB-96A9-DA05D218D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500313"/>
            <a:ext cx="15017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2000">
                <a:solidFill>
                  <a:srgbClr val="0070C0"/>
                </a:solidFill>
                <a:latin typeface="Calibri" panose="020F0502020204030204" pitchFamily="34" charset="0"/>
              </a:rPr>
              <a:t>АВТОБУСОВ</a:t>
            </a:r>
          </a:p>
        </p:txBody>
      </p:sp>
      <p:pic>
        <p:nvPicPr>
          <p:cNvPr id="39944" name="Picture 3">
            <a:extLst>
              <a:ext uri="{FF2B5EF4-FFF2-40B4-BE49-F238E27FC236}">
                <a16:creationId xmlns:a16="http://schemas.microsoft.com/office/drawing/2014/main" id="{7684B795-152F-4E21-B286-02ECF50B2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2795588"/>
            <a:ext cx="17033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F97B21F-61DD-4EB8-9E34-4EE72BE1FD9A}"/>
              </a:ext>
            </a:extLst>
          </p:cNvPr>
          <p:cNvSpPr/>
          <p:nvPr/>
        </p:nvSpPr>
        <p:spPr>
          <a:xfrm>
            <a:off x="1793875" y="2457450"/>
            <a:ext cx="1122363" cy="447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lnSpc>
                <a:spcPts val="2000"/>
              </a:lnSpc>
              <a:defRPr/>
            </a:pP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190</a:t>
            </a:r>
            <a:endParaRPr lang="ru-RU" sz="4400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32" name="Picture 8" descr="C:\Users\Евгений_2\Desktop\image29841799 копия.gif">
            <a:extLst>
              <a:ext uri="{FF2B5EF4-FFF2-40B4-BE49-F238E27FC236}">
                <a16:creationId xmlns:a16="http://schemas.microsoft.com/office/drawing/2014/main" id="{E4703072-EEA8-45CD-90BE-4713D4475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198" y="5129537"/>
            <a:ext cx="1525514" cy="97532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39947" name="Прямоугольник 35">
            <a:extLst>
              <a:ext uri="{FF2B5EF4-FFF2-40B4-BE49-F238E27FC236}">
                <a16:creationId xmlns:a16="http://schemas.microsoft.com/office/drawing/2014/main" id="{281C1D3F-2F07-4CF9-8472-271C53AEB9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00" y="5143500"/>
            <a:ext cx="12033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1400">
                <a:solidFill>
                  <a:srgbClr val="0070C0"/>
                </a:solidFill>
                <a:latin typeface="Calibri" panose="020F0502020204030204" pitchFamily="34" charset="0"/>
              </a:rPr>
              <a:t>ИНТЕГРАЦИЯ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8DD11A19-A82E-4DDA-B81F-0B3C776D8AC4}"/>
              </a:ext>
            </a:extLst>
          </p:cNvPr>
          <p:cNvSpPr/>
          <p:nvPr/>
        </p:nvSpPr>
        <p:spPr>
          <a:xfrm>
            <a:off x="2124075" y="5373688"/>
            <a:ext cx="2501900" cy="3317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lnSpc>
                <a:spcPts val="2000"/>
              </a:lnSpc>
              <a:defRPr/>
            </a:pPr>
            <a:r>
              <a:rPr lang="ru-RU" sz="1380" dirty="0">
                <a:solidFill>
                  <a:srgbClr val="0070C0"/>
                </a:solidFill>
                <a:latin typeface="Calibri" pitchFamily="34" charset="0"/>
              </a:rPr>
              <a:t>С ТРАНСПОРТНОЙ СИСТЕМОЙ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B596E307-E46A-457D-BB55-1DDB06240D36}"/>
              </a:ext>
            </a:extLst>
          </p:cNvPr>
          <p:cNvSpPr/>
          <p:nvPr/>
        </p:nvSpPr>
        <p:spPr>
          <a:xfrm>
            <a:off x="2155825" y="5616575"/>
            <a:ext cx="2470150" cy="3492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lnSpc>
                <a:spcPts val="2000"/>
              </a:lnSpc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“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СОЦИАЛЬНАЯ КАРТА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”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39950" name="Прямоугольник 38">
            <a:extLst>
              <a:ext uri="{FF2B5EF4-FFF2-40B4-BE49-F238E27FC236}">
                <a16:creationId xmlns:a16="http://schemas.microsoft.com/office/drawing/2014/main" id="{D974C1DD-46F3-4167-9F8C-B07C6DD0D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00" y="5832475"/>
            <a:ext cx="23812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1600">
                <a:solidFill>
                  <a:srgbClr val="0070C0"/>
                </a:solidFill>
                <a:latin typeface="Calibri" panose="020F0502020204030204" pitchFamily="34" charset="0"/>
              </a:rPr>
              <a:t>РЕСПУБЛИКИ ТАТАРСТАН</a:t>
            </a:r>
          </a:p>
        </p:txBody>
      </p:sp>
      <p:sp>
        <p:nvSpPr>
          <p:cNvPr id="39951" name="Прямоугольник 39">
            <a:extLst>
              <a:ext uri="{FF2B5EF4-FFF2-40B4-BE49-F238E27FC236}">
                <a16:creationId xmlns:a16="http://schemas.microsoft.com/office/drawing/2014/main" id="{82CA3301-3527-4195-9A29-C15D5FE71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938" y="5311775"/>
            <a:ext cx="2549525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1600">
                <a:solidFill>
                  <a:srgbClr val="0070C0"/>
                </a:solidFill>
                <a:latin typeface="Calibri" panose="020F0502020204030204" pitchFamily="34" charset="0"/>
              </a:rPr>
              <a:t>К ОПЛАТЕ ПРИНИМАЮТСЯ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88D91049-FBA1-4184-81C7-A1850C1D222F}"/>
              </a:ext>
            </a:extLst>
          </p:cNvPr>
          <p:cNvSpPr/>
          <p:nvPr/>
        </p:nvSpPr>
        <p:spPr>
          <a:xfrm>
            <a:off x="5076825" y="5516563"/>
            <a:ext cx="2570163" cy="3381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lnSpc>
                <a:spcPts val="2000"/>
              </a:lnSpc>
              <a:defRPr/>
            </a:pPr>
            <a:r>
              <a:rPr lang="ru-RU" sz="1570" dirty="0">
                <a:solidFill>
                  <a:srgbClr val="0070C0"/>
                </a:solidFill>
                <a:latin typeface="Calibri" pitchFamily="34" charset="0"/>
              </a:rPr>
              <a:t>ВСЕ ВИДЫ ТРАНСПОРТНЫХ</a:t>
            </a:r>
          </a:p>
        </p:txBody>
      </p:sp>
      <p:sp>
        <p:nvSpPr>
          <p:cNvPr id="39953" name="Прямоугольник 52">
            <a:extLst>
              <a:ext uri="{FF2B5EF4-FFF2-40B4-BE49-F238E27FC236}">
                <a16:creationId xmlns:a16="http://schemas.microsoft.com/office/drawing/2014/main" id="{7546ABE8-C50D-4EC6-9C17-FF7A2D0EA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9163" y="5732463"/>
            <a:ext cx="1668462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>
                <a:solidFill>
                  <a:srgbClr val="0070C0"/>
                </a:solidFill>
                <a:latin typeface="Calibri" panose="020F0502020204030204" pitchFamily="34" charset="0"/>
              </a:rPr>
              <a:t>КАРТ РЕГИОНА</a:t>
            </a:r>
          </a:p>
        </p:txBody>
      </p:sp>
      <p:pic>
        <p:nvPicPr>
          <p:cNvPr id="39954" name="Picture 10">
            <a:extLst>
              <a:ext uri="{FF2B5EF4-FFF2-40B4-BE49-F238E27FC236}">
                <a16:creationId xmlns:a16="http://schemas.microsoft.com/office/drawing/2014/main" id="{46434B7B-59AA-4685-BF6D-34A990AAE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5263" y="5226050"/>
            <a:ext cx="92868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55" name="Прямоугольник 53">
            <a:extLst>
              <a:ext uri="{FF2B5EF4-FFF2-40B4-BE49-F238E27FC236}">
                <a16:creationId xmlns:a16="http://schemas.microsoft.com/office/drawing/2014/main" id="{89B83EB1-8836-412E-B718-0790751D7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3644900"/>
            <a:ext cx="187483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1600">
                <a:solidFill>
                  <a:srgbClr val="0070C0"/>
                </a:solidFill>
                <a:latin typeface="Calibri" panose="020F0502020204030204" pitchFamily="34" charset="0"/>
              </a:rPr>
              <a:t>КАЖДЫЙ АВТОБУС</a:t>
            </a:r>
          </a:p>
        </p:txBody>
      </p:sp>
      <p:sp>
        <p:nvSpPr>
          <p:cNvPr id="39956" name="Прямоугольник 54">
            <a:extLst>
              <a:ext uri="{FF2B5EF4-FFF2-40B4-BE49-F238E27FC236}">
                <a16:creationId xmlns:a16="http://schemas.microsoft.com/office/drawing/2014/main" id="{353C6E86-6987-49B9-A31D-517759CA2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3940175"/>
            <a:ext cx="14065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2000">
                <a:solidFill>
                  <a:srgbClr val="0070C0"/>
                </a:solidFill>
                <a:latin typeface="Calibri" panose="020F0502020204030204" pitchFamily="34" charset="0"/>
              </a:rPr>
              <a:t>ОСНАЩЕН:</a:t>
            </a:r>
          </a:p>
        </p:txBody>
      </p:sp>
      <p:sp>
        <p:nvSpPr>
          <p:cNvPr id="39957" name="Прямоугольник 55">
            <a:extLst>
              <a:ext uri="{FF2B5EF4-FFF2-40B4-BE49-F238E27FC236}">
                <a16:creationId xmlns:a16="http://schemas.microsoft.com/office/drawing/2014/main" id="{E65CC59A-2F9C-4E90-BAF8-2541CDA4C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575" y="4221163"/>
            <a:ext cx="279400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  <a:buFont typeface="Constantia" panose="02030602050306030303" pitchFamily="18" charset="0"/>
              <a:buChar char="ü"/>
            </a:pPr>
            <a:r>
              <a:rPr lang="ru-RU" altLang="ru-RU" sz="1400">
                <a:solidFill>
                  <a:srgbClr val="823634"/>
                </a:solidFill>
                <a:latin typeface="Calibri" panose="020F0502020204030204" pitchFamily="34" charset="0"/>
              </a:rPr>
              <a:t>БОРТОВЫМ КОМПЬЮТЕРОМ</a:t>
            </a:r>
          </a:p>
        </p:txBody>
      </p:sp>
      <p:sp>
        <p:nvSpPr>
          <p:cNvPr id="39958" name="Прямоугольник 56">
            <a:extLst>
              <a:ext uri="{FF2B5EF4-FFF2-40B4-BE49-F238E27FC236}">
                <a16:creationId xmlns:a16="http://schemas.microsoft.com/office/drawing/2014/main" id="{944F3964-544C-4BCD-A9A3-861BAFF49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988" y="4437063"/>
            <a:ext cx="2957512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  <a:buFont typeface="Constantia" panose="02030602050306030303" pitchFamily="18" charset="0"/>
              <a:buChar char="ü"/>
            </a:pPr>
            <a:r>
              <a:rPr lang="ru-RU" altLang="ru-RU" sz="1400">
                <a:solidFill>
                  <a:srgbClr val="823634"/>
                </a:solidFill>
                <a:latin typeface="Calibri" panose="020F0502020204030204" pitchFamily="34" charset="0"/>
              </a:rPr>
              <a:t>2-МЯ ТЕРМИНАЛАМИ ОПЛАТЫ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90E6D0B1-B2F2-4ABE-B5F2-4F1D8516ECCA}"/>
              </a:ext>
            </a:extLst>
          </p:cNvPr>
          <p:cNvSpPr/>
          <p:nvPr/>
        </p:nvSpPr>
        <p:spPr>
          <a:xfrm>
            <a:off x="2571750" y="4608513"/>
            <a:ext cx="920750" cy="333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lnSpc>
                <a:spcPts val="2000"/>
              </a:lnSpc>
              <a:defRPr/>
            </a:pPr>
            <a:r>
              <a:rPr lang="ru-RU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ПРОЕЗДА</a:t>
            </a:r>
          </a:p>
        </p:txBody>
      </p:sp>
      <p:pic>
        <p:nvPicPr>
          <p:cNvPr id="39960" name="Picture 14">
            <a:extLst>
              <a:ext uri="{FF2B5EF4-FFF2-40B4-BE49-F238E27FC236}">
                <a16:creationId xmlns:a16="http://schemas.microsoft.com/office/drawing/2014/main" id="{EE2E12CA-CA9E-4452-A40D-174EEF437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1725" y="1530350"/>
            <a:ext cx="1322388" cy="348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1" name="Picture 3">
            <a:extLst>
              <a:ext uri="{FF2B5EF4-FFF2-40B4-BE49-F238E27FC236}">
                <a16:creationId xmlns:a16="http://schemas.microsoft.com/office/drawing/2014/main" id="{22A45A1F-21D5-423B-9D12-922A777B6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6175" y="1874838"/>
            <a:ext cx="3175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2" name="Picture 3">
            <a:extLst>
              <a:ext uri="{FF2B5EF4-FFF2-40B4-BE49-F238E27FC236}">
                <a16:creationId xmlns:a16="http://schemas.microsoft.com/office/drawing/2014/main" id="{0A7E6C07-9798-48F2-B28C-7FB63AFE1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7288" y="3303588"/>
            <a:ext cx="319087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3" name="Picture 15">
            <a:extLst>
              <a:ext uri="{FF2B5EF4-FFF2-40B4-BE49-F238E27FC236}">
                <a16:creationId xmlns:a16="http://schemas.microsoft.com/office/drawing/2014/main" id="{C9321518-8808-4309-9DB5-EE01AFC4F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7650" y="4857750"/>
            <a:ext cx="3619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4" name="Picture 2">
            <a:extLst>
              <a:ext uri="{FF2B5EF4-FFF2-40B4-BE49-F238E27FC236}">
                <a16:creationId xmlns:a16="http://schemas.microsoft.com/office/drawing/2014/main" id="{DBFC065C-A213-4603-8EC1-E46AB52C9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5975" y="5467350"/>
            <a:ext cx="3778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65" name="Прямоугольник 63">
            <a:extLst>
              <a:ext uri="{FF2B5EF4-FFF2-40B4-BE49-F238E27FC236}">
                <a16:creationId xmlns:a16="http://schemas.microsoft.com/office/drawing/2014/main" id="{5441C7C6-FE4B-4796-A8B4-E40DB8819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1773238"/>
            <a:ext cx="681038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2000">
                <a:solidFill>
                  <a:srgbClr val="0070C0"/>
                </a:solidFill>
                <a:latin typeface="Calibri" panose="020F0502020204030204" pitchFamily="34" charset="0"/>
              </a:rPr>
              <a:t>года</a:t>
            </a:r>
          </a:p>
        </p:txBody>
      </p:sp>
      <p:sp>
        <p:nvSpPr>
          <p:cNvPr id="39966" name="Прямоугольник 64">
            <a:extLst>
              <a:ext uri="{FF2B5EF4-FFF2-40B4-BE49-F238E27FC236}">
                <a16:creationId xmlns:a16="http://schemas.microsoft.com/office/drawing/2014/main" id="{C8D71332-8032-4A19-AC1B-8701E1BC6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88" y="2703513"/>
            <a:ext cx="388937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altLang="ru-RU" sz="2000">
                <a:solidFill>
                  <a:srgbClr val="0070C0"/>
                </a:solidFill>
                <a:latin typeface="Calibri" panose="020F0502020204030204" pitchFamily="34" charset="0"/>
              </a:rPr>
              <a:t>тс</a:t>
            </a:r>
            <a:endParaRPr lang="ru-RU" altLang="ru-RU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39967" name="Picture 2">
            <a:extLst>
              <a:ext uri="{FF2B5EF4-FFF2-40B4-BE49-F238E27FC236}">
                <a16:creationId xmlns:a16="http://schemas.microsoft.com/office/drawing/2014/main" id="{86B386F7-777C-4885-A4C7-5D56BFA3D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188" y="1419225"/>
            <a:ext cx="3665537" cy="366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ятиугольник 5">
            <a:extLst>
              <a:ext uri="{FF2B5EF4-FFF2-40B4-BE49-F238E27FC236}">
                <a16:creationId xmlns:a16="http://schemas.microsoft.com/office/drawing/2014/main" id="{9EEB1FAA-19C3-44CA-91C1-37B46601284B}"/>
              </a:ext>
            </a:extLst>
          </p:cNvPr>
          <p:cNvSpPr/>
          <p:nvPr/>
        </p:nvSpPr>
        <p:spPr bwMode="auto">
          <a:xfrm>
            <a:off x="0" y="836613"/>
            <a:ext cx="6227763" cy="447675"/>
          </a:xfrm>
          <a:prstGeom prst="homePlate">
            <a:avLst/>
          </a:prstGeom>
          <a:solidFill>
            <a:srgbClr val="EF6C03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963" name="Прямоугольник 6">
            <a:extLst>
              <a:ext uri="{FF2B5EF4-FFF2-40B4-BE49-F238E27FC236}">
                <a16:creationId xmlns:a16="http://schemas.microsoft.com/office/drawing/2014/main" id="{55489E34-5E46-414D-9029-B2D498D30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874713"/>
            <a:ext cx="58023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>
                <a:solidFill>
                  <a:srgbClr val="000000"/>
                </a:solidFill>
                <a:latin typeface="Calibri" panose="020F0502020204030204" pitchFamily="34" charset="0"/>
              </a:rPr>
              <a:t>Примеры успешных проектов</a:t>
            </a:r>
          </a:p>
        </p:txBody>
      </p:sp>
      <p:sp>
        <p:nvSpPr>
          <p:cNvPr id="40964" name="TextBox 7">
            <a:extLst>
              <a:ext uri="{FF2B5EF4-FFF2-40B4-BE49-F238E27FC236}">
                <a16:creationId xmlns:a16="http://schemas.microsoft.com/office/drawing/2014/main" id="{8CE2E7B9-0650-4D87-9A99-CE1032119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331913"/>
            <a:ext cx="5762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262626"/>
                </a:solidFill>
                <a:latin typeface="Calibri" panose="020F0502020204030204" pitchFamily="34" charset="0"/>
              </a:rPr>
              <a:t>Якутск и Нерюнгри</a:t>
            </a:r>
          </a:p>
        </p:txBody>
      </p:sp>
      <p:pic>
        <p:nvPicPr>
          <p:cNvPr id="40965" name="Picture 2">
            <a:extLst>
              <a:ext uri="{FF2B5EF4-FFF2-40B4-BE49-F238E27FC236}">
                <a16:creationId xmlns:a16="http://schemas.microsoft.com/office/drawing/2014/main" id="{2F378C44-465A-4E4A-987F-DACA5DBAB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9338" y="2420938"/>
            <a:ext cx="40386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3">
            <a:extLst>
              <a:ext uri="{FF2B5EF4-FFF2-40B4-BE49-F238E27FC236}">
                <a16:creationId xmlns:a16="http://schemas.microsoft.com/office/drawing/2014/main" id="{AA9444EF-FB2C-42DC-9594-FFE272D73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9338" y="4005263"/>
            <a:ext cx="40386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TextBox 8">
            <a:extLst>
              <a:ext uri="{FF2B5EF4-FFF2-40B4-BE49-F238E27FC236}">
                <a16:creationId xmlns:a16="http://schemas.microsoft.com/office/drawing/2014/main" id="{85E23458-59A3-4E3D-A958-D495490B3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13" y="1724025"/>
            <a:ext cx="4624387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ru-RU" altLang="ru-RU" sz="1600">
                <a:solidFill>
                  <a:srgbClr val="262626"/>
                </a:solidFill>
                <a:latin typeface="Calibri" panose="020F0502020204030204" pitchFamily="34" charset="0"/>
              </a:rPr>
              <a:t>Оснащено свыше 800 единиц общественного транспорта.</a:t>
            </a:r>
          </a:p>
          <a:p>
            <a:pPr eaLnBrk="1" hangingPunct="1">
              <a:spcAft>
                <a:spcPts val="200"/>
              </a:spcAft>
            </a:pPr>
            <a:r>
              <a:rPr lang="ru-RU" altLang="ru-RU" sz="1600">
                <a:solidFill>
                  <a:srgbClr val="262626"/>
                </a:solidFill>
                <a:latin typeface="Calibri" panose="020F0502020204030204" pitchFamily="34" charset="0"/>
              </a:rPr>
              <a:t>В эксплуатации с октября 2017 г.</a:t>
            </a:r>
          </a:p>
          <a:p>
            <a:pPr eaLnBrk="1" hangingPunct="1">
              <a:spcAft>
                <a:spcPts val="200"/>
              </a:spcAft>
            </a:pPr>
            <a:endParaRPr lang="ru-RU" altLang="ru-RU" sz="1600">
              <a:solidFill>
                <a:srgbClr val="262626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0E16D4-4121-461F-8CEB-23E1F3D01EE3}"/>
              </a:ext>
            </a:extLst>
          </p:cNvPr>
          <p:cNvSpPr txBox="1"/>
          <p:nvPr/>
        </p:nvSpPr>
        <p:spPr>
          <a:xfrm>
            <a:off x="157163" y="2705100"/>
            <a:ext cx="4624387" cy="3262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ОСОБЕННОСТИ СИСТЕМЫ:</a:t>
            </a:r>
          </a:p>
          <a:p>
            <a:pPr fontAlgn="auto">
              <a:spcBef>
                <a:spcPts val="0"/>
              </a:spcBef>
              <a:spcAft>
                <a:spcPts val="200"/>
              </a:spcAft>
              <a:defRPr/>
            </a:pPr>
            <a:endParaRPr lang="ru-RU" sz="1400" dirty="0">
              <a:solidFill>
                <a:prstClr val="black">
                  <a:lumMod val="85000"/>
                  <a:lumOff val="15000"/>
                </a:prstClr>
              </a:solidFill>
              <a:latin typeface="Calibri"/>
              <a:cs typeface="Arial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Устойчивость оборудования к экстремальным морозам</a:t>
            </a:r>
          </a:p>
          <a:p>
            <a:pPr marL="285750" indent="-285750" fontAlgn="auto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К системе подключено 100% общественного транспорта Якутска</a:t>
            </a:r>
          </a:p>
          <a:p>
            <a:pPr marL="285750" indent="-285750" fontAlgn="auto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Автоматическое информирование пассажиров об остановках с помощью звукового оповещения и вывода данных на информационные табло автобусов при помощи встроенных в терминалы модулей связи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GSM/3G</a:t>
            </a: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 и динамиков голосового оповещения</a:t>
            </a:r>
          </a:p>
          <a:p>
            <a:pPr marL="285750" indent="-285750" fontAlgn="auto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Печать отчетов в течении рабочей смены</a:t>
            </a:r>
          </a:p>
          <a:p>
            <a:pPr marL="285750" indent="-285750" fontAlgn="auto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Современные технологии оплаты проезда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NFC, QR-</a:t>
            </a: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код,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PayPass,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PayWave</a:t>
            </a: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, карта «МИР».</a:t>
            </a:r>
          </a:p>
        </p:txBody>
      </p:sp>
      <p:pic>
        <p:nvPicPr>
          <p:cNvPr id="40969" name="Picture 28">
            <a:extLst>
              <a:ext uri="{FF2B5EF4-FFF2-40B4-BE49-F238E27FC236}">
                <a16:creationId xmlns:a16="http://schemas.microsoft.com/office/drawing/2014/main" id="{B5F818CA-C703-4048-ACE9-7A64F0FB9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1163" y="627063"/>
            <a:ext cx="835025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8DB00A6-C4A8-47C9-A7A3-131710F47F2E}"/>
              </a:ext>
            </a:extLst>
          </p:cNvPr>
          <p:cNvSpPr txBox="1">
            <a:spLocks/>
          </p:cNvSpPr>
          <p:nvPr/>
        </p:nvSpPr>
        <p:spPr bwMode="auto">
          <a:xfrm>
            <a:off x="314325" y="495300"/>
            <a:ext cx="4262438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kumimoji="0" lang="ru-RU" altLang="ru-RU" sz="1600" dirty="0">
                <a:solidFill>
                  <a:schemeClr val="bg1">
                    <a:lumMod val="50000"/>
                  </a:schemeClr>
                </a:solidFill>
              </a:rPr>
              <a:t>ШТРИХ-М: Транспорт</a:t>
            </a:r>
          </a:p>
        </p:txBody>
      </p:sp>
    </p:spTree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Y2NjY2NiIvPg0KCQk8dWljb2xvciBuYW1lPSJnbG93IiB2YWx1ZT0iMHgzNUQzMzQiLz4NCgkJPHVpY29sb3IgbmFtZT0idGV4dCIgdmFsdWU9IjB4RkZGRkZGIi8+DQoJCTx1aWNvbG9yIG5hbWU9ImxpZ2h0IiB2YWx1ZT0iMHg0ODQ4NDgiLz4NCgkJPHVpY29sb3IgbmFtZT0ic2hhZG93IiB2YWx1ZT0iMHgwMDAwMDAiLz4NCgkJPHVpY29sb3IgbmFtZT0iYmFja2dyb3VuZCIgdmFsdWU9IjB4NUY1RjU4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wcmVsb2FkZXI+PHNldEJvb2wgbmFtZT0iZGlzYWJsZUFzc2V0UHJlbG9hZGVyIiB2YWx1ZT0idHJ1ZSIvPjwvcHJlbG9hZGVyPj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JPGxhbmd1YWdlIGlkPSJ0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TbGF5dCAlbiIvPg0KCQk8IS0tIHN1YnN0aXR1dGlvbjogJW4gPT0gc2xpZGUgbnVtYmVyIC0tPg0KCQk8IS0tIHN1YnN0aXR1dGlvbjogJXQgPT0gdG90YWwgc2xpZGUgY291bnQgLS0+DQoJCTx1aXRleHQgbmFtZT0iU0NSVUJCQVJTVEFUVVNfU0xJREVJTkZPIiB2YWx1ZT0iU2xheXQgJW4gLyAldCB8ICIvPg0KCQk8dWl0ZXh0IG5hbWU9IlNDUlVCQkFSU1RBVFVTX1NUT1BQRUQiIHZhbHVlPSJEdXJkdXJ1bGR1Ii8+DQoJCTx1aXRleHQgbmFtZT0iU0NSVUJCQVJTVEFUVVNfUExBWUlORyIgdmFsdWU9Ik95bmF0xLFsxLF5b3IiLz4NCgkJPHVpdGV4dCBuYW1lPSJTQ1JVQkJBUlNUQVRVU19OT0FVRElPIiB2YWx1ZT0iU2VzIFlvayIvPg0KCQk8dWl0ZXh0IG5hbWU9IlNDUlVCQkFSU1RBVFVTX1ZJRFBMQVlJTkciIHZhbHVlPSJWaWRlbyBPeW5hdMSxbMSxeW9yIi8+DQoJCTx1aXRleHQgbmFtZT0iU0NSVUJCQVJTVEFUVVNfTE9BRElORyIgdmFsdWU9IlnDvGtsZW5peW9yIi8+DQoJCTx1aXRleHQgbmFtZT0iU0NSVUJCQVJTVEFUVVNfQlVGRkVSSU5HIiB2YWx1ZT0iQXJhYmVsbGXEn2UgQWzEsW7EsXlvciIvPg0KCQk8dWl0ZXh0IG5hbWU9IlNDUlVCQkFSU1RBVFVTX1FVRVNUSU9OIiB2YWx1ZT0iU29ydXl1IFlhbsSxdGxhIi8+DQoJCTx1aXRleHQgbmFtZT0iU0NSVUJCQVJTVEFUVVNfUkVWSUVXUVVJWiIgdmFsdWU9IlPEsW5hdiDEsG5jZWxlbml5b3IiLz4NCgkJPCEtLSBzdWJzdGl0dXRpb246ICVtID09IG1pbnV0ZXMgcmVtYWluaW5nIC0tPg0KCQk8IS0tIHN1YnN0aXR1dGlvbjogJXMgPT0gc2Vjb25kcyByZW1haW5pbmcgLS0+DQoJCTx1aXRleHQgbmFtZT0iRUxBUFNFRCIgdmFsdWU9IiVtIERha2lrYSAlcyBTYW5peWUgS2FsZMSxIi8+DQoJCTx1aXRleHQgbmFtZT0iTk9URk9VTkQiIHZhbHVlPSJIZXJoYW5naSBCaXIgxZ5leSBCdWx1bm1hZMSxIi8+DQoJCTx1aXRleHQgbmFtZT0iQVRUQUNITUVOVFMiIHZhbHVlPSJFa2xlci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sSwcnRpYmF0Ii8+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CEtLXF1aXogcG9kIGFuZCBtZXNzYWdlIGJveCB0ZXh0cy0tPg0KCQk8dWl0ZXh0IG5hbWU9IlFVSVpQT0RfUVVJWl9BVFRFTVBUIiB2YWx1ZT0iU8SxbmF2IERlbmVtZXNpOiIvPg0KCQk8dWl0ZXh0IG5hbWU9IlFVSVpQT0RfUVVJWl9BVFRFTVBUX1ZBTFVFIiB2YWx1ZT0iJW4vJXQiLz4NCgkJPHVpdGV4dCBuYW1lPSJRVUlaUE9EX1FVSVpfU0NPUkUiIHZhbHVlPSJQdWFuOiIvPg0KCQk8dWl0ZXh0IG5hbWU9IlFVSVpQT0RfUVVJWl9QQVNTU0NPUkUiIHZhbHVlPSJHZcOnbWUgUHVhbsSxOiIvPg0KCQk8dWl0ZXh0IG5hbWU9IlFVSVpQT0RfUVVJWl9NQVhTQ09SRSIgdmFsdWU9Ik1ha3NpbXVtIFB1YW46Ii8+DQoJCTx1aXRleHQgbmFtZT0iUVVJWlBPRF9RVUVTQVRNUFRfU1RSIiB2YWx1ZT0iRGVuZW1lOiAlbi8ldCIvPg0KCQk8dWl0ZXh0IG5hbWU9IlFVSVpQT0RfUVVFU1RZUEVfU1RSIiB2YWx1ZT0iVMO8cjogJXMiLz4NCgkJPHVpdGV4dCBuYW1lPSJRVUlaUE9EX1FVRVNUWVBFX0dSRCIgdmFsdWU9IkJhc2FtYWtsxLEiLz4NCgkJPHVpdGV4dCBuYW1lPSJRVUlaUE9EX1FVRVNUWVBFX1NWWSIgdmFsdWU9IkFua2V0Ii8+DQoJCTx1aXRleHQgbmFtZT0iUVVJWlBPRF9RVUlaQVRNUFRfSU5GIiB2YWx1ZT0iU8SxbsSxcnPEsXoiLz4NCgkJPHVpdGV4dCBuYW1lPSJRVUlaUE9EX1FVRVNBVE1QVF9JTkYiIHZhbHVlPSJTxLFuxLFyc8SxeiIvPg0KCQk8dWl0ZXh0IG5hbWU9IldBUk5JTkdNU0dfWUVTU1RSSU5HIiB2YWx1ZT0iRXZldCIvPg0KCQk8dWl0ZXh0IG5hbWU9IldBUk5JTkdNU0dfTk9TVFJJTkciIHZhbHVlPSJIYXnEsXIiLz4NCgkJPHVpdGV4dCBuYW1lPSJXQVJOSU5HTVNHX1RJVExFU1RSSU5HIiB2YWx1ZT0iU8SxbmF2IEdlemlubWUgVXlhcsSxc8SxIi8+DQoJCTx1aXRleHQgbmFtZT0iV0FSTklOR01TR19NU0dTVFJJTkciIHZhbHVlPSJCdSBTxLFuYXZkYSBkZW5lbm1lbWnFnyBzb3J1bGFyIHZhci4mI3hBOyYjeEE7RXZldCBzZcOnZW5lxJ9pbmkgdMSxa2xhdMSxcnNhbsSxeiBTxLFuYXZkYW4gw6fEsWthY2Frc8SxbsSxei4gU8SxbmF2YSBkZXZhbSBldG1layBpw6dpbiBIYXnEsXIgc2XDp2VuZcSfaW5pIHTEsWtsYXTEsW4uIi8+DQoJCTx1aXRleHQgbmFtZT0iSU5GT1JNQVRJT05fSDI2NF9GTEFTSFBMQVlFUiIgdmFsdWU9IkJpbGdpc2F5YXLEsW7EsXphIHnDvGtsw7wgb2xhbiBnZcOnZXJsaSBGbGFzaCBQbGF5ZXIgc8O8csO8bcO8IGJ1IHZpZGVveXUgZGVzdGVrbGVtaXlvci4gRW4gc29uIEZsYXNoIFBsYXllciBzw7xyw7xtw7xuw7wgaW5kaXJtZWsgacOnaW4gdmlkZW8gYWxhbsSxbsSxIHTEsWtsYXTEsW4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thdMSxbMSxbWPEsWxhcmEga2VuYXIgw6d1YnXEn3VudSBnw7ZzdGVyIi8+DQoJCTx1aXRleHQgbmFtZT0iTVVURSIgdmFsdWU9IlNlc3NpeiIvPg0KCQk8dWl0ZXh0IG5hbWU9IkRPQ1dSQVBfVElUTEUiIHZhbHVlPSJQcmVzZW50ZXIgRG9zeWEgRWtpIi8+DQoJCTx1aXRleHQgbmFtZT0iRE9DV1JBUF9NU0ciIHZhbHVlPSJCaWxnaXNheWFyxLFtYSBLYXlkZXQiLz4NCgkJPHVpdGV4dCBuYW1lPSJET0NXUkFQX1BST01QVCIgdmFsdWU9IsSwbmRpcm1layBpw6dpbiBUxLFrbGF0xLFuIi8+DQoJPC9sYW5ndWFnZT4NCgk8bGFuZ3VhZ2UgaWQ9InJ1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tCh0LvQsNC50LQgJW4iLz4NCgkJPCEtLSBzdWJzdGl0dXRpb246ICVuID09IHNsaWRlIG51bWJlciAtLT4NCgkJPCEtLSBzdWJzdGl0dXRpb246ICV0ID09IHRvdGFsIHNsaWRlIGNvdW50IC0tPg0KCQk8dWl0ZXh0IG5hbWU9IlNDUlVCQkFSU1RBVFVTX1NMSURFSU5GTyIgdmFsdWU9ItCh0LvQsNC50LQgJW4gLyAldCB8ICIvPg0KCQk8dWl0ZXh0IG5hbWU9IlNDUlVCQkFSU1RBVFVTX1NUT1BQRUQiIHZhbHVlPSLQntGB0YLQsNC90L7QstC70LXQvdC+Ii8+DQoJCTx1aXRleHQgbmFtZT0iU0NSVUJCQVJTVEFUVVNfUExBWUlORyIgdmFsdWU9ItCS0L7RgdC/0YDQvtC40LfQstC10LTQtdC90LjQtSIvPg0KCQk8dWl0ZXh0IG5hbWU9IlNDUlVCQkFSU1RBVFVTX05PQVVESU8iIHZhbHVlPSLQndC10YIg0LDRg9C00LjQviIvPg0KCQk8dWl0ZXh0IG5hbWU9IlNDUlVCQkFSU1RBVFVTX1ZJRFBMQVlJTkciIHZhbHVlPSLQktC+0YHQv9GA0L7QuNC30LLQtdC00LXQvdC40LUg0LLQuNC00LXQviIvPg0KCQk8dWl0ZXh0IG5hbWU9IlNDUlVCQkFSU1RBVFVTX0xPQURJTkciIHZhbHVlPSLQl9Cw0LPRgNGD0LfQutCwIi8+DQoJCTx1aXRleHQgbmFtZT0iU0NSVUJCQVJTVEFUVVNfQlVGRkVSSU5HIiB2YWx1ZT0i0JHRg9GE0LXRgNC40LfQsNGG0LjRjyIvPg0KCQk8dWl0ZXh0IG5hbWU9IlNDUlVCQkFSU1RBVFVTX1FVRVNUSU9OIiB2YWx1ZT0i0J7RgtCy0LXRgiDQvdCwINCy0L7Qv9GA0L7RgSIvPg0KCQk8dWl0ZXh0IG5hbWU9IlNDUlVCQkFSU1RBVFVTX1JFVklFV1FVSVoiIHZhbHVlPSLQntCx0LfQvtGAINC+0L/RgNC+0YHQsCIvPg0KCQk8IS0tIHN1YnN0aXR1dGlvbjogJW0gPT0gbWludXRlcyByZW1haW5pbmcgLS0+DQoJCTwhLS0gc3Vic3RpdHV0aW9uOiAlcyA9PSBzZWNvbmRzIHJlbWFpbmluZyAtLT4NCgkJPHVpdGV4dCBuYW1lPSJFTEFQU0VEIiB2YWx1ZT0i0J7RgdGC0LDQu9C+0YHRjCAlbSDQvNC40L0uICVzINGBIi8+DQoJCTx1aXRleHQgbmFtZT0iTk9URk9VTkQiIHZhbHVlPSLQndC40YfQtdCz0L4g0L3QtSDQvdCw0LnQtNC10L3QviIvPg0KCQk8dWl0ZXh0IG5hbWU9IkFUVEFDSE1FTlRTIiB2YWx1ZT0i0JLQu9C+0LbQtdC90LjRjyIvPg0KCQk8IS0tIHN1YnN0aXR1dGlvbjogJXAgPT0gY3VycmVudCBzcGVha2VyJ3MgdGl0bGUgLS0+DQoJCTx1aXRleHQgbmFtZT0iQklPV0lOX1RJVExFIiB2YWx1ZT0i0JHQuNC+0LPRgNCw0YTQuNGPOiAlcCIvPg0KCQk8dWl0ZXh0IG5hbWU9IkJJT0JUTl9USVRMRSIgdmFsdWU9ItCR0LjQvtCz0YDQsNGE0LjRjyIvPg0KCQk8dWl0ZXh0IG5hbWU9IkRJVklERVJCVE5fVElUTEUiIHZhbHVlPSJ8Ii8+DQoJCTx1aXRleHQgbmFtZT0iQ09OVEFDVEJUTl9USVRMRSIgdmFsdWU9ItCa0L7QvdGC0LDQutGCIi8+DQoJCTx1aXRleHQgbmFtZT0iVEFCX1FVSVoiIHZhbHVlPSLQntC/0YDQvtGBIi8+DQoJCTx1aXRleHQgbmFtZT0iVEFCX09VVExJTkUiIHZhbHVlPSLQodGF0LXQvNCwIi8+DQoJCTx1aXRleHQgbmFtZT0iVEFCX1RIVU1CIiB2YWx1ZT0i0JHQtdCz0YPQvdC+0LoiLz4NCgkJPHVpdGV4dCBuYW1lPSJUQUJfTk9URVMiIHZhbHVlPSLQl9Cw0LzQtdGC0LrQuCIvPg0KCQk8dWl0ZXh0IG5hbWU9IlRBQl9TRUFSQ0giIHZhbHVlPSLQn9C+0LjRgdC6Ii8+DQoJCTx1aXRleHQgbmFtZT0iU0xJREVfSEVBRElORyIgdmFsdWU9ItCX0LDQs9C+0LvQvtCy0L7QuiDRgdC70LDQudC00LAiLz4NCgkJPHVpdGV4dCBuYW1lPSJEVVJBVElPTl9IRUFESU5HIiB2YWx1ZT0i0JTQu9C40YIt0YHRgtGMIi8+DQoJCTx1aXRleHQgbmFtZT0iU0VBUkNIX0hFQURJTkciIHZhbHVlPSLQn9C+0LjRgdC6INGC0LXQutGB0YLQsDoiLz4NCgkJPHVpdGV4dCBuYW1lPSJUSFVNQl9IRUFESU5HIiB2YWx1ZT0i0KHQu9Cw0LnQtCIvPg0KCQk8dWl0ZXh0IG5hbWU9IlRIVU1CX0lORk8iIHZhbHVlPSLQndCw0LfQstCw0L3QuNC1L9C00LvQuNGCLdC90L7RgdGC0YwiLz4NCgkJPHVpdGV4dCBuYW1lPSJBVFRBQ0hOQU1FX0hFQURJTkciIHZhbHVlPSLQmNC80Y8g0YTQsNC50LvQsCIvPg0KCQk8dWl0ZXh0IG5hbWU9IkFUVEFDSFNJWkVfSEVBRElORyIgdmFsdWU9ItCg0LDQt9C80LXRgCIvPg0KCQk8dWl0ZXh0IG5hbWU9IlNMSURFX05PVEVTIiB2YWx1ZT0i0JfQsNC80LXRgtC60Lgg0Log0YHQu9Cw0LnQtNGDIi8+DQoJCTwhLS1xdWl6IHBvZCBhbmQgbWVzc2FnZSBib3ggdGV4dHMtLT4NCgkJPHVpdGV4dCBuYW1lPSJRVUlaUE9EX1FVSVpfQVRURU1QVCIgdmFsdWU9ItCf0L7Qv9GL0YLQutCwINC/0YDQvtC50YLQuCDQvtC/0YDQvtGBOiIvPg0KCQk8dWl0ZXh0IG5hbWU9IlFVSVpQT0RfUVVJWl9BVFRFTVBUX1ZBTFVFIiB2YWx1ZT0iJW4g0LjQtyAldCIvPg0KCQk8dWl0ZXh0IG5hbWU9IlFVSVpQT0RfUVVJWl9TQ09SRSIgdmFsdWU9ItCd0LDQsdGA0LDQvdC+INCx0LDQu9C70L7QsjoiLz4NCgkJPHVpdGV4dCBuYW1lPSJRVUlaUE9EX1FVSVpfUEFTU1NDT1JFIiB2YWx1ZT0i0J/RgNC+0YXQvtC00L3QvtC5INGA0LXQt9GD0LvRjNGC0LDRgjoiLz4NCgkJPHVpdGV4dCBuYW1lPSJRVUlaUE9EX1FVSVpfTUFYU0NPUkUiIHZhbHVlPSLQnNCw0LrRgdC40LzQsNC70YzQvdGL0Lkg0YDQtdC30YPQu9GM0YLQsNGCOiIvPg0KCQk8dWl0ZXh0IG5hbWU9IlFVSVpQT0RfUVVFU0FUTVBUX1NUUiIgdmFsdWU9ItCf0L7Qv9GL0YLQutCwOiAlbiDQuNC3ICV0Ii8+DQoJCTx1aXRleHQgbmFtZT0iUVVJWlBPRF9RVUVTVFlQRV9TVFIiIHZhbHVlPSLQotC40L86ICVzIi8+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+0LvRjNGI0L7QtSDRh9C40YHQu9C+Ii8+DQoJCTx1aXRleHQgbmFtZT0iV0FSTklOR01TR19ZRVNTVFJJTkciIHZhbHVlPSLQlNCwIi8+DQoJCTx1aXRleHQgbmFtZT0iV0FSTklOR01TR19OT1NUUklORyIgdmFsdWU9ItCd0LXRgiIvPg0KCQk8dWl0ZXh0IG5hbWU9IldBUk5JTkdNU0dfVElUTEVTVFJJTkciIHZhbHVlPSLQn9GA0LXQtNGD0L/RgNC10LbQtNC10L3QuNC1INC+INC90LDQstC40LPQsNGG0LjQuCDQsiDQvtC/0YDQvtGB0LUiLz4NCgkJPHVpdGV4dCBuYW1lPSJXQVJOSU5HTVNHX01TR1NUUklORyIgdmFsdWU9ItCSINC+0L/RgNC+0YHQtSDQvtGB0YLQsNC70LjRgdGMINC90LXQvtGC0LLQtdGH0LXQvdC90YvQtSDQstC+0L/RgNC+0YHRiy7QndCw0LbQsNGC0LjQtSDQutC90L7Qv9C60LggJnF1b3Q70JTQsCZxdW90OyDQv9GA0LjQstC10LTQtdGCINC6INC30LDQutGA0YvRgtC40Y4g0L7Qv9GA0L7RgdCwLiDQndCw0LbQsNGC0LjQtSDQutC90L7Qv9C60LggJnF1b3Q70J3QtdGCJnF1b3Q7INC/0YDQvtC00L7Qu9C20LjRgiDQvtC/0YDQvtGBLiIvPg0KCQk8dWl0ZXh0IG5hbWU9IklORk9STUFUSU9OX0gyNjRfRkxBU0hQTEFZRVIiIHZhbHVlPSLQotC10LrRg9GJ0LDRjyDQstC10YDRgdC40Y8g0L/RgNC+0LjQs9GA0YvQstCw0YLQtdC70Y8gRmxhc2ggUGxheWVyLCDRg9GB0YLQsNC90L7QstC70LXQvdC90LDRjyDQvdCwINGN0YLQvtC8INC60L7QvNC/0YzRjtGC0LXRgNC1LCDQvdC1INC/0L7QtNC00LXRgNC20LjQstCw0LXRgiDRjdGC0L4g0LLQuNC00LXQvi4g0KnQtdC70LrQvdC40YLQtSDQsiDQvtCx0LvQsNGB0YLQuCDQstC40LTQtdC+LCDRh9GC0L7QsdGLINC30LDQs9GA0YPQt9C40YLRjCDQv9C+0YHQu9C10LTQvdGO0Y4g0LLQtdGA0YHQuNGOINC/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/QvtC60LDQt9GL0LLQsNGC0Ywg0LLRgNC10LfQutGDINGD0YfQsNGB0YLQvdC40LrQsNC8Ii8+DQoJCTx1aXRleHQgbmFtZT0iTVVURSIgdmFsdWU9ItCe0YLQutC70Y7Rh9C40YLRjCDQt9Cy0YPQuiIvPg0KCQk8dWl0ZXh0IG5hbWU9IkRPQ1dSQVBfVElUTEUiIHZhbHVlPSLQktC70L7QttC10L3QuNC1INCyINGE0LDQudC7IEFkb2JlIFByZXNlbnRlciIvPg0KCQk8dWl0ZXh0IG5hbWU9IkRPQ1dSQVBfTVNHIiB2YWx1ZT0i0KHQvtGF0YDQsNC90LjRgtGMINCyINC/0LDQv9C60YMgJnF1b3Q70JzQvtC5INC60L7QvNC/0YzRjtGC0LXRgCZxdW90OyIvPg0KCQk8dWl0ZXh0IG5hbWU9IkRPQ1dSQVBfUFJPTVBUIiB2YWx1ZT0i0KnQtdC70LrQvdGD0YLRjCDQtNC70Y8g0LfQsNCz0YDRg9C30LrQuCIvPg0KCTwvbGFuZ3VhZ2U+DQo8L2NvbmZpZ3VyYXRpb24+DQo="/>
  <p:tag name="MMPROD_UIDATA" val="&lt;database version=&quot;7.0&quot;&gt;&lt;object type=&quot;1&quot; unique_id=&quot;10001&quot;&gt;&lt;property id=&quot;20141&quot; value=&quot;zhuravlev.09.12.2010.final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1&quot;/&gt;&lt;property id=&quot;20182&quot; value=&quot;1&quot;/&gt;&lt;property id=&quot;20183&quot; value=&quot;1&quot;/&gt;&lt;property id=&quot;20184&quot; value=&quot;7&quot;/&gt;&lt;property id=&quot;20193&quot; value=&quot;-1&quot;/&gt;&lt;property id=&quot;20224&quot; value=&quot;C:\1&quot;/&gt;&lt;property id=&quot;20250&quot; value=&quot;0&quot;/&gt;&lt;property id=&quot;20251&quot; value=&quot;0&quot;/&gt;&lt;property id=&quot;20259&quot; value=&quot;0&quot;/&gt;&lt;object type=&quot;4&quot; unique_id=&quot;10002&quot;&gt;&lt;/object&gt;&lt;object type=&quot;8&quot; unique_id=&quot;10003&quot;&gt;&lt;/object&gt;&lt;object type=&quot;2&quot; unique_id=&quot;10004&quot;&gt;&lt;object type=&quot;3&quot; unique_id=&quot;10005&quot;&gt;&lt;property id=&quot;20148&quot; value=&quot;5&quot;/&gt;&lt;property id=&quot;20300&quot; value=&quot;Slide 1&quot;/&gt;&lt;property id=&quot;20303&quot; value=&quot;-1&quot;/&gt;&lt;property id=&quot;20307&quot; value=&quot;264&quot;/&gt;&lt;property id=&quot;20309&quot; value=&quot;-1&quot;/&gt;&lt;/object&gt;&lt;object type=&quot;3&quot; unique_id=&quot;10006&quot;&gt;&lt;property id=&quot;20148&quot; value=&quot;5&quot;/&gt;&lt;property id=&quot;20300&quot; value=&quot;Slide 2&quot;/&gt;&lt;property id=&quot;20303&quot; value=&quot;-1&quot;/&gt;&lt;property id=&quot;20307&quot; value=&quot;256&quot;/&gt;&lt;property id=&quot;20309&quot; value=&quot;-1&quot;/&gt;&lt;/object&gt;&lt;object type=&quot;3&quot; unique_id=&quot;10007&quot;&gt;&lt;property id=&quot;20148&quot; value=&quot;5&quot;/&gt;&lt;property id=&quot;20300&quot; value=&quot;Slide 3&quot;/&gt;&lt;property id=&quot;20303&quot; value=&quot;-1&quot;/&gt;&lt;property id=&quot;20307&quot; value=&quot;257&quot;/&gt;&lt;property id=&quot;20309&quot; value=&quot;-1&quot;/&gt;&lt;/object&gt;&lt;object type=&quot;3&quot; unique_id=&quot;10008&quot;&gt;&lt;property id=&quot;20148&quot; value=&quot;5&quot;/&gt;&lt;property id=&quot;20300&quot; value=&quot;Slide 4&quot;/&gt;&lt;property id=&quot;20303&quot; value=&quot;-1&quot;/&gt;&lt;property id=&quot;20307&quot; value=&quot;261&quot;/&gt;&lt;property id=&quot;20309&quot; value=&quot;-1&quot;/&gt;&lt;/object&gt;&lt;object type=&quot;3&quot; unique_id=&quot;10009&quot;&gt;&lt;property id=&quot;20148&quot; value=&quot;5&quot;/&gt;&lt;property id=&quot;20300&quot; value=&quot;Slide 5&quot;/&gt;&lt;property id=&quot;20303&quot; value=&quot;-1&quot;/&gt;&lt;property id=&quot;20307&quot; value=&quot;262&quot;/&gt;&lt;property id=&quot;20309&quot; value=&quot;-1&quot;/&gt;&lt;/object&gt;&lt;object type=&quot;3&quot; unique_id=&quot;10010&quot;&gt;&lt;property id=&quot;20148&quot; value=&quot;5&quot;/&gt;&lt;property id=&quot;20300&quot; value=&quot;Slide 6&quot;/&gt;&lt;property id=&quot;20303&quot; value=&quot;-1&quot;/&gt;&lt;property id=&quot;20307&quot; value=&quot;266&quot;/&gt;&lt;property id=&quot;20309&quot; value=&quot;-1&quot;/&gt;&lt;/object&gt;&lt;object type=&quot;3&quot; unique_id=&quot;10011&quot;&gt;&lt;property id=&quot;20148&quot; value=&quot;5&quot;/&gt;&lt;property id=&quot;20300&quot; value=&quot;Slide 7&quot;/&gt;&lt;property id=&quot;20303&quot; value=&quot;-1&quot;/&gt;&lt;property id=&quot;20307&quot; value=&quot;267&quot;/&gt;&lt;property id=&quot;20309&quot; value=&quot;-1&quot;/&gt;&lt;/object&gt;&lt;object type=&quot;3&quot; unique_id=&quot;10012&quot;&gt;&lt;property id=&quot;20148&quot; value=&quot;5&quot;/&gt;&lt;property id=&quot;20300&quot; value=&quot;Slide 8&quot;/&gt;&lt;property id=&quot;20303&quot; value=&quot;-1&quot;/&gt;&lt;property id=&quot;20307&quot; value=&quot;268&quot;/&gt;&lt;property id=&quot;20309&quot; value=&quot;-1&quot;/&gt;&lt;/object&gt;&lt;object type=&quot;3&quot; unique_id=&quot;10013&quot;&gt;&lt;property id=&quot;20148&quot; value=&quot;5&quot;/&gt;&lt;property id=&quot;20300&quot; value=&quot;Slide 9&quot;/&gt;&lt;property id=&quot;20303&quot; value=&quot;-1&quot;/&gt;&lt;property id=&quot;20307&quot; value=&quot;269&quot;/&gt;&lt;property id=&quot;20309&quot; value=&quot;-1&quot;/&gt;&lt;/object&gt;&lt;object type=&quot;3&quot; unique_id=&quot;10014&quot;&gt;&lt;property id=&quot;20148&quot; value=&quot;5&quot;/&gt;&lt;property id=&quot;20300&quot; value=&quot;Slide 10&quot;/&gt;&lt;property id=&quot;20303&quot; value=&quot;-1&quot;/&gt;&lt;property id=&quot;20307&quot; value=&quot;270&quot;/&gt;&lt;property id=&quot;20309&quot; value=&quot;-1&quot;/&gt;&lt;/object&gt;&lt;object type=&quot;3&quot; unique_id=&quot;10015&quot;&gt;&lt;property id=&quot;20148&quot; value=&quot;5&quot;/&gt;&lt;property id=&quot;20300&quot; value=&quot;Slide 11&quot;/&gt;&lt;property id=&quot;20303&quot; value=&quot;-1&quot;/&gt;&lt;property id=&quot;20307&quot; value=&quot;271&quot;/&gt;&lt;property id=&quot;20309&quot; value=&quot;-1&quot;/&gt;&lt;/object&gt;&lt;object type=&quot;3&quot; unique_id=&quot;10016&quot;&gt;&lt;property id=&quot;20148&quot; value=&quot;5&quot;/&gt;&lt;property id=&quot;20300&quot; value=&quot;Slide 12&quot;/&gt;&lt;property id=&quot;20303&quot; value=&quot;-1&quot;/&gt;&lt;property id=&quot;20307&quot; value=&quot;272&quot;/&gt;&lt;property id=&quot;20309&quot; value=&quot;-1&quot;/&gt;&lt;/object&gt;&lt;object type=&quot;3&quot; unique_id=&quot;10017&quot;&gt;&lt;property id=&quot;20148&quot; value=&quot;5&quot;/&gt;&lt;property id=&quot;20300&quot; value=&quot;Slide 13&quot;/&gt;&lt;property id=&quot;20303&quot; value=&quot;-1&quot;/&gt;&lt;property id=&quot;20307&quot; value=&quot;276&quot;/&gt;&lt;property id=&quot;20309&quot; value=&quot;-1&quot;/&gt;&lt;/object&gt;&lt;object type=&quot;3&quot; unique_id=&quot;10018&quot;&gt;&lt;property id=&quot;20148&quot; value=&quot;5&quot;/&gt;&lt;property id=&quot;20300&quot; value=&quot;Slide 14&quot;/&gt;&lt;property id=&quot;20303&quot; value=&quot;-1&quot;/&gt;&lt;property id=&quot;20307&quot; value=&quot;277&quot;/&gt;&lt;property id=&quot;20309&quot; value=&quot;-1&quot;/&gt;&lt;/object&gt;&lt;object type=&quot;3&quot; unique_id=&quot;10019&quot;&gt;&lt;property id=&quot;20148&quot; value=&quot;5&quot;/&gt;&lt;property id=&quot;20300&quot; value=&quot;Slide 15&quot;/&gt;&lt;property id=&quot;20303&quot; value=&quot;-1&quot;/&gt;&lt;property id=&quot;20307&quot; value=&quot;278&quot;/&gt;&lt;property id=&quot;20309&quot; value=&quot;-1&quot;/&gt;&lt;/object&gt;&lt;object type=&quot;3&quot; unique_id=&quot;10020&quot;&gt;&lt;property id=&quot;20148&quot; value=&quot;5&quot;/&gt;&lt;property id=&quot;20300&quot; value=&quot;Slide 16&quot;/&gt;&lt;property id=&quot;20303&quot; value=&quot;-1&quot;/&gt;&lt;property id=&quot;20307&quot; value=&quot;280&quot;/&gt;&lt;property id=&quot;20309&quot; value=&quot;-1&quot;/&gt;&lt;/object&gt;&lt;object type=&quot;3&quot; unique_id=&quot;10021&quot;&gt;&lt;property id=&quot;20148&quot; value=&quot;5&quot;/&gt;&lt;property id=&quot;20300&quot; value=&quot;Slide 17&quot;/&gt;&lt;property id=&quot;20303&quot; value=&quot;-1&quot;/&gt;&lt;property id=&quot;20307&quot; value=&quot;281&quot;/&gt;&lt;property id=&quot;20309&quot; value=&quot;-1&quot;/&gt;&lt;/object&gt;&lt;object type=&quot;3&quot; unique_id=&quot;10022&quot;&gt;&lt;property id=&quot;20148&quot; value=&quot;5&quot;/&gt;&lt;property id=&quot;20300&quot; value=&quot;Slide 18&quot;/&gt;&lt;property id=&quot;20303&quot; value=&quot;-1&quot;/&gt;&lt;property id=&quot;20307&quot; value=&quot;282&quot;/&gt;&lt;property id=&quot;20309&quot; value=&quot;-1&quot;/&gt;&lt;/object&gt;&lt;object type=&quot;3&quot; unique_id=&quot;10023&quot;&gt;&lt;property id=&quot;20148&quot; value=&quot;5&quot;/&gt;&lt;property id=&quot;20300&quot; value=&quot;Slide 19&quot;/&gt;&lt;property id=&quot;20303&quot; value=&quot;-1&quot;/&gt;&lt;property id=&quot;20307&quot; value=&quot;283&quot;/&gt;&lt;property id=&quot;20309&quot; value=&quot;-1&quot;/&gt;&lt;/object&gt;&lt;object type=&quot;3&quot; unique_id=&quot;10024&quot;&gt;&lt;property id=&quot;20148&quot; value=&quot;5&quot;/&gt;&lt;property id=&quot;20300&quot; value=&quot;Slide 20&quot;/&gt;&lt;property id=&quot;20303&quot; value=&quot;-1&quot;/&gt;&lt;property id=&quot;20307&quot; value=&quot;273&quot;/&gt;&lt;property id=&quot;20309&quot; value=&quot;-1&quot;/&gt;&lt;/object&gt;&lt;object type=&quot;3&quot; unique_id=&quot;10025&quot;&gt;&lt;property id=&quot;20148&quot; value=&quot;5&quot;/&gt;&lt;property id=&quot;20300&quot; value=&quot;Slide 21&quot;/&gt;&lt;property id=&quot;20303&quot; value=&quot;-1&quot;/&gt;&lt;property id=&quot;20307&quot; value=&quot;274&quot;/&gt;&lt;property id=&quot;20309&quot; value=&quot;-1&quot;/&gt;&lt;/object&gt;&lt;object type=&quot;3&quot; unique_id=&quot;10026&quot;&gt;&lt;property id=&quot;20148&quot; value=&quot;5&quot;/&gt;&lt;property id=&quot;20300&quot; value=&quot;Slide 22&quot;/&gt;&lt;property id=&quot;20303&quot; value=&quot;-1&quot;/&gt;&lt;property id=&quot;20307&quot; value=&quot;275&quot;/&gt;&lt;property id=&quot;20309&quot; value=&quot;-1&quot;/&gt;&lt;/object&gt;&lt;object type=&quot;3&quot; unique_id=&quot;10027&quot;&gt;&lt;property id=&quot;20148&quot; value=&quot;5&quot;/&gt;&lt;property id=&quot;20300&quot; value=&quot;Slide 23&quot;/&gt;&lt;property id=&quot;20303&quot; value=&quot;-1&quot;/&gt;&lt;property id=&quot;20307&quot; value=&quot;284&quot;/&gt;&lt;property id=&quot;20309&quot; value=&quot;-1&quot;/&gt;&lt;/object&gt;&lt;object type=&quot;3&quot; unique_id=&quot;10028&quot;&gt;&lt;property id=&quot;20148&quot; value=&quot;5&quot;/&gt;&lt;property id=&quot;20300&quot; value=&quot;Slide 24&quot;/&gt;&lt;property id=&quot;20303&quot; value=&quot;-1&quot;/&gt;&lt;property id=&quot;20307&quot; value=&quot;285&quot;/&gt;&lt;property id=&quot;20309&quot; value=&quot;-1&quot;/&gt;&lt;/object&gt;&lt;object type=&quot;3&quot; unique_id=&quot;10029&quot;&gt;&lt;property id=&quot;20148&quot; value=&quot;5&quot;/&gt;&lt;property id=&quot;20300&quot; value=&quot;Slide 25&quot;/&gt;&lt;property id=&quot;20303&quot; value=&quot;-1&quot;/&gt;&lt;property id=&quot;20307&quot; value=&quot;295&quot;/&gt;&lt;property id=&quot;20309&quot; value=&quot;-1&quot;/&gt;&lt;/object&gt;&lt;object type=&quot;3&quot; unique_id=&quot;10030&quot;&gt;&lt;property id=&quot;20148&quot; value=&quot;5&quot;/&gt;&lt;property id=&quot;20300&quot; value=&quot;Slide 26&quot;/&gt;&lt;property id=&quot;20303&quot; value=&quot;-1&quot;/&gt;&lt;property id=&quot;20307&quot; value=&quot;286&quot;/&gt;&lt;property id=&quot;20309&quot; value=&quot;-1&quot;/&gt;&lt;/object&gt;&lt;object type=&quot;3&quot; unique_id=&quot;10031&quot;&gt;&lt;property id=&quot;20148&quot; value=&quot;5&quot;/&gt;&lt;property id=&quot;20300&quot; value=&quot;Slide 27&quot;/&gt;&lt;property id=&quot;20303&quot; value=&quot;-1&quot;/&gt;&lt;property id=&quot;20307&quot; value=&quot;287&quot;/&gt;&lt;property id=&quot;20309&quot; value=&quot;-1&quot;/&gt;&lt;/object&gt;&lt;object type=&quot;3&quot; unique_id=&quot;10032&quot;&gt;&lt;property id=&quot;20148&quot; value=&quot;5&quot;/&gt;&lt;property id=&quot;20300&quot; value=&quot;Slide 28&quot;/&gt;&lt;property id=&quot;20303&quot; value=&quot;-1&quot;/&gt;&lt;property id=&quot;20307&quot; value=&quot;288&quot;/&gt;&lt;property id=&quot;20309&quot; value=&quot;-1&quot;/&gt;&lt;/object&gt;&lt;object type=&quot;3&quot; unique_id=&quot;10033&quot;&gt;&lt;property id=&quot;20148&quot; value=&quot;5&quot;/&gt;&lt;property id=&quot;20300&quot; value=&quot;Slide 29&quot;/&gt;&lt;property id=&quot;20303&quot; value=&quot;-1&quot;/&gt;&lt;property id=&quot;20307&quot; value=&quot;297&quot;/&gt;&lt;property id=&quot;20309&quot; value=&quot;-1&quot;/&gt;&lt;/object&gt;&lt;object type=&quot;3&quot; unique_id=&quot;10034&quot;&gt;&lt;property id=&quot;20148&quot; value=&quot;5&quot;/&gt;&lt;property id=&quot;20300&quot; value=&quot;Slide 30&quot;/&gt;&lt;property id=&quot;20303&quot; value=&quot;-1&quot;/&gt;&lt;property id=&quot;20307&quot; value=&quot;289&quot;/&gt;&lt;property id=&quot;20309&quot; value=&quot;-1&quot;/&gt;&lt;/object&gt;&lt;object type=&quot;3&quot; unique_id=&quot;10035&quot;&gt;&lt;property id=&quot;20148&quot; value=&quot;5&quot;/&gt;&lt;property id=&quot;20300&quot; value=&quot;Slide 31&quot;/&gt;&lt;property id=&quot;20303&quot; value=&quot;-1&quot;/&gt;&lt;property id=&quot;20307&quot; value=&quot;290&quot;/&gt;&lt;property id=&quot;20309&quot; value=&quot;-1&quot;/&gt;&lt;/object&gt;&lt;object type=&quot;3&quot; unique_id=&quot;10036&quot;&gt;&lt;property id=&quot;20148&quot; value=&quot;5&quot;/&gt;&lt;property id=&quot;20300&quot; value=&quot;Slide 32&quot;/&gt;&lt;property id=&quot;20303&quot; value=&quot;-1&quot;/&gt;&lt;property id=&quot;20307&quot; value=&quot;291&quot;/&gt;&lt;property id=&quot;20309&quot; value=&quot;-1&quot;/&gt;&lt;/object&gt;&lt;object type=&quot;3&quot; unique_id=&quot;10037&quot;&gt;&lt;property id=&quot;20148&quot; value=&quot;5&quot;/&gt;&lt;property id=&quot;20300&quot; value=&quot;Slide 33&quot;/&gt;&lt;property id=&quot;20303&quot; value=&quot;-1&quot;/&gt;&lt;property id=&quot;20307&quot; value=&quot;293&quot;/&gt;&lt;property id=&quot;20309&quot; value=&quot;-1&quot;/&gt;&lt;/object&gt;&lt;object type=&quot;3&quot; unique_id=&quot;10038&quot;&gt;&lt;property id=&quot;20148&quot; value=&quot;5&quot;/&gt;&lt;property id=&quot;20300&quot; value=&quot;Slide 34&quot;/&gt;&lt;property id=&quot;20303&quot; value=&quot;-1&quot;/&gt;&lt;property id=&quot;20307&quot; value=&quot;292&quot;/&gt;&lt;property id=&quot;20309&quot; value=&quot;-1&quot;/&gt;&lt;/object&gt;&lt;object type=&quot;3&quot; unique_id=&quot;10039&quot;&gt;&lt;property id=&quot;20148&quot; value=&quot;5&quot;/&gt;&lt;property id=&quot;20300&quot; value=&quot;Slide 35&quot;/&gt;&lt;property id=&quot;20303&quot; value=&quot;-1&quot;/&gt;&lt;property id=&quot;20307&quot; value=&quot;294&quot;/&gt;&lt;property id=&quot;20309&quot; value=&quot;-1&quot;/&gt;&lt;/object&gt;&lt;object type=&quot;3&quot; unique_id=&quot;10040&quot;&gt;&lt;property id=&quot;20148&quot; value=&quot;5&quot;/&gt;&lt;property id=&quot;20300&quot; value=&quot;Slide 36&quot;/&gt;&lt;property id=&quot;20303&quot; value=&quot;-1&quot;/&gt;&lt;property id=&quot;20307&quot; value=&quot;296&quot;/&gt;&lt;property id=&quot;20309&quot; value=&quot;-1&quot;/&gt;&lt;/object&gt;&lt;object type=&quot;3&quot; unique_id=&quot;10041&quot;&gt;&lt;property id=&quot;20148&quot; value=&quot;5&quot;/&gt;&lt;property id=&quot;20300&quot; value=&quot;Slide 37&quot;/&gt;&lt;property id=&quot;20303&quot; value=&quot;-1&quot;/&gt;&lt;property id=&quot;20307&quot; value=&quot;265&quot;/&gt;&lt;property id=&quot;20309&quot; value=&quot;-1&quot;/&gt;&lt;/object&gt;&lt;/object&gt;&lt;object type=&quot;10&quot; unique_id=&quot;10082&quot;&gt;&lt;object type=&quot;11&quot; unique_id=&quot;10083&quot;&gt;&lt;property id=&quot;20180&quot; value=&quot;0&quot;/&gt;&lt;property id=&quot;20181&quot; value=&quot;1&quot;/&gt;&lt;property id=&quot;20182&quot; value=&quot;1&quot;/&gt;&lt;property id=&quot;20183&quot; value=&quot;1&quot;/&gt;&lt;/object&gt;&lt;object type=&quot;12&quot; unique_id=&quot;10084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34A9A79-DA48-432C-A520-2C709569937F}&quot;/&gt;&lt;isInvalidForFieldText val=&quot;0&quot;/&gt;&lt;Image&gt;&lt;filename val=&quot;C:\1\data\asimages\{B34A9A79-DA48-432C-A520-2C709569937F}_1.png&quot;/&gt;&lt;left val=&quot;-4&quot;/&gt;&lt;top val=&quot;196&quot;/&gt;&lt;width val=&quot;335&quot;/&gt;&lt;height val=&quot;412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BF30E4C-7EC9-40E7-A26A-8B912672D2BF}&quot;/&gt;&lt;isInvalidForFieldText val=&quot;0&quot;/&gt;&lt;Image&gt;&lt;filename val=&quot;C:\1\data\asimages\{DBF30E4C-7EC9-40E7-A26A-8B912672D2BF}_19.png&quot;/&gt;&lt;left val=&quot;-6&quot;/&gt;&lt;top val=&quot;118&quot;/&gt;&lt;width val=&quot;637&quot;/&gt;&lt;height val=&quot;42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FF25D17-4C57-4802-A7B9-B034AF72A048}&quot;/&gt;&lt;isInvalidForFieldText val=&quot;0&quot;/&gt;&lt;Image&gt;&lt;filename val=&quot;C:\1\data\asimages\{5FF25D17-4C57-4802-A7B9-B034AF72A048}_17.png&quot;/&gt;&lt;left val=&quot;-6&quot;/&gt;&lt;top val=&quot;118&quot;/&gt;&lt;width val=&quot;637&quot;/&gt;&lt;height val=&quot;42&quot;/&gt;&lt;hasText val=&quot;1&quot;/&gt;&lt;/Image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FF25D17-4C57-4802-A7B9-B034AF72A048}&quot;/&gt;&lt;isInvalidForFieldText val=&quot;0&quot;/&gt;&lt;Image&gt;&lt;filename val=&quot;C:\1\data\asimages\{5FF25D17-4C57-4802-A7B9-B034AF72A048}_17.png&quot;/&gt;&lt;left val=&quot;-6&quot;/&gt;&lt;top val=&quot;118&quot;/&gt;&lt;width val=&quot;637&quot;/&gt;&lt;height val=&quot;42&quot;/&gt;&lt;hasText val=&quot;1&quot;/&gt;&lt;/Image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BF30E4C-7EC9-40E7-A26A-8B912672D2BF}&quot;/&gt;&lt;isInvalidForFieldText val=&quot;0&quot;/&gt;&lt;Image&gt;&lt;filename val=&quot;C:\1\data\asimages\{DBF30E4C-7EC9-40E7-A26A-8B912672D2BF}_19.png&quot;/&gt;&lt;left val=&quot;-6&quot;/&gt;&lt;top val=&quot;118&quot;/&gt;&lt;width val=&quot;637&quot;/&gt;&lt;height val=&quot;42&quot;/&gt;&lt;hasText val=&quot;1&quot;/&gt;&lt;/Image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BF30E4C-7EC9-40E7-A26A-8B912672D2BF}&quot;/&gt;&lt;isInvalidForFieldText val=&quot;0&quot;/&gt;&lt;Image&gt;&lt;filename val=&quot;C:\1\data\asimages\{DBF30E4C-7EC9-40E7-A26A-8B912672D2BF}_19.png&quot;/&gt;&lt;left val=&quot;-6&quot;/&gt;&lt;top val=&quot;118&quot;/&gt;&lt;width val=&quot;637&quot;/&gt;&lt;height val=&quot;42&quot;/&gt;&lt;hasText val=&quot;1&quot;/&gt;&lt;/Image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BF30E4C-7EC9-40E7-A26A-8B912672D2BF}&quot;/&gt;&lt;isInvalidForFieldText val=&quot;0&quot;/&gt;&lt;Image&gt;&lt;filename val=&quot;C:\1\data\asimages\{DBF30E4C-7EC9-40E7-A26A-8B912672D2BF}_19.png&quot;/&gt;&lt;left val=&quot;-6&quot;/&gt;&lt;top val=&quot;118&quot;/&gt;&lt;width val=&quot;637&quot;/&gt;&lt;height val=&quot;42&quot;/&gt;&lt;hasText val=&quot;1&quot;/&gt;&lt;/Image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82FCEC0-3CEE-454C-AAB4-87236458A187}&quot;/&gt;&lt;isInvalidForFieldText val=&quot;0&quot;/&gt;&lt;Image&gt;&lt;filename val=&quot;C:\1\data\asimages\{382FCEC0-3CEE-454C-AAB4-87236458A187}_37.png&quot;/&gt;&lt;left val=&quot;-4&quot;/&gt;&lt;top val=&quot;196&quot;/&gt;&lt;width val=&quot;335&quot;/&gt;&lt;height val=&quot;412&quot;/&gt;&lt;hasText val=&quot;1&quot;/&gt;&lt;/Image&gt;&lt;/ThreeDShapeInfo&gt;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EF6C03">
            <a:alpha val="76000"/>
          </a:srgbClr>
        </a:soli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/>
      <a:lstStyle>
        <a:defPPr fontAlgn="auto">
          <a:spcBef>
            <a:spcPts val="0"/>
          </a:spcBef>
          <a:spcAft>
            <a:spcPts val="0"/>
          </a:spcAft>
          <a:defRPr>
            <a:latin typeface="+mn-lt"/>
            <a:cs typeface="+mn-cs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17099</TotalTime>
  <Words>2251</Words>
  <Application>Microsoft Office PowerPoint</Application>
  <PresentationFormat>Экран (4:3)</PresentationFormat>
  <Paragraphs>909</Paragraphs>
  <Slides>47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62" baseType="lpstr">
      <vt:lpstr>Arial</vt:lpstr>
      <vt:lpstr>Arial Black</vt:lpstr>
      <vt:lpstr>Calibri</vt:lpstr>
      <vt:lpstr>Calibri Light</vt:lpstr>
      <vt:lpstr>Constantia</vt:lpstr>
      <vt:lpstr>Courier New</vt:lpstr>
      <vt:lpstr>Times New Roman</vt:lpstr>
      <vt:lpstr>Wingdings</vt:lpstr>
      <vt:lpstr>Тема Office</vt:lpstr>
      <vt:lpstr>Custom Design</vt:lpstr>
      <vt:lpstr>1_Custom Design</vt:lpstr>
      <vt:lpstr>2_Custom Design</vt:lpstr>
      <vt:lpstr>3_Custom Design</vt:lpstr>
      <vt:lpstr>4_Custom Design</vt:lpstr>
      <vt:lpstr>PHOTO-PAINT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RealFalcon</dc:creator>
  <cp:lastModifiedBy>Александр Филипповский</cp:lastModifiedBy>
  <cp:revision>553</cp:revision>
  <cp:lastPrinted>2014-04-09T08:18:13Z</cp:lastPrinted>
  <dcterms:created xsi:type="dcterms:W3CDTF">2010-12-05T19:22:41Z</dcterms:created>
  <dcterms:modified xsi:type="dcterms:W3CDTF">2019-09-30T17:25:37Z</dcterms:modified>
</cp:coreProperties>
</file>