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6" r:id="rId3"/>
    <p:sldId id="257" r:id="rId4"/>
    <p:sldId id="258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9A88"/>
    <a:srgbClr val="F24A4B"/>
    <a:srgbClr val="D5192B"/>
    <a:srgbClr val="D41223"/>
    <a:srgbClr val="C1F1F7"/>
    <a:srgbClr val="B3E0F6"/>
    <a:srgbClr val="DA2032"/>
    <a:srgbClr val="FFFFFF"/>
    <a:srgbClr val="F24A4A"/>
    <a:srgbClr val="FE1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89" autoAdjust="0"/>
    <p:restoredTop sz="94660"/>
  </p:normalViewPr>
  <p:slideViewPr>
    <p:cSldViewPr snapToGrid="0">
      <p:cViewPr>
        <p:scale>
          <a:sx n="119" d="100"/>
          <a:sy n="119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0811C-7885-4BAC-9307-A7F42B529E63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2E12C-A75E-433A-8F02-3792144CD4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02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BB970-E21B-4E7D-91EB-1AB2CCA392B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608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7CA17D-371F-4223-A81D-410127C8A1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DFA1F99-4BC9-47D6-8F39-67D447490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4B2C31-966F-4E69-BFA8-EF53A850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4786428-03D0-4EF0-A1D3-F883A13DE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423F7A-D1C9-4C8D-A05A-5D74A751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149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0BFE1B-4507-4650-BB23-F95B1DA9E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AD78403-7B6C-44DB-9418-39FC031F7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155C6AB-7989-44F4-B590-DE6CE26F5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56A866E-F4E9-4C28-825F-9163E396D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BE9CF2-60A4-4D78-9747-FC9CC4049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607008-7BEB-447B-8FB2-248D1C102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9910257-021A-4001-B977-469B40238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225A44-1798-47C4-8774-368FA4075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CF2A301-BCBF-4751-B525-87C478A26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72B3E2-1DD5-4CC9-803F-4B6DA268B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442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solidFill>
          <a:srgbClr val="DA2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31055" y="312303"/>
            <a:ext cx="8791132" cy="1429022"/>
          </a:xfrm>
        </p:spPr>
        <p:txBody>
          <a:bodyPr anchor="b">
            <a:normAutofit/>
          </a:bodyPr>
          <a:lstStyle>
            <a:lvl1pPr algn="l">
              <a:defRPr sz="2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Шаблон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1053" y="1829713"/>
            <a:ext cx="8791131" cy="1022554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40640" y="0"/>
            <a:ext cx="1503680" cy="6858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13"/>
          </a:p>
        </p:txBody>
      </p:sp>
      <p:sp>
        <p:nvSpPr>
          <p:cNvPr id="9" name="Дата 3"/>
          <p:cNvSpPr txBox="1">
            <a:spLocks/>
          </p:cNvSpPr>
          <p:nvPr userDrawn="1"/>
        </p:nvSpPr>
        <p:spPr>
          <a:xfrm>
            <a:off x="1931056" y="4160520"/>
            <a:ext cx="3991897" cy="419100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1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ГУП «Московский метрополитен»</a:t>
            </a: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 hasCustomPrompt="1"/>
          </p:nvPr>
        </p:nvSpPr>
        <p:spPr>
          <a:xfrm>
            <a:off x="1931055" y="4718427"/>
            <a:ext cx="1435101" cy="302548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ДД.ММ.ГГГГ</a:t>
            </a:r>
          </a:p>
        </p:txBody>
      </p:sp>
      <p:pic>
        <p:nvPicPr>
          <p:cNvPr id="11" name="Preza_logo.pdf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2" y="5603694"/>
            <a:ext cx="12029441" cy="9666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6917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A2F6FE-D22B-4249-B7B6-2AF7341B6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F14077-8B31-4436-9573-53AD93D0F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9BF674-8F9D-4FCF-87FE-A0A6D9F5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07A605-79D3-4EEA-9A04-AF75E2F94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9A3414-C208-4151-AA96-9D77EAD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10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FCDB5D-8739-48F2-B954-2D42C74A4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91B7B1-E68D-42C3-B678-1A438B0F8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7ECF2B-54D6-4AC1-BC41-6F50535B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7C5B8A-60CA-4476-992B-7A190CF1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D99EE0-89AE-4201-A30D-AD3B2CF9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40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2C2DE6-A3F5-4772-BDB5-8FDB24149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E17453-71C0-48DF-947D-5E5EE8F6E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B2A98CB-12CE-4F03-A44A-94FBA86F3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F989D33-5DB6-4BAD-A88D-52D42B7E2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1A43394-29C4-4030-BD3B-2AE382B0E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2E25338-1818-48F7-85BA-8C63B4E3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8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12F56E-EBAC-4ABE-BCAA-1FA9818A7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283081D-F3FB-414F-88C5-C67DF1CF3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28731D-3D19-4CBD-996D-DC8FDEDD4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60EF27E-1469-4469-BAAC-61FA7F6E63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C52563D-7CE0-4997-9518-3110E15F0F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740A371-665B-4D3E-B697-270CC75F6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AB95FD7-2C40-41E6-A284-8B522D74A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4EDB40A-54A4-4632-9AC8-8C827E883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51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D2B4DE-7243-46B1-8292-80BD83E12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3AF8570-9EC9-49CC-A687-F97D8D787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044FF27-EC93-4EF4-8198-F80B9D885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D42A986-D604-45CC-8120-B45D6FD4E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25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4598424-FDC4-4018-97CF-35AE02CB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C086442-8DFB-4A67-B573-A6B92E6BD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4555DA3-3BC0-48AF-871B-0E0537BC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34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CBEC2C-7AED-4D27-8339-04C02A8BE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3AAE9C-BD52-4BE0-BAE1-A6CD8DFEF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FFA229C-B179-46A4-B7DC-F3D376851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B62CA57-2492-4549-B74B-9DB6B917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BF5EEF-DAF4-4E77-BE8D-0D171C76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A76BDAA-F4A2-49E2-B27E-76A17E84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27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85490A-24AE-4B5D-9EFA-DA1AA397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CD38D33-48CF-4A1D-A5F3-D8D596C76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9A4DD74-56F2-4F56-89CF-8B9A59A4B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3A5B56E-129E-44A1-9131-A018991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98B9F51-861A-4767-8E00-68D254C34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FBA4D2-48A2-4686-B8FB-B4E964C3E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588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7207031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Слайд think-cell" r:id="rId17" imgW="270" imgH="270" progId="TCLayout.ActiveDocument.1">
                  <p:embed/>
                </p:oleObj>
              </mc:Choice>
              <mc:Fallback>
                <p:oleObj name="Слайд think-cell" r:id="rId1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F42957-FFC0-4AFC-924A-3A404E674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5A5C995-032C-4C79-8AE0-BBF31D476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7D25A3-3F06-4B01-A286-47A746DD0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EFAA-9EAC-4FD8-A951-BA5593E8D71A}" type="datetimeFigureOut">
              <a:rPr lang="ru-RU" smtClean="0"/>
              <a:pPr/>
              <a:t>25.09.2019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1BA2D31-23C6-4643-9611-38584FA85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6EFEF72-4617-4452-8C34-A9299492E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5A64F-E458-46EA-9AA1-99586400B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72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5.xml"/><Relationship Id="rId7" Type="http://schemas.openxmlformats.org/officeDocument/2006/relationships/image" Target="../media/image3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8" Type="http://schemas.openxmlformats.org/officeDocument/2006/relationships/image" Target="../media/image47.emf"/><Relationship Id="rId3" Type="http://schemas.openxmlformats.org/officeDocument/2006/relationships/image" Target="../media/image61.png"/><Relationship Id="rId7" Type="http://schemas.openxmlformats.org/officeDocument/2006/relationships/image" Target="../media/image65.emf"/><Relationship Id="rId17" Type="http://schemas.openxmlformats.org/officeDocument/2006/relationships/image" Target="../media/image19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our.mosmetro.ru/" TargetMode="External"/><Relationship Id="rId5" Type="http://schemas.openxmlformats.org/officeDocument/2006/relationships/image" Target="../media/image68.png"/><Relationship Id="rId4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emf"/><Relationship Id="rId12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emf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15.png"/><Relationship Id="rId26" Type="http://schemas.openxmlformats.org/officeDocument/2006/relationships/image" Target="../media/image19.png"/><Relationship Id="rId3" Type="http://schemas.openxmlformats.org/officeDocument/2006/relationships/image" Target="../media/image5.svg"/><Relationship Id="rId21" Type="http://schemas.openxmlformats.org/officeDocument/2006/relationships/image" Target="../media/image23.svg"/><Relationship Id="rId7" Type="http://schemas.openxmlformats.org/officeDocument/2006/relationships/image" Target="../media/image9.svg"/><Relationship Id="rId12" Type="http://schemas.openxmlformats.org/officeDocument/2006/relationships/image" Target="../media/image12.png"/><Relationship Id="rId17" Type="http://schemas.openxmlformats.org/officeDocument/2006/relationships/image" Target="../media/image19.svg"/><Relationship Id="rId25" Type="http://schemas.openxmlformats.org/officeDocument/2006/relationships/image" Target="../media/image27.svg"/><Relationship Id="rId2" Type="http://schemas.openxmlformats.org/officeDocument/2006/relationships/image" Target="../media/image7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image" Target="../media/image3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3.svg"/><Relationship Id="rId24" Type="http://schemas.openxmlformats.org/officeDocument/2006/relationships/image" Target="../media/image18.pn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svg"/><Relationship Id="rId28" Type="http://schemas.openxmlformats.org/officeDocument/2006/relationships/image" Target="../media/image20.png"/><Relationship Id="rId10" Type="http://schemas.openxmlformats.org/officeDocument/2006/relationships/image" Target="../media/image11.png"/><Relationship Id="rId19" Type="http://schemas.openxmlformats.org/officeDocument/2006/relationships/image" Target="../media/image21.svg"/><Relationship Id="rId31" Type="http://schemas.openxmlformats.org/officeDocument/2006/relationships/image" Target="../media/image33.svg"/><Relationship Id="rId4" Type="http://schemas.openxmlformats.org/officeDocument/2006/relationships/image" Target="../media/image8.png"/><Relationship Id="rId9" Type="http://schemas.openxmlformats.org/officeDocument/2006/relationships/image" Target="../media/image11.svg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image" Target="../media/image29.svg"/><Relationship Id="rId30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sv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jpeg"/><Relationship Id="rId12" Type="http://schemas.openxmlformats.org/officeDocument/2006/relationships/image" Target="../media/image36.emf"/><Relationship Id="rId2" Type="http://schemas.openxmlformats.org/officeDocument/2006/relationships/tags" Target="../tags/tag8.xml"/><Relationship Id="rId16" Type="http://schemas.openxmlformats.org/officeDocument/2006/relationships/image" Target="../media/image40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jpeg"/><Relationship Id="rId11" Type="http://schemas.openxmlformats.org/officeDocument/2006/relationships/image" Target="../media/image35.emf"/><Relationship Id="rId5" Type="http://schemas.openxmlformats.org/officeDocument/2006/relationships/image" Target="../media/image1.emf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33.png"/><Relationship Id="rId14" Type="http://schemas.openxmlformats.org/officeDocument/2006/relationships/image" Target="../media/image3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jpg"/><Relationship Id="rId12" Type="http://schemas.openxmlformats.org/officeDocument/2006/relationships/image" Target="../media/image51.png"/><Relationship Id="rId17" Type="http://schemas.openxmlformats.org/officeDocument/2006/relationships/image" Target="../media/image23.png"/><Relationship Id="rId2" Type="http://schemas.openxmlformats.org/officeDocument/2006/relationships/image" Target="../media/image41.emf"/><Relationship Id="rId16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3.emf"/><Relationship Id="rId10" Type="http://schemas.openxmlformats.org/officeDocument/2006/relationships/image" Target="../media/image49.jp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emf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riamo.ru/files/image/10/84/28/gallery!0ga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8"/>
          <a:stretch/>
        </p:blipFill>
        <p:spPr bwMode="auto">
          <a:xfrm>
            <a:off x="1473202" y="0"/>
            <a:ext cx="10718797" cy="539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1671" y="0"/>
            <a:ext cx="10710329" cy="5393268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5686871"/>
              </p:ext>
            </p:extLst>
          </p:nvPr>
        </p:nvGraphicFramePr>
        <p:xfrm>
          <a:off x="1525589" y="858441"/>
          <a:ext cx="1588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Слайд think-cell" r:id="rId6" imgW="270" imgH="270" progId="TCLayout.ActiveDocument.1">
                  <p:embed/>
                </p:oleObj>
              </mc:Choice>
              <mc:Fallback>
                <p:oleObj name="Слайд think-cell" r:id="rId6" imgW="270" imgH="270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9" y="858441"/>
                        <a:ext cx="1588" cy="11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1524001" y="857250"/>
            <a:ext cx="158751" cy="11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903283" y="459753"/>
            <a:ext cx="8791575" cy="243335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Пассажирские сервисы — сервисы </a:t>
            </a:r>
            <a:b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повышения качества обслуживания</a:t>
            </a:r>
            <a:b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городской транспортной инфраструктуры</a:t>
            </a:r>
            <a:b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сентябрь 2019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73202" y="5393268"/>
            <a:ext cx="10718798" cy="1464732"/>
          </a:xfrm>
          <a:prstGeom prst="rect">
            <a:avLst/>
          </a:prstGeom>
          <a:solidFill>
            <a:srgbClr val="C62F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164" y="5595668"/>
            <a:ext cx="2270566" cy="107407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89" y="5765448"/>
            <a:ext cx="3680011" cy="72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7857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метрополитене активно развивается сервис помощи маломобильным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пассажирам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6855167" y="965281"/>
            <a:ext cx="4008543" cy="1072829"/>
            <a:chOff x="350305" y="2992315"/>
            <a:chExt cx="2436993" cy="107282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0305" y="2992315"/>
              <a:ext cx="2436993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Мы сопровождаем: 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98775" y="3295703"/>
              <a:ext cx="2388523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людей с ограниченными возможностями (66,5%)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родителей с детьми (13,2%)</a:t>
              </a:r>
              <a:endParaRPr lang="en-US" sz="11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детские группы (12,3%)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пожилых людей (6,4%)</a:t>
              </a:r>
              <a:endParaRPr lang="ru-RU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7005711" y="4090984"/>
            <a:ext cx="23158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Мы заботимся о каждом: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9023" y="4536885"/>
            <a:ext cx="5202738" cy="10618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0" dirty="0" smtClean="0"/>
              <a:t>В августе 2019 запущен сервис по повышению </a:t>
            </a:r>
            <a:r>
              <a:rPr lang="ru-RU" sz="1100" b="0" dirty="0"/>
              <a:t>доступности метрополитена для инвалидов по слуху</a:t>
            </a:r>
          </a:p>
          <a:p>
            <a:endParaRPr lang="ru-RU" sz="600" b="0" dirty="0" smtClean="0"/>
          </a:p>
          <a:p>
            <a:r>
              <a:rPr lang="ru-RU" sz="1100" b="0" i="1" dirty="0" smtClean="0"/>
              <a:t>Слабослышащий пассажир </a:t>
            </a:r>
            <a:r>
              <a:rPr lang="ru-RU" sz="1100" b="0" i="1" dirty="0"/>
              <a:t>м</a:t>
            </a:r>
            <a:r>
              <a:rPr lang="ru-RU" sz="1100" b="0" i="1" dirty="0" smtClean="0"/>
              <a:t>ожет написать СМС </a:t>
            </a:r>
            <a:r>
              <a:rPr lang="en-US" sz="1100" b="0" i="1" dirty="0" smtClean="0"/>
              <a:t/>
            </a:r>
            <a:br>
              <a:rPr lang="en-US" sz="1100" b="0" i="1" dirty="0" smtClean="0"/>
            </a:br>
            <a:r>
              <a:rPr lang="ru-RU" sz="1100" b="0" i="1" dirty="0" smtClean="0"/>
              <a:t>по вопросу работы метро, и сотрудник оперативно ответит на интересующий вопрос </a:t>
            </a:r>
          </a:p>
        </p:txBody>
      </p:sp>
      <p:sp>
        <p:nvSpPr>
          <p:cNvPr id="27" name="Овал 26"/>
          <p:cNvSpPr>
            <a:spLocks noChangeAspect="1"/>
          </p:cNvSpPr>
          <p:nvPr/>
        </p:nvSpPr>
        <p:spPr>
          <a:xfrm>
            <a:off x="6563919" y="981553"/>
            <a:ext cx="242865" cy="273048"/>
          </a:xfrm>
          <a:prstGeom prst="ellipse">
            <a:avLst/>
          </a:prstGeom>
          <a:solidFill>
            <a:srgbClr val="E52713"/>
          </a:solidFill>
          <a:ln w="9525">
            <a:solidFill>
              <a:srgbClr val="F327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87363" indent="-3016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76313" indent="-6191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65263" indent="-9366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54213" indent="-12541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dirty="0" smtClean="0">
                <a:solidFill>
                  <a:srgbClr val="FFFFFF"/>
                </a:solidFill>
              </a:rPr>
              <a:t>1</a:t>
            </a:r>
            <a:endParaRPr lang="ru-RU" sz="1400" b="1" dirty="0">
              <a:solidFill>
                <a:srgbClr val="FFFFFF"/>
              </a:solidFill>
            </a:endParaRPr>
          </a:p>
        </p:txBody>
      </p:sp>
      <p:sp>
        <p:nvSpPr>
          <p:cNvPr id="28" name="Овал 27"/>
          <p:cNvSpPr>
            <a:spLocks noChangeAspect="1"/>
          </p:cNvSpPr>
          <p:nvPr/>
        </p:nvSpPr>
        <p:spPr>
          <a:xfrm>
            <a:off x="6570313" y="2068032"/>
            <a:ext cx="242866" cy="273048"/>
          </a:xfrm>
          <a:prstGeom prst="ellipse">
            <a:avLst/>
          </a:prstGeom>
          <a:solidFill>
            <a:srgbClr val="E52713"/>
          </a:solidFill>
          <a:ln w="9525">
            <a:solidFill>
              <a:srgbClr val="F327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87363" indent="-3016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76313" indent="-6191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65263" indent="-9366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54213" indent="-12541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dirty="0" smtClean="0">
                <a:solidFill>
                  <a:srgbClr val="FFFFFF"/>
                </a:solidFill>
              </a:rPr>
              <a:t>2</a:t>
            </a:r>
            <a:endParaRPr lang="ru-RU" sz="1100" b="1" dirty="0">
              <a:solidFill>
                <a:srgbClr val="FFFF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418" y="837329"/>
            <a:ext cx="1738800" cy="1738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6399" y="1147814"/>
            <a:ext cx="18129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&gt; 23</a:t>
            </a:r>
            <a:r>
              <a:rPr lang="en-US" sz="1100" b="1" dirty="0" smtClean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заявок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выполнено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с начала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2019 года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416" y="2742799"/>
            <a:ext cx="1742437" cy="1738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-72363" y="3104367"/>
            <a:ext cx="198418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12 подъемников</a:t>
            </a:r>
            <a:endParaRPr lang="ru-RU" sz="1100" b="1" dirty="0">
              <a:solidFill>
                <a:srgbClr val="DA20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для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обслуживания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пассажиров закуплено  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для инвалидных 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колясках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418" y="4653008"/>
            <a:ext cx="1736883" cy="173688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-135544" y="5092611"/>
            <a:ext cx="22418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&gt; </a:t>
            </a:r>
            <a:r>
              <a:rPr lang="ru-RU" sz="110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en-US" sz="110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инспекторов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работают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на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территории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метрополитена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3442440" y="1437105"/>
            <a:ext cx="1578774" cy="121233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3416301" y="4196516"/>
            <a:ext cx="1578774" cy="121233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3476931" y="3521392"/>
            <a:ext cx="1344213" cy="159285"/>
          </a:xfrm>
          <a:prstGeom prst="rect">
            <a:avLst/>
          </a:prstGeom>
        </p:spPr>
      </p:pic>
      <p:sp>
        <p:nvSpPr>
          <p:cNvPr id="35" name="Овал 34"/>
          <p:cNvSpPr/>
          <p:nvPr/>
        </p:nvSpPr>
        <p:spPr>
          <a:xfrm>
            <a:off x="4066061" y="2317231"/>
            <a:ext cx="2247448" cy="22144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4026525" y="2302291"/>
            <a:ext cx="2385514" cy="2321210"/>
            <a:chOff x="447664" y="1991141"/>
            <a:chExt cx="2967328" cy="2920362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3E49E7F8-05E0-4212-A58F-E85F22A35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80948" y="2710089"/>
              <a:ext cx="1713968" cy="1488735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47664" y="1991141"/>
              <a:ext cx="2967328" cy="2920362"/>
            </a:xfrm>
            <a:prstGeom prst="rect">
              <a:avLst/>
            </a:prstGeom>
          </p:spPr>
        </p:pic>
      </p:grpSp>
      <p:sp>
        <p:nvSpPr>
          <p:cNvPr id="32" name="Прямоугольник 31"/>
          <p:cNvSpPr/>
          <p:nvPr/>
        </p:nvSpPr>
        <p:spPr>
          <a:xfrm>
            <a:off x="6982207" y="3391742"/>
            <a:ext cx="23158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Мы взаимодействуем: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61633" y="3651838"/>
            <a:ext cx="5151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Со всеми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общественными организациями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инвалидов</a:t>
            </a:r>
          </a:p>
        </p:txBody>
      </p:sp>
      <p:sp>
        <p:nvSpPr>
          <p:cNvPr id="34" name="Овал 33"/>
          <p:cNvSpPr>
            <a:spLocks noChangeAspect="1"/>
          </p:cNvSpPr>
          <p:nvPr/>
        </p:nvSpPr>
        <p:spPr>
          <a:xfrm>
            <a:off x="6563919" y="3405528"/>
            <a:ext cx="248436" cy="273048"/>
          </a:xfrm>
          <a:prstGeom prst="ellipse">
            <a:avLst/>
          </a:prstGeom>
          <a:solidFill>
            <a:srgbClr val="E52713"/>
          </a:solidFill>
          <a:ln w="9525">
            <a:solidFill>
              <a:srgbClr val="F327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87363" indent="-3016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76313" indent="-6191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65263" indent="-9366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54213" indent="-125413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dirty="0" smtClean="0">
                <a:solidFill>
                  <a:srgbClr val="FFFFFF"/>
                </a:solidFill>
              </a:rPr>
              <a:t>3</a:t>
            </a:r>
            <a:endParaRPr lang="ru-RU" sz="14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0885" y="2068732"/>
            <a:ext cx="50990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Мы помогаем в передвижении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маломобильным 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пассажирам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2600" b="0">
                <a:solidFill>
                  <a:srgbClr val="000000"/>
                </a:solidFill>
                <a:latin typeface="Moscow Sans Text"/>
                <a:ea typeface="Moscow Sans Text"/>
                <a:cs typeface="Moscow Sans Text"/>
                <a:sym typeface="Moscow Sans Text"/>
              </a:defRPr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 метрополитене</a:t>
            </a:r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2600" b="0">
                <a:solidFill>
                  <a:srgbClr val="000000"/>
                </a:solidFill>
                <a:latin typeface="Moscow Sans Text"/>
                <a:ea typeface="Moscow Sans Text"/>
                <a:cs typeface="Moscow Sans Text"/>
                <a:sym typeface="Moscow Sans Text"/>
              </a:defRPr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 территории ж/д вокзалов</a:t>
            </a:r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2600" b="0">
                <a:solidFill>
                  <a:srgbClr val="000000"/>
                </a:solidFill>
                <a:latin typeface="Moscow Sans Text"/>
                <a:ea typeface="Moscow Sans Text"/>
                <a:cs typeface="Moscow Sans Text"/>
                <a:sym typeface="Moscow Sans Text"/>
              </a:defRPr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 автовокзалов ГУП «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Мосгортранс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2600" b="0">
                <a:solidFill>
                  <a:srgbClr val="000000"/>
                </a:solidFill>
                <a:latin typeface="Moscow Sans Text"/>
                <a:ea typeface="Moscow Sans Text"/>
                <a:cs typeface="Moscow Sans Text"/>
                <a:sym typeface="Moscow Sans Text"/>
              </a:defRPr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 «Аэроэкспрессе» до терминала аэропортов</a:t>
            </a:r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2600" b="0">
                <a:solidFill>
                  <a:srgbClr val="000000"/>
                </a:solidFill>
                <a:latin typeface="Moscow Sans Text"/>
                <a:ea typeface="Moscow Sans Text"/>
                <a:cs typeface="Moscow Sans Text"/>
                <a:sym typeface="Moscow Sans Text"/>
              </a:defRPr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 городской территории до социальных объектов</a:t>
            </a:r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2600" b="0">
                <a:solidFill>
                  <a:srgbClr val="000000"/>
                </a:solidFill>
                <a:latin typeface="Moscow Sans Text"/>
                <a:ea typeface="Moscow Sans Text"/>
                <a:cs typeface="Moscow Sans Text"/>
                <a:sym typeface="Moscow Sans Text"/>
              </a:defRPr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 МЦК</a:t>
            </a:r>
          </a:p>
          <a:p>
            <a:endParaRPr lang="ru-RU" sz="1100" dirty="0"/>
          </a:p>
        </p:txBody>
      </p:sp>
      <p:sp>
        <p:nvSpPr>
          <p:cNvPr id="37" name="Овал 36"/>
          <p:cNvSpPr>
            <a:spLocks noChangeAspect="1"/>
          </p:cNvSpPr>
          <p:nvPr/>
        </p:nvSpPr>
        <p:spPr>
          <a:xfrm>
            <a:off x="6570313" y="4098001"/>
            <a:ext cx="248436" cy="273048"/>
          </a:xfrm>
          <a:prstGeom prst="ellipse">
            <a:avLst/>
          </a:prstGeom>
          <a:solidFill>
            <a:srgbClr val="E52713"/>
          </a:solidFill>
          <a:ln w="9525">
            <a:solidFill>
              <a:srgbClr val="F327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FFFF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8811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5378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Экскурсии в метро – проект, позволяющий познакомиться с историей и культурой подземного дворца 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r="-2554" b="30135"/>
          <a:stretch/>
        </p:blipFill>
        <p:spPr>
          <a:xfrm>
            <a:off x="1334358" y="1439229"/>
            <a:ext cx="3493674" cy="1840420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381906" y="2620303"/>
            <a:ext cx="3610817" cy="3582327"/>
            <a:chOff x="3686362" y="1363848"/>
            <a:chExt cx="3610817" cy="3582327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6184" y="1426847"/>
              <a:ext cx="3488054" cy="3488054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6362" y="1363848"/>
              <a:ext cx="3610817" cy="3582327"/>
            </a:xfrm>
            <a:prstGeom prst="rect">
              <a:avLst/>
            </a:prstGeom>
          </p:spPr>
        </p:pic>
      </p:grpSp>
      <p:sp>
        <p:nvSpPr>
          <p:cNvPr id="16" name="Текст 4"/>
          <p:cNvSpPr txBox="1">
            <a:spLocks/>
          </p:cNvSpPr>
          <p:nvPr/>
        </p:nvSpPr>
        <p:spPr bwMode="auto">
          <a:xfrm>
            <a:off x="4945175" y="1010275"/>
            <a:ext cx="3823022" cy="2363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5567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206375" indent="-204788" algn="l" defTabSz="95567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Arial" pitchFamily="34" charset="0"/>
              <a:buChar char="•"/>
              <a:defRPr sz="1700">
                <a:solidFill>
                  <a:srgbClr val="000000"/>
                </a:solidFill>
                <a:latin typeface="+mn-lt"/>
              </a:defRPr>
            </a:lvl2pPr>
            <a:lvl3pPr marL="487363" indent="-279400" algn="l" defTabSz="95567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0000"/>
              <a:buFont typeface="Arial" pitchFamily="34" charset="0"/>
              <a:buChar char="•"/>
              <a:defRPr sz="1700">
                <a:solidFill>
                  <a:srgbClr val="000000"/>
                </a:solidFill>
                <a:latin typeface="+mn-lt"/>
              </a:defRPr>
            </a:lvl3pPr>
            <a:lvl4pPr marL="655638" indent="-165100" algn="l" defTabSz="95567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0000"/>
              <a:buFont typeface="Arial" pitchFamily="34" charset="0"/>
              <a:buChar char="•"/>
              <a:defRPr sz="1700">
                <a:solidFill>
                  <a:srgbClr val="000000"/>
                </a:solidFill>
                <a:latin typeface="+mn-lt"/>
              </a:defRPr>
            </a:lvl4pPr>
            <a:lvl5pPr marL="800100" indent="-138113" algn="l" defTabSz="95567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89000"/>
              <a:buFont typeface="Arial" pitchFamily="34" charset="0"/>
              <a:buChar char="•"/>
              <a:defRPr sz="1700">
                <a:solidFill>
                  <a:srgbClr val="000000"/>
                </a:solidFill>
                <a:latin typeface="+mn-lt"/>
              </a:defRPr>
            </a:lvl5pPr>
            <a:lvl6pPr marL="801443" indent="-139140" algn="l" defTabSz="957008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700" baseline="0">
                <a:solidFill>
                  <a:schemeClr val="tx1"/>
                </a:solidFill>
                <a:latin typeface="+mn-lt"/>
              </a:defRPr>
            </a:lvl6pPr>
            <a:lvl7pPr marL="801443" indent="-139140" algn="l" defTabSz="957008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700" baseline="0">
                <a:solidFill>
                  <a:schemeClr val="tx1"/>
                </a:solidFill>
                <a:latin typeface="+mn-lt"/>
              </a:defRPr>
            </a:lvl7pPr>
            <a:lvl8pPr marL="801443" indent="-139140" algn="l" defTabSz="957008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700" baseline="0">
                <a:solidFill>
                  <a:schemeClr val="tx1"/>
                </a:solidFill>
                <a:latin typeface="+mn-lt"/>
              </a:defRPr>
            </a:lvl8pPr>
            <a:lvl9pPr marL="801443" indent="-139140" algn="l" defTabSz="957008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700" baseline="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5000</a:t>
            </a:r>
            <a: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посетителей </a:t>
            </a:r>
            <a:r>
              <a:rPr lang="ru-RU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2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месяцев</a:t>
            </a:r>
            <a:endParaRPr lang="en-US" sz="1200" b="1" kern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200" b="1" kern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</a:t>
            </a:r>
            <a: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аккредитованных </a:t>
            </a:r>
            <a:r>
              <a:rPr lang="ru-RU" sz="12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экскурсоводов</a:t>
            </a:r>
            <a:endParaRPr lang="en-US" sz="1200" b="1" kern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200" b="1" kern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1600" b="1" kern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2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уникальных </a:t>
            </a:r>
            <a:r>
              <a:rPr lang="ru-RU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маршрутов</a:t>
            </a:r>
            <a:endParaRPr lang="ru-RU" sz="12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1477" b="1" kern="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ru-RU" sz="1108" kern="0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l="1327" r="2502"/>
          <a:stretch/>
        </p:blipFill>
        <p:spPr>
          <a:xfrm>
            <a:off x="8740587" y="1391800"/>
            <a:ext cx="3115053" cy="246480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2" name="TextBox 21"/>
          <p:cNvSpPr txBox="1"/>
          <p:nvPr/>
        </p:nvSpPr>
        <p:spPr>
          <a:xfrm>
            <a:off x="4872091" y="4217471"/>
            <a:ext cx="597371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54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туристов:</a:t>
            </a:r>
          </a:p>
          <a:p>
            <a:pPr marL="158265" indent="-158265"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Все самые интересные экскурсии собраны на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http://tour.mosmetro.ru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мобильном приложении</a:t>
            </a:r>
          </a:p>
          <a:p>
            <a:pPr marL="158265" indent="-158265"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On-line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доступны к заказу персональные и групповые экскурсии</a:t>
            </a:r>
          </a:p>
          <a:p>
            <a:pPr marL="158265" indent="-158265"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Еженедельные новости о новых маршрутах, экскурсоводах,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мероприятиях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265" indent="-158265"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Экспериментальные формат экскурсий (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иммерсивный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спектакль - променад)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265" indent="-158265"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Все представленные экскурсоводы обучены на базе Учебного центра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метро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получили аккредитацию </a:t>
            </a:r>
          </a:p>
        </p:txBody>
      </p:sp>
    </p:spTree>
    <p:extLst>
      <p:ext uri="{BB962C8B-B14F-4D97-AF65-F5344CB8AC3E}">
        <p14:creationId xmlns:p14="http://schemas.microsoft.com/office/powerpoint/2010/main" val="180106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38" y="4904485"/>
            <a:ext cx="1194717" cy="119471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29" y="4908655"/>
            <a:ext cx="1209847" cy="120984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1" y="4906696"/>
            <a:ext cx="1194717" cy="119471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236" y="3225287"/>
            <a:ext cx="1188780" cy="118878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96" y="3225287"/>
            <a:ext cx="1200515" cy="12005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32" y="1419558"/>
            <a:ext cx="11337123" cy="34039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38" y="3229775"/>
            <a:ext cx="1191540" cy="11915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236" y="1534354"/>
            <a:ext cx="1200515" cy="12005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1" y="1540152"/>
            <a:ext cx="1194717" cy="1194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5226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Московский метрополитен — культурная площадка №1 в Мире среди метрополитенов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 txBox="1"/>
          <p:nvPr/>
        </p:nvSpPr>
        <p:spPr>
          <a:xfrm>
            <a:off x="2411977" y="1717807"/>
            <a:ext cx="1406489" cy="5195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350">
              <a:lnSpc>
                <a:spcPct val="102099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Ночь в метро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посвященная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6350">
              <a:lnSpc>
                <a:spcPct val="102099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120-летию «МХТ им. А.П. Чехова </a:t>
            </a:r>
            <a:b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ст.«Театральная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6902" y="1316761"/>
            <a:ext cx="277633" cy="2754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919" y="1535677"/>
            <a:ext cx="1199192" cy="11991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8699" y="1316760"/>
            <a:ext cx="277633" cy="275443"/>
          </a:xfrm>
          <a:prstGeom prst="rect">
            <a:avLst/>
          </a:prstGeom>
        </p:spPr>
      </p:pic>
      <p:sp>
        <p:nvSpPr>
          <p:cNvPr id="14" name="object 52"/>
          <p:cNvSpPr txBox="1"/>
          <p:nvPr/>
        </p:nvSpPr>
        <p:spPr>
          <a:xfrm>
            <a:off x="6033241" y="1717807"/>
            <a:ext cx="1472459" cy="741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262890">
              <a:lnSpc>
                <a:spcPct val="102099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Вечеринка «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Esquire Heroes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latin typeface="Arial" panose="020B0604020202020204" pitchFamily="34" charset="0"/>
                <a:cs typeface="Arial" panose="020B0604020202020204" pitchFamily="34" charset="0"/>
              </a:rPr>
              <a:t>ст. «Деловой центр»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1678" y="1316760"/>
            <a:ext cx="277633" cy="275443"/>
          </a:xfrm>
          <a:prstGeom prst="rect">
            <a:avLst/>
          </a:prstGeom>
        </p:spPr>
      </p:pic>
      <p:sp>
        <p:nvSpPr>
          <p:cNvPr id="17" name="object 8"/>
          <p:cNvSpPr txBox="1"/>
          <p:nvPr/>
        </p:nvSpPr>
        <p:spPr>
          <a:xfrm>
            <a:off x="9343531" y="1717807"/>
            <a:ext cx="1429921" cy="741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350">
              <a:lnSpc>
                <a:spcPct val="102099"/>
              </a:lnSpc>
            </a:pPr>
            <a:r>
              <a:rPr sz="1100" b="1" dirty="0">
                <a:latin typeface="Arial" panose="020B0604020202020204" pitchFamily="34" charset="0"/>
                <a:cs typeface="Arial" panose="020B0604020202020204" pitchFamily="34" charset="0"/>
              </a:rPr>
              <a:t>«Музыка в метро». </a:t>
            </a:r>
            <a:r>
              <a:rPr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Ежедневно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latin typeface="Arial" panose="020B0604020202020204" pitchFamily="34" charset="0"/>
                <a:cs typeface="Arial" panose="020B0604020202020204" pitchFamily="34" charset="0"/>
              </a:rPr>
              <a:t>площадках метрополитена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6902" y="2992095"/>
            <a:ext cx="277633" cy="2754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8699" y="2992094"/>
            <a:ext cx="277633" cy="27544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1678" y="2992094"/>
            <a:ext cx="277633" cy="27544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327768" y="3407182"/>
            <a:ext cx="212192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Премьерный показ 5 серии</a:t>
            </a:r>
            <a:b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восьмого сезона сериала </a:t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«Игра престолов»</a:t>
            </a:r>
          </a:p>
        </p:txBody>
      </p:sp>
      <p:sp>
        <p:nvSpPr>
          <p:cNvPr id="24" name="object 7"/>
          <p:cNvSpPr txBox="1"/>
          <p:nvPr/>
        </p:nvSpPr>
        <p:spPr>
          <a:xfrm>
            <a:off x="5964581" y="3390775"/>
            <a:ext cx="2065655" cy="4378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350">
              <a:lnSpc>
                <a:spcPct val="102099"/>
              </a:lnSpc>
            </a:pP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Запуск поезда </a:t>
            </a:r>
            <a:r>
              <a:rPr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Александовец</a:t>
            </a:r>
            <a:r>
              <a:rPr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34"/>
          <p:cNvSpPr txBox="1"/>
          <p:nvPr/>
        </p:nvSpPr>
        <p:spPr>
          <a:xfrm>
            <a:off x="9343531" y="3386342"/>
            <a:ext cx="2002855" cy="103497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350">
              <a:lnSpc>
                <a:spcPct val="102099"/>
              </a:lnSpc>
            </a:pPr>
            <a:r>
              <a:rPr sz="1100" b="1" dirty="0">
                <a:latin typeface="Arial" panose="020B0604020202020204" pitchFamily="34" charset="0"/>
                <a:cs typeface="Arial" panose="020B0604020202020204" pitchFamily="34" charset="0"/>
              </a:rPr>
              <a:t>Выставка на платформе метрополитена. </a:t>
            </a:r>
            <a:r>
              <a:rPr sz="1100" dirty="0" err="1">
                <a:latin typeface="Arial" panose="020B0604020202020204" pitchFamily="34" charset="0"/>
                <a:cs typeface="Arial" panose="020B0604020202020204" pitchFamily="34" charset="0"/>
              </a:rPr>
              <a:t>Ежедневно</a:t>
            </a:r>
            <a:r>
              <a:rPr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её</a:t>
            </a:r>
            <a:r>
              <a:rPr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latin typeface="Arial" panose="020B0604020202020204" pitchFamily="34" charset="0"/>
                <a:cs typeface="Arial" panose="020B0604020202020204" pitchFamily="34" charset="0"/>
              </a:rPr>
              <a:t>видят 12 тыс. </a:t>
            </a:r>
            <a:r>
              <a:rPr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пассажиров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– Выставка на станции «Воробьевы горы», расположенной на мосту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6902" y="4671497"/>
            <a:ext cx="277633" cy="27544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8699" y="4671496"/>
            <a:ext cx="277633" cy="27544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1678" y="4671496"/>
            <a:ext cx="277633" cy="275443"/>
          </a:xfrm>
          <a:prstGeom prst="rect">
            <a:avLst/>
          </a:prstGeom>
        </p:spPr>
      </p:pic>
      <p:sp>
        <p:nvSpPr>
          <p:cNvPr id="31" name="object 51"/>
          <p:cNvSpPr txBox="1"/>
          <p:nvPr/>
        </p:nvSpPr>
        <p:spPr>
          <a:xfrm>
            <a:off x="2450575" y="5121708"/>
            <a:ext cx="1876308" cy="89232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Выступление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Nazima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«день всех влюбленных»</a:t>
            </a:r>
          </a:p>
          <a:p>
            <a:pPr marL="12700">
              <a:lnSpc>
                <a:spcPct val="10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а ст. «Курская»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6"/>
          <p:cNvSpPr txBox="1"/>
          <p:nvPr/>
        </p:nvSpPr>
        <p:spPr>
          <a:xfrm>
            <a:off x="5964581" y="5066996"/>
            <a:ext cx="1779244" cy="8931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350">
              <a:lnSpc>
                <a:spcPct val="102099"/>
              </a:lnSpc>
            </a:pPr>
            <a:r>
              <a:rPr sz="1100" b="1" dirty="0">
                <a:latin typeface="Arial" panose="020B0604020202020204" pitchFamily="34" charset="0"/>
                <a:cs typeface="Arial" panose="020B0604020202020204" pitchFamily="34" charset="0"/>
              </a:rPr>
              <a:t>Каток в метро. </a:t>
            </a:r>
            <a:r>
              <a:rPr sz="1100" dirty="0" err="1">
                <a:latin typeface="Arial" panose="020B0604020202020204" pitchFamily="34" charset="0"/>
                <a:cs typeface="Arial" panose="020B0604020202020204" pitchFamily="34" charset="0"/>
              </a:rPr>
              <a:t>Работал</a:t>
            </a:r>
            <a:r>
              <a:rPr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бесплатно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более двух недель – с 30 дек. по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янв</a:t>
            </a:r>
            <a:r>
              <a:rPr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ежду МЦК «Лужники» </a:t>
            </a:r>
            <a:b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 «Спортивная»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53"/>
          <p:cNvSpPr txBox="1"/>
          <p:nvPr/>
        </p:nvSpPr>
        <p:spPr>
          <a:xfrm>
            <a:off x="9343531" y="5117609"/>
            <a:ext cx="2079625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Ночь</a:t>
            </a:r>
            <a:r>
              <a:rPr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балета в метро</a:t>
            </a:r>
            <a:r>
              <a:rPr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100" dirty="0">
                <a:latin typeface="Arial" panose="020B0604020202020204" pitchFamily="34" charset="0"/>
                <a:cs typeface="Arial" panose="020B0604020202020204" pitchFamily="34" charset="0"/>
              </a:rPr>
              <a:t>на ст. «Новослободская»</a:t>
            </a:r>
          </a:p>
        </p:txBody>
      </p:sp>
    </p:spTree>
    <p:extLst>
      <p:ext uri="{BB962C8B-B14F-4D97-AF65-F5344CB8AC3E}">
        <p14:creationId xmlns:p14="http://schemas.microsoft.com/office/powerpoint/2010/main" val="59283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9CC4FD9A-BC19-4EDE-B633-75DC1DE5D3C8}"/>
              </a:ext>
            </a:extLst>
          </p:cNvPr>
          <p:cNvGrpSpPr/>
          <p:nvPr/>
        </p:nvGrpSpPr>
        <p:grpSpPr>
          <a:xfrm>
            <a:off x="1316667" y="1192780"/>
            <a:ext cx="9751790" cy="5276475"/>
            <a:chOff x="1289515" y="917329"/>
            <a:chExt cx="9751790" cy="5276475"/>
          </a:xfrm>
        </p:grpSpPr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xmlns="" id="{118C73FD-C0D8-458D-93B7-B3B0D78DA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46283" y="2120527"/>
              <a:ext cx="9540240" cy="2984658"/>
            </a:xfrm>
            <a:prstGeom prst="rect">
              <a:avLst/>
            </a:prstGeom>
          </p:spPr>
        </p:pic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xmlns="" id="{A0A621D5-ABB3-41ED-A23D-782A73010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89515" y="2092962"/>
              <a:ext cx="9145874" cy="2854250"/>
            </a:xfrm>
            <a:prstGeom prst="rect">
              <a:avLst/>
            </a:prstGeom>
          </p:spPr>
        </p:pic>
        <p:pic>
          <p:nvPicPr>
            <p:cNvPr id="50" name="Рисунок 49">
              <a:extLst>
                <a:ext uri="{FF2B5EF4-FFF2-40B4-BE49-F238E27FC236}">
                  <a16:creationId xmlns:a16="http://schemas.microsoft.com/office/drawing/2014/main" xmlns="" id="{93C84773-27E1-4136-BA80-4A0C23828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49671" y="4716680"/>
              <a:ext cx="294688" cy="294688"/>
            </a:xfrm>
            <a:prstGeom prst="rect">
              <a:avLst/>
            </a:prstGeom>
          </p:spPr>
        </p:pic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xmlns="" id="{5BAA2DCF-BD05-4582-BBB2-25ADAD751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27046" y="4722144"/>
              <a:ext cx="294688" cy="294688"/>
            </a:xfrm>
            <a:prstGeom prst="rect">
              <a:avLst/>
            </a:prstGeom>
          </p:spPr>
        </p:pic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xmlns="" id="{E03D7AB9-88D5-4BE4-8DC2-F38984862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87556" y="4537258"/>
              <a:ext cx="294688" cy="294688"/>
            </a:xfrm>
            <a:prstGeom prst="rect">
              <a:avLst/>
            </a:prstGeom>
          </p:spPr>
        </p:pic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xmlns="" id="{0BFEF3DA-DB86-49C7-802F-6BDBF9D01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11678" y="4050529"/>
              <a:ext cx="294688" cy="294688"/>
            </a:xfrm>
            <a:prstGeom prst="rect">
              <a:avLst/>
            </a:prstGeom>
          </p:spPr>
        </p:pic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xmlns="" id="{082B40D8-72C2-4317-93D0-04D53A130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81233" y="2675693"/>
              <a:ext cx="294688" cy="294688"/>
            </a:xfrm>
            <a:prstGeom prst="rect">
              <a:avLst/>
            </a:prstGeom>
          </p:spPr>
        </p:pic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xmlns="" id="{EFD91D61-2512-45D5-9F7A-A094738A1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30320" y="2213214"/>
              <a:ext cx="294688" cy="294688"/>
            </a:xfrm>
            <a:prstGeom prst="rect">
              <a:avLst/>
            </a:prstGeom>
          </p:spPr>
        </p:pic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xmlns="" id="{B315E44B-FF2E-4109-9932-169CF6EF1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24737" y="2716114"/>
              <a:ext cx="294688" cy="294688"/>
            </a:xfrm>
            <a:prstGeom prst="rect">
              <a:avLst/>
            </a:prstGeom>
          </p:spPr>
        </p:pic>
        <p:pic>
          <p:nvPicPr>
            <p:cNvPr id="60" name="Рисунок 59">
              <a:extLst>
                <a:ext uri="{FF2B5EF4-FFF2-40B4-BE49-F238E27FC236}">
                  <a16:creationId xmlns:a16="http://schemas.microsoft.com/office/drawing/2014/main" xmlns="" id="{30D3DF21-C097-43DE-8EEC-E9A1C7203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52791" y="4470036"/>
              <a:ext cx="294688" cy="294688"/>
            </a:xfrm>
            <a:prstGeom prst="rect">
              <a:avLst/>
            </a:prstGeom>
          </p:spPr>
        </p:pic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xmlns="" id="{DD18840F-C36E-4F71-9E54-29926A357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93980" y="3952651"/>
              <a:ext cx="294688" cy="294688"/>
            </a:xfrm>
            <a:prstGeom prst="rect">
              <a:avLst/>
            </a:prstGeom>
          </p:spPr>
        </p:pic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C42E2734-CD1F-4253-AC67-D6ABE206E10C}"/>
                </a:ext>
              </a:extLst>
            </p:cNvPr>
            <p:cNvGrpSpPr/>
            <p:nvPr/>
          </p:nvGrpSpPr>
          <p:grpSpPr>
            <a:xfrm>
              <a:off x="3080746" y="1272674"/>
              <a:ext cx="6272649" cy="4795131"/>
              <a:chOff x="3080746" y="1086953"/>
              <a:chExt cx="6272649" cy="4795131"/>
            </a:xfrm>
          </p:grpSpPr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xmlns="" id="{F6AD3F41-9D5E-467D-8A1F-02E8743BB37B}"/>
                  </a:ext>
                </a:extLst>
              </p:cNvPr>
              <p:cNvSpPr/>
              <p:nvPr/>
            </p:nvSpPr>
            <p:spPr>
              <a:xfrm>
                <a:off x="8141562" y="5512752"/>
                <a:ext cx="121183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900" b="1" dirty="0">
                    <a:solidFill>
                      <a:srgbClr val="F24A4A"/>
                    </a:solidFill>
                  </a:rPr>
                  <a:t>Сотрудник стойки «Живое общение»</a:t>
                </a:r>
              </a:p>
            </p:txBody>
          </p:sp>
          <p:pic>
            <p:nvPicPr>
              <p:cNvPr id="62" name="Рисунок 61">
                <a:extLst>
                  <a:ext uri="{FF2B5EF4-FFF2-40B4-BE49-F238E27FC236}">
                    <a16:creationId xmlns:a16="http://schemas.microsoft.com/office/drawing/2014/main" xmlns="" id="{EFAB0C34-5D0D-4CA8-80D2-82D87EF500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080746" y="1086953"/>
                <a:ext cx="573140" cy="827868"/>
              </a:xfrm>
              <a:prstGeom prst="rect">
                <a:avLst/>
              </a:prstGeom>
            </p:spPr>
          </p:pic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xmlns="" id="{1A09A88A-001D-4B60-9AD0-4D063878F5FF}"/>
                </a:ext>
              </a:extLst>
            </p:cNvPr>
            <p:cNvGrpSpPr/>
            <p:nvPr/>
          </p:nvGrpSpPr>
          <p:grpSpPr>
            <a:xfrm>
              <a:off x="1304181" y="4453787"/>
              <a:ext cx="826521" cy="1146870"/>
              <a:chOff x="1304181" y="4268066"/>
              <a:chExt cx="826521" cy="1146870"/>
            </a:xfrm>
          </p:grpSpPr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xmlns="" id="{5A4F8703-FC49-409D-B072-F357C4262257}"/>
                  </a:ext>
                </a:extLst>
              </p:cNvPr>
              <p:cNvSpPr/>
              <p:nvPr/>
            </p:nvSpPr>
            <p:spPr>
              <a:xfrm>
                <a:off x="1304181" y="5045604"/>
                <a:ext cx="82652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Дежурный </a:t>
                </a:r>
              </a:p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по станции</a:t>
                </a:r>
              </a:p>
            </p:txBody>
          </p:sp>
          <p:pic>
            <p:nvPicPr>
              <p:cNvPr id="63" name="Рисунок 62">
                <a:extLst>
                  <a:ext uri="{FF2B5EF4-FFF2-40B4-BE49-F238E27FC236}">
                    <a16:creationId xmlns:a16="http://schemas.microsoft.com/office/drawing/2014/main" xmlns="" id="{0624C9C7-808E-4C3D-B473-825B440FDB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405384" y="4268066"/>
                <a:ext cx="642422" cy="755374"/>
              </a:xfrm>
              <a:prstGeom prst="rect">
                <a:avLst/>
              </a:prstGeom>
            </p:spPr>
          </p:pic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xmlns="" id="{D7B24A47-3086-40D9-A827-BD8D1308BC1C}"/>
                </a:ext>
              </a:extLst>
            </p:cNvPr>
            <p:cNvGrpSpPr/>
            <p:nvPr/>
          </p:nvGrpSpPr>
          <p:grpSpPr>
            <a:xfrm>
              <a:off x="2802750" y="4919054"/>
              <a:ext cx="1211833" cy="1230115"/>
              <a:chOff x="2802750" y="4733333"/>
              <a:chExt cx="1211833" cy="1230115"/>
            </a:xfrm>
          </p:grpSpPr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E2B0BA49-0EDC-4EA6-90E2-A25A5DE092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96DAC541-7B7A-43D3-8B79-37D633B846F1}">
                    <asvg:svgBlip xmlns=""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069165" y="4733333"/>
                <a:ext cx="649449" cy="827869"/>
              </a:xfrm>
              <a:prstGeom prst="rect">
                <a:avLst/>
              </a:prstGeom>
            </p:spPr>
          </p:pic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xmlns="" id="{E9D339E9-8582-46A4-B53A-69E8B425FCBE}"/>
                  </a:ext>
                </a:extLst>
              </p:cNvPr>
              <p:cNvSpPr/>
              <p:nvPr/>
            </p:nvSpPr>
            <p:spPr>
              <a:xfrm>
                <a:off x="2802750" y="5594116"/>
                <a:ext cx="121183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Инспектор Службы</a:t>
                </a:r>
              </a:p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Безопасности</a:t>
                </a:r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xmlns="" id="{201CF1F9-FD53-4427-A5BA-BACAD7CD0BAA}"/>
                </a:ext>
              </a:extLst>
            </p:cNvPr>
            <p:cNvGrpSpPr/>
            <p:nvPr/>
          </p:nvGrpSpPr>
          <p:grpSpPr>
            <a:xfrm>
              <a:off x="3080746" y="1025177"/>
              <a:ext cx="5987838" cy="4673296"/>
              <a:chOff x="3080746" y="839456"/>
              <a:chExt cx="5987838" cy="4673296"/>
            </a:xfrm>
          </p:grpSpPr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xmlns="" id="{AD16A129-C82D-481F-BE0C-37BC4F50BEE3}"/>
                  </a:ext>
                </a:extLst>
              </p:cNvPr>
              <p:cNvSpPr/>
              <p:nvPr/>
            </p:nvSpPr>
            <p:spPr>
              <a:xfrm>
                <a:off x="3080746" y="839456"/>
                <a:ext cx="60609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Кассир</a:t>
                </a:r>
              </a:p>
            </p:txBody>
          </p:sp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58986281-678E-4392-85D5-8E4CE97161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8403331" y="4684882"/>
                <a:ext cx="665253" cy="827870"/>
              </a:xfrm>
              <a:prstGeom prst="rect">
                <a:avLst/>
              </a:prstGeom>
            </p:spPr>
          </p:pic>
        </p:grp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xmlns="" id="{9C73899F-61FF-4300-9FC1-CC8517568872}"/>
                </a:ext>
              </a:extLst>
            </p:cNvPr>
            <p:cNvGrpSpPr/>
            <p:nvPr/>
          </p:nvGrpSpPr>
          <p:grpSpPr>
            <a:xfrm>
              <a:off x="4601103" y="5174139"/>
              <a:ext cx="1211833" cy="1019665"/>
              <a:chOff x="4601103" y="4988418"/>
              <a:chExt cx="1211833" cy="1019665"/>
            </a:xfrm>
          </p:grpSpPr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3E49E7F8-05E0-4212-A58F-E85F22A351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96DAC541-7B7A-43D3-8B79-37D633B846F1}">
                    <asvg:svgBlip xmlns=""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790770" y="4988418"/>
                <a:ext cx="832500" cy="723101"/>
              </a:xfrm>
              <a:prstGeom prst="rect">
                <a:avLst/>
              </a:prstGeom>
            </p:spPr>
          </p:pic>
          <p:sp>
            <p:nvSpPr>
              <p:cNvPr id="70" name="Прямоугольник 69">
                <a:extLst>
                  <a:ext uri="{FF2B5EF4-FFF2-40B4-BE49-F238E27FC236}">
                    <a16:creationId xmlns:a16="http://schemas.microsoft.com/office/drawing/2014/main" xmlns="" id="{FD871C4A-DD0E-451F-9F47-41A965388BC7}"/>
                  </a:ext>
                </a:extLst>
              </p:cNvPr>
              <p:cNvSpPr/>
              <p:nvPr/>
            </p:nvSpPr>
            <p:spPr>
              <a:xfrm>
                <a:off x="4601103" y="5777251"/>
                <a:ext cx="1211833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Инспектор ЦОМП</a:t>
                </a:r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xmlns="" id="{A9F3858D-8AAD-4456-8EFC-BC79CD081EEF}"/>
                </a:ext>
              </a:extLst>
            </p:cNvPr>
            <p:cNvGrpSpPr/>
            <p:nvPr/>
          </p:nvGrpSpPr>
          <p:grpSpPr>
            <a:xfrm>
              <a:off x="1296913" y="1337817"/>
              <a:ext cx="826521" cy="1243851"/>
              <a:chOff x="1296913" y="1152096"/>
              <a:chExt cx="826521" cy="1243851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06CEBA7C-8164-4F88-AA1D-8AA47F6ECD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96DAC541-7B7A-43D3-8B79-37D633B846F1}">
                    <asvg:svgBlip xmlns=""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1404229" y="1583258"/>
                <a:ext cx="619848" cy="812689"/>
              </a:xfrm>
              <a:prstGeom prst="rect">
                <a:avLst/>
              </a:prstGeom>
            </p:spPr>
          </p:pic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xmlns="" id="{4CC1F7D1-8111-48EC-B29C-0810706A9BDA}"/>
                  </a:ext>
                </a:extLst>
              </p:cNvPr>
              <p:cNvSpPr/>
              <p:nvPr/>
            </p:nvSpPr>
            <p:spPr>
              <a:xfrm>
                <a:off x="1296913" y="1152096"/>
                <a:ext cx="82652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Дежурный </a:t>
                </a:r>
              </a:p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у эскалатора</a:t>
                </a:r>
              </a:p>
            </p:txBody>
          </p: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18341390-AAF3-433A-A80E-2054CC97F155}"/>
                </a:ext>
              </a:extLst>
            </p:cNvPr>
            <p:cNvGrpSpPr/>
            <p:nvPr/>
          </p:nvGrpSpPr>
          <p:grpSpPr>
            <a:xfrm>
              <a:off x="9829472" y="4330948"/>
              <a:ext cx="1211833" cy="1170334"/>
              <a:chOff x="9829472" y="4145227"/>
              <a:chExt cx="1211833" cy="1170334"/>
            </a:xfrm>
          </p:grpSpPr>
          <p:pic>
            <p:nvPicPr>
              <p:cNvPr id="72" name="Рисунок 71">
                <a:extLst>
                  <a:ext uri="{FF2B5EF4-FFF2-40B4-BE49-F238E27FC236}">
                    <a16:creationId xmlns:a16="http://schemas.microsoft.com/office/drawing/2014/main" xmlns="" id="{23D7F9A5-B55B-4234-BD7B-154D22A7E1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96DAC541-7B7A-43D3-8B79-37D633B846F1}">
                    <asvg:svgBlip xmlns=""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0006451" y="4145227"/>
                <a:ext cx="971412" cy="777130"/>
              </a:xfrm>
              <a:prstGeom prst="rect">
                <a:avLst/>
              </a:prstGeom>
            </p:spPr>
          </p:pic>
          <p:sp>
            <p:nvSpPr>
              <p:cNvPr id="73" name="Прямоугольник 72">
                <a:extLst>
                  <a:ext uri="{FF2B5EF4-FFF2-40B4-BE49-F238E27FC236}">
                    <a16:creationId xmlns:a16="http://schemas.microsoft.com/office/drawing/2014/main" xmlns="" id="{5C3C2D62-2F17-42CC-8022-D4DD067AFD1A}"/>
                  </a:ext>
                </a:extLst>
              </p:cNvPr>
              <p:cNvSpPr/>
              <p:nvPr/>
            </p:nvSpPr>
            <p:spPr>
              <a:xfrm>
                <a:off x="9829472" y="4946229"/>
                <a:ext cx="121183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Сотрудник склада забытых вещей</a:t>
                </a:r>
              </a:p>
            </p:txBody>
          </p:sp>
        </p:grpSp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8C077501-9587-46D3-A357-A43DD7A010E3}"/>
                </a:ext>
              </a:extLst>
            </p:cNvPr>
            <p:cNvGrpSpPr/>
            <p:nvPr/>
          </p:nvGrpSpPr>
          <p:grpSpPr>
            <a:xfrm>
              <a:off x="7932979" y="1076543"/>
              <a:ext cx="1211833" cy="1424914"/>
              <a:chOff x="7932979" y="890822"/>
              <a:chExt cx="1211833" cy="1424914"/>
            </a:xfrm>
          </p:grpSpPr>
          <p:pic>
            <p:nvPicPr>
              <p:cNvPr id="56" name="Рисунок 55">
                <a:extLst>
                  <a:ext uri="{FF2B5EF4-FFF2-40B4-BE49-F238E27FC236}">
                    <a16:creationId xmlns:a16="http://schemas.microsoft.com/office/drawing/2014/main" xmlns="" id="{C2F63E58-8DE6-48F2-9790-55685ED7FB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200245" y="2021048"/>
                <a:ext cx="294688" cy="294688"/>
              </a:xfrm>
              <a:prstGeom prst="rect">
                <a:avLst/>
              </a:prstGeom>
            </p:spPr>
          </p:pic>
          <p:pic>
            <p:nvPicPr>
              <p:cNvPr id="76" name="Рисунок 75">
                <a:extLst>
                  <a:ext uri="{FF2B5EF4-FFF2-40B4-BE49-F238E27FC236}">
                    <a16:creationId xmlns:a16="http://schemas.microsoft.com/office/drawing/2014/main" xmlns="" id="{CC043AE3-A666-4AC0-85A9-2E6A17C97A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96DAC541-7B7A-43D3-8B79-37D633B846F1}">
                    <asvg:svgBlip xmlns=""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8317950" y="1230959"/>
                <a:ext cx="391455" cy="720469"/>
              </a:xfrm>
              <a:prstGeom prst="rect">
                <a:avLst/>
              </a:prstGeom>
            </p:spPr>
          </p:pic>
          <p:sp>
            <p:nvSpPr>
              <p:cNvPr id="77" name="Прямоугольник 76">
                <a:extLst>
                  <a:ext uri="{FF2B5EF4-FFF2-40B4-BE49-F238E27FC236}">
                    <a16:creationId xmlns:a16="http://schemas.microsoft.com/office/drawing/2014/main" xmlns="" id="{26B18647-E26C-4EED-8C70-BC7090BC47A4}"/>
                  </a:ext>
                </a:extLst>
              </p:cNvPr>
              <p:cNvSpPr/>
              <p:nvPr/>
            </p:nvSpPr>
            <p:spPr>
              <a:xfrm>
                <a:off x="7932979" y="890822"/>
                <a:ext cx="121183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Мобильное приложение</a:t>
                </a:r>
              </a:p>
            </p:txBody>
          </p:sp>
        </p:grp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xmlns="" id="{3A10C9A5-18CB-45D6-ADA8-9A1047895CB8}"/>
                </a:ext>
              </a:extLst>
            </p:cNvPr>
            <p:cNvGrpSpPr/>
            <p:nvPr/>
          </p:nvGrpSpPr>
          <p:grpSpPr>
            <a:xfrm>
              <a:off x="6276498" y="1004343"/>
              <a:ext cx="1211833" cy="1283128"/>
              <a:chOff x="5156869" y="810503"/>
              <a:chExt cx="1211833" cy="1283128"/>
            </a:xfrm>
          </p:grpSpPr>
          <p:pic>
            <p:nvPicPr>
              <p:cNvPr id="58" name="Рисунок 57">
                <a:extLst>
                  <a:ext uri="{FF2B5EF4-FFF2-40B4-BE49-F238E27FC236}">
                    <a16:creationId xmlns:a16="http://schemas.microsoft.com/office/drawing/2014/main" xmlns="" id="{EEF5D9DB-B31B-4523-95B9-34B7FBC6B0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672194" y="1798943"/>
                <a:ext cx="294688" cy="294688"/>
              </a:xfrm>
              <a:prstGeom prst="rect">
                <a:avLst/>
              </a:prstGeom>
            </p:spPr>
          </p:pic>
          <p:pic>
            <p:nvPicPr>
              <p:cNvPr id="78" name="Рисунок 77">
                <a:extLst>
                  <a:ext uri="{FF2B5EF4-FFF2-40B4-BE49-F238E27FC236}">
                    <a16:creationId xmlns:a16="http://schemas.microsoft.com/office/drawing/2014/main" xmlns="" id="{BC9BE7E3-DCC2-4A77-A0E0-BA7C845F3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96DAC541-7B7A-43D3-8B79-37D633B846F1}">
                    <asvg:svgBlip xmlns=""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5457998" y="912621"/>
                <a:ext cx="775656" cy="789107"/>
              </a:xfrm>
              <a:prstGeom prst="rect">
                <a:avLst/>
              </a:prstGeom>
            </p:spPr>
          </p:pic>
          <p:sp>
            <p:nvSpPr>
              <p:cNvPr id="79" name="Прямоугольник 78">
                <a:extLst>
                  <a:ext uri="{FF2B5EF4-FFF2-40B4-BE49-F238E27FC236}">
                    <a16:creationId xmlns:a16="http://schemas.microsoft.com/office/drawing/2014/main" xmlns="" id="{69C0190B-CD6B-4AB1-A2E7-BCB04C79501D}"/>
                  </a:ext>
                </a:extLst>
              </p:cNvPr>
              <p:cNvSpPr/>
              <p:nvPr/>
            </p:nvSpPr>
            <p:spPr>
              <a:xfrm>
                <a:off x="5156869" y="810503"/>
                <a:ext cx="1211833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Сайт</a:t>
                </a:r>
              </a:p>
            </p:txBody>
          </p:sp>
        </p:grpSp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xmlns="" id="{E2EF34E2-6DC5-4513-B68B-45CB62226A15}"/>
                </a:ext>
              </a:extLst>
            </p:cNvPr>
            <p:cNvGrpSpPr/>
            <p:nvPr/>
          </p:nvGrpSpPr>
          <p:grpSpPr>
            <a:xfrm>
              <a:off x="9388415" y="1625055"/>
              <a:ext cx="1211833" cy="998687"/>
              <a:chOff x="9388415" y="1439334"/>
              <a:chExt cx="1211833" cy="998687"/>
            </a:xfrm>
          </p:grpSpPr>
          <p:pic>
            <p:nvPicPr>
              <p:cNvPr id="80" name="Рисунок 79">
                <a:extLst>
                  <a:ext uri="{FF2B5EF4-FFF2-40B4-BE49-F238E27FC236}">
                    <a16:creationId xmlns:a16="http://schemas.microsoft.com/office/drawing/2014/main" xmlns="" id="{3C7D1844-3F69-41C2-ABB5-0F49391C5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96DAC541-7B7A-43D3-8B79-37D633B846F1}">
                    <asvg:svgBlip xmlns="" xmlns:asvg="http://schemas.microsoft.com/office/drawing/2016/SVG/main" r:embed="rId27"/>
                  </a:ext>
                </a:extLst>
              </a:blip>
              <a:stretch>
                <a:fillRect/>
              </a:stretch>
            </p:blipFill>
            <p:spPr>
              <a:xfrm>
                <a:off x="9623845" y="1867270"/>
                <a:ext cx="740975" cy="570751"/>
              </a:xfrm>
              <a:prstGeom prst="rect">
                <a:avLst/>
              </a:prstGeom>
            </p:spPr>
          </p:pic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xmlns="" id="{BF473E2B-440D-4792-8563-8DB6C9243607}"/>
                  </a:ext>
                </a:extLst>
              </p:cNvPr>
              <p:cNvSpPr/>
              <p:nvPr/>
            </p:nvSpPr>
            <p:spPr>
              <a:xfrm>
                <a:off x="9388415" y="1439334"/>
                <a:ext cx="121183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Дополнительные сервисы</a:t>
                </a:r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FBEAE639-1042-404E-B4CB-3BFD2BCC45F7}"/>
                </a:ext>
              </a:extLst>
            </p:cNvPr>
            <p:cNvGrpSpPr/>
            <p:nvPr/>
          </p:nvGrpSpPr>
          <p:grpSpPr>
            <a:xfrm>
              <a:off x="4440254" y="917329"/>
              <a:ext cx="1211833" cy="1374194"/>
              <a:chOff x="3368464" y="855299"/>
              <a:chExt cx="1211833" cy="1374194"/>
            </a:xfrm>
          </p:grpSpPr>
          <p:pic>
            <p:nvPicPr>
              <p:cNvPr id="57" name="Рисунок 56">
                <a:extLst>
                  <a:ext uri="{FF2B5EF4-FFF2-40B4-BE49-F238E27FC236}">
                    <a16:creationId xmlns:a16="http://schemas.microsoft.com/office/drawing/2014/main" xmlns="" id="{AAFD5B53-70B2-4C7F-834F-E8B7D614DC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877648" y="1934805"/>
                <a:ext cx="294688" cy="294688"/>
              </a:xfrm>
              <a:prstGeom prst="rect">
                <a:avLst/>
              </a:prstGeom>
            </p:spPr>
          </p:pic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xmlns="" id="{58C8D479-4737-47AB-B747-C903048E99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 cstate="print">
                <a:extLst>
                  <a:ext uri="{96DAC541-7B7A-43D3-8B79-37D633B846F1}">
                    <asvg:svgBlip xmlns=""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3778822" y="1089024"/>
                <a:ext cx="420857" cy="789107"/>
              </a:xfrm>
              <a:prstGeom prst="rect">
                <a:avLst/>
              </a:prstGeom>
            </p:spPr>
          </p:pic>
          <p:sp>
            <p:nvSpPr>
              <p:cNvPr id="83" name="Прямоугольник 82">
                <a:extLst>
                  <a:ext uri="{FF2B5EF4-FFF2-40B4-BE49-F238E27FC236}">
                    <a16:creationId xmlns:a16="http://schemas.microsoft.com/office/drawing/2014/main" xmlns="" id="{BEDFA521-EA08-4603-90DC-6F05201FBD12}"/>
                  </a:ext>
                </a:extLst>
              </p:cNvPr>
              <p:cNvSpPr/>
              <p:nvPr/>
            </p:nvSpPr>
            <p:spPr>
              <a:xfrm>
                <a:off x="3368464" y="855299"/>
                <a:ext cx="1211833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АПБ</a:t>
                </a:r>
              </a:p>
            </p:txBody>
          </p:sp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xmlns="" id="{31ABCB04-C065-46DC-9DB2-95D435B5AB4E}"/>
                </a:ext>
              </a:extLst>
            </p:cNvPr>
            <p:cNvGrpSpPr/>
            <p:nvPr/>
          </p:nvGrpSpPr>
          <p:grpSpPr>
            <a:xfrm>
              <a:off x="6590440" y="5169010"/>
              <a:ext cx="900784" cy="1004092"/>
              <a:chOff x="6590440" y="4983289"/>
              <a:chExt cx="900784" cy="1004092"/>
            </a:xfrm>
          </p:grpSpPr>
          <p:sp>
            <p:nvSpPr>
              <p:cNvPr id="75" name="Прямоугольник 74">
                <a:extLst>
                  <a:ext uri="{FF2B5EF4-FFF2-40B4-BE49-F238E27FC236}">
                    <a16:creationId xmlns:a16="http://schemas.microsoft.com/office/drawing/2014/main" xmlns="" id="{EA0477A6-319C-433B-B675-E43A0E0769E6}"/>
                  </a:ext>
                </a:extLst>
              </p:cNvPr>
              <p:cNvSpPr/>
              <p:nvPr/>
            </p:nvSpPr>
            <p:spPr>
              <a:xfrm>
                <a:off x="6590440" y="5756549"/>
                <a:ext cx="900784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rgbClr val="F24A4A"/>
                    </a:solidFill>
                  </a:rPr>
                  <a:t>Машинист</a:t>
                </a:r>
              </a:p>
            </p:txBody>
          </p:sp>
          <p:pic>
            <p:nvPicPr>
              <p:cNvPr id="6" name="Рисунок 5">
                <a:extLst>
                  <a:ext uri="{FF2B5EF4-FFF2-40B4-BE49-F238E27FC236}">
                    <a16:creationId xmlns:a16="http://schemas.microsoft.com/office/drawing/2014/main" xmlns="" id="{5DDAAA13-96A8-4357-B089-64CC781684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 cstate="print">
                <a:extLst>
                  <a:ext uri="{96DAC541-7B7A-43D3-8B79-37D633B846F1}">
                    <asvg:svgBlip xmlns=""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6728382" y="4983289"/>
                <a:ext cx="624901" cy="755374"/>
              </a:xfrm>
              <a:prstGeom prst="rect">
                <a:avLst/>
              </a:prstGeom>
            </p:spPr>
          </p:pic>
        </p:grp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AD14C75C-82B3-42CC-9090-A8835091B516}"/>
              </a:ext>
            </a:extLst>
          </p:cNvPr>
          <p:cNvSpPr/>
          <p:nvPr/>
        </p:nvSpPr>
        <p:spPr>
          <a:xfrm>
            <a:off x="201434" y="237313"/>
            <a:ext cx="116355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Почти 50% населения Москвы</a:t>
            </a:r>
            <a:r>
              <a:rPr lang="ru-RU" sz="1200" b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400" b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старше 16 лет обычно пользуются метро, а следовательно и его </a:t>
            </a:r>
            <a:r>
              <a:rPr lang="ru-RU" sz="1400" b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услугами и сервисами, а также взаимодействуют </a:t>
            </a:r>
            <a:r>
              <a:rPr lang="ru-RU" sz="1400" b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сотрудниками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1433" y="6593044"/>
            <a:ext cx="5147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 - данные предоставлены Инновационным центром «Безопасный транспорт»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0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4123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Слайд think-cell" r:id="rId4" imgW="270" imgH="270" progId="TCLayout.ActiveDocument.1">
                  <p:embed/>
                </p:oleObj>
              </mc:Choice>
              <mc:Fallback>
                <p:oleObj name="Слайд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5A11DEB8-727A-4C9E-8684-B64B5F97AD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006974">
            <a:off x="1418825" y="-1710416"/>
            <a:ext cx="4248476" cy="897220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EE23A43-F72E-4B4F-975F-A853D37A187D}"/>
              </a:ext>
            </a:extLst>
          </p:cNvPr>
          <p:cNvSpPr/>
          <p:nvPr/>
        </p:nvSpPr>
        <p:spPr>
          <a:xfrm>
            <a:off x="5841699" y="1207115"/>
            <a:ext cx="58846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200" b="1" dirty="0" smtClean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пассажиров </a:t>
            </a: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работой метрополитена по параметрам</a:t>
            </a:r>
            <a:r>
              <a:rPr lang="en-US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ежемесячно </a:t>
            </a:r>
          </a:p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i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чем? </a:t>
            </a:r>
            <a:r>
              <a:rPr lang="ru-RU" sz="1200" i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Удобство часов работы метро; Работа эскалаторов; Наличие и работа досмотрового оборудования; Скорость входа в вагон с платформы и т.д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i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Выборка: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60 000 респондентов (смс опрос)</a:t>
            </a:r>
            <a:endParaRPr lang="ru-RU" sz="1200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6CD81822-6776-45E1-8E70-E1621027B559}"/>
              </a:ext>
            </a:extLst>
          </p:cNvPr>
          <p:cNvSpPr/>
          <p:nvPr/>
        </p:nvSpPr>
        <p:spPr bwMode="auto">
          <a:xfrm>
            <a:off x="635465" y="4899842"/>
            <a:ext cx="3840257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002960"/>
              </a:buClr>
              <a:buSzPct val="100000"/>
              <a:defRPr/>
            </a:pPr>
            <a:r>
              <a:rPr lang="ru-RU" sz="1400" b="1" dirty="0">
                <a:solidFill>
                  <a:srgbClr val="D9272E"/>
                </a:solidFill>
              </a:rPr>
              <a:t>C</a:t>
            </a:r>
            <a:r>
              <a:rPr lang="en-US" sz="1400" b="1" dirty="0" err="1">
                <a:solidFill>
                  <a:srgbClr val="D9272E"/>
                </a:solidFill>
              </a:rPr>
              <a:t>ustomer</a:t>
            </a:r>
            <a:r>
              <a:rPr lang="ru-RU" sz="1400" b="1" dirty="0">
                <a:solidFill>
                  <a:srgbClr val="D9272E"/>
                </a:solidFill>
              </a:rPr>
              <a:t> </a:t>
            </a:r>
            <a:r>
              <a:rPr lang="ru-RU" sz="1400" b="1" dirty="0" err="1">
                <a:solidFill>
                  <a:srgbClr val="D9272E"/>
                </a:solidFill>
              </a:rPr>
              <a:t>journey</a:t>
            </a:r>
            <a:r>
              <a:rPr lang="ru-RU" sz="1400" b="1" dirty="0">
                <a:solidFill>
                  <a:srgbClr val="D9272E"/>
                </a:solidFill>
              </a:rPr>
              <a:t> </a:t>
            </a:r>
            <a:r>
              <a:rPr lang="ru-RU" sz="1400" b="1" dirty="0" err="1">
                <a:solidFill>
                  <a:srgbClr val="D9272E"/>
                </a:solidFill>
              </a:rPr>
              <a:t>map</a:t>
            </a:r>
            <a:endParaRPr lang="ru-RU" sz="1400" b="1" dirty="0">
              <a:solidFill>
                <a:srgbClr val="D9272E"/>
              </a:solidFill>
            </a:endParaRPr>
          </a:p>
          <a:p>
            <a:pPr algn="ctr">
              <a:buClr>
                <a:srgbClr val="002960"/>
              </a:buClr>
              <a:buSzPct val="100000"/>
              <a:defRPr/>
            </a:pPr>
            <a:r>
              <a:rPr lang="ru-RU" sz="1400" dirty="0">
                <a:solidFill>
                  <a:srgbClr val="151515"/>
                </a:solidFill>
              </a:rPr>
              <a:t>Изучение «клиентского  пути» опыта пассажиров, с целью определения барьеров  и драйверов использования услуг Московского метрополитена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1ACC276-3E8E-42E3-9844-9B03E5556CF8}"/>
              </a:ext>
            </a:extLst>
          </p:cNvPr>
          <p:cNvSpPr/>
          <p:nvPr/>
        </p:nvSpPr>
        <p:spPr>
          <a:xfrm>
            <a:off x="5867491" y="2519574"/>
            <a:ext cx="56918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Удовлетворенность пассажиров работой </a:t>
            </a:r>
            <a:r>
              <a:rPr lang="ru-RU" sz="1200" b="1" dirty="0" smtClean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первой линии</a:t>
            </a:r>
            <a:r>
              <a:rPr lang="en-US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ежемесячно</a:t>
            </a:r>
          </a:p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i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</a:t>
            </a:r>
            <a:r>
              <a:rPr lang="ru-RU" sz="1200" b="1" i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</a:t>
            </a:r>
            <a:r>
              <a:rPr lang="ru-RU" sz="1200" b="1" i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200" b="1" i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кассиры, сотрудники службы безопасности, сотрудники стоек «Живое общение» и др.)</a:t>
            </a:r>
          </a:p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i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Выборка: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60 000 респондентов (он-</a:t>
            </a:r>
            <a:r>
              <a:rPr lang="ru-RU" sz="1200" dirty="0" err="1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лайн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опрос)</a:t>
            </a:r>
            <a:endParaRPr lang="ru-RU" sz="1200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3CEFD2A-EFDF-4C5F-AAF5-CA976F5B8353}"/>
              </a:ext>
            </a:extLst>
          </p:cNvPr>
          <p:cNvSpPr/>
          <p:nvPr/>
        </p:nvSpPr>
        <p:spPr>
          <a:xfrm>
            <a:off x="5867491" y="350186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Удовлетворенность пассажиров ответами на обращения </a:t>
            </a:r>
            <a:r>
              <a:rPr lang="en-US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ежемесячно</a:t>
            </a:r>
          </a:p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dirty="0">
                <a:solidFill>
                  <a:srgbClr val="D927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i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тем, что мне сказали</a:t>
            </a:r>
            <a:r>
              <a:rPr lang="ru-RU" sz="1200" b="1" i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Скорость; Качество; Понятность; Решение проблемы и </a:t>
            </a:r>
            <a:r>
              <a:rPr lang="ru-RU" sz="1200" dirty="0" err="1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Clr>
                <a:srgbClr val="002960"/>
              </a:buClr>
              <a:buSzPct val="100000"/>
              <a:defRPr/>
            </a:pPr>
            <a:r>
              <a:rPr lang="ru-RU" sz="1200" b="1" i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</a:t>
            </a:r>
            <a:r>
              <a:rPr lang="ru-RU" sz="1200" b="1" i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обращений в месяц на подразделение (он-</a:t>
            </a:r>
            <a:r>
              <a:rPr lang="ru-RU" sz="1200" dirty="0" err="1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лайн</a:t>
            </a:r>
            <a:r>
              <a:rPr lang="ru-RU" sz="1200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опрос)</a:t>
            </a:r>
            <a:endParaRPr lang="ru-RU" sz="1200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8A718D0-F2B9-4C1E-9C9D-12D03C4976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09" y="5550290"/>
            <a:ext cx="6360258" cy="95466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199794" y="5689875"/>
            <a:ext cx="5060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результатам исследований, а также из обратной </a:t>
            </a:r>
          </a:p>
          <a:p>
            <a:r>
              <a:rPr lang="ru-RU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связи от пассажиров в метрополитене рождаются </a:t>
            </a:r>
            <a:r>
              <a:rPr lang="ru-RU" sz="1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идеи</a:t>
            </a:r>
            <a:r>
              <a:rPr lang="en-US" sz="1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и сервисов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1E3F7B9-12DD-4267-B2A0-F1700F2680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3" y="1143000"/>
            <a:ext cx="4129753" cy="3482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82533" y="199866"/>
            <a:ext cx="1083734" cy="418201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5C1A5D8-28AC-4EF8-8EBA-FA8547E204A2}"/>
              </a:ext>
            </a:extLst>
          </p:cNvPr>
          <p:cNvSpPr txBox="1"/>
          <p:nvPr/>
        </p:nvSpPr>
        <p:spPr>
          <a:xfrm>
            <a:off x="316364" y="141870"/>
            <a:ext cx="11670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852863" algn="l"/>
              </a:tabLst>
            </a:pPr>
            <a:r>
              <a:rPr lang="ru-RU" sz="1400" b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изучения процесса взаимодействия и удовлетворенности пассажира работой сотрудников взаимодействующих с пассажиром в метрополитене разработана система управления качеством обслуживания, для поддержания которой проводятся </a:t>
            </a:r>
            <a:r>
              <a:rPr lang="ru-RU" sz="1400" b="1" dirty="0" smtClean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различные исследования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FD990C2-30BB-4FD4-BBED-0ED062CC13BE}"/>
              </a:ext>
            </a:extLst>
          </p:cNvPr>
          <p:cNvSpPr txBox="1"/>
          <p:nvPr/>
        </p:nvSpPr>
        <p:spPr>
          <a:xfrm>
            <a:off x="327806" y="273394"/>
            <a:ext cx="9213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Сервисы в Московском метрополитене создаются для комфорта и удобства пассажиров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A232BBEC-8FB9-4742-A4D5-D179D886D43B}"/>
              </a:ext>
            </a:extLst>
          </p:cNvPr>
          <p:cNvGrpSpPr/>
          <p:nvPr/>
        </p:nvGrpSpPr>
        <p:grpSpPr>
          <a:xfrm>
            <a:off x="-617426" y="1305523"/>
            <a:ext cx="13426851" cy="4791246"/>
            <a:chOff x="-617426" y="1305523"/>
            <a:chExt cx="13426851" cy="4791246"/>
          </a:xfrm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xmlns="" id="{DAF3C400-7F93-4197-990C-A8F6B7402EB0}"/>
                </a:ext>
              </a:extLst>
            </p:cNvPr>
            <p:cNvGrpSpPr/>
            <p:nvPr/>
          </p:nvGrpSpPr>
          <p:grpSpPr>
            <a:xfrm>
              <a:off x="461640" y="1305523"/>
              <a:ext cx="11395080" cy="4791246"/>
              <a:chOff x="461640" y="903187"/>
              <a:chExt cx="11395080" cy="4791246"/>
            </a:xfrm>
          </p:grpSpPr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xmlns="" id="{8EA0EF75-1852-4F5F-878C-F0D4D5B4BF29}"/>
                  </a:ext>
                </a:extLst>
              </p:cNvPr>
              <p:cNvSpPr/>
              <p:nvPr/>
            </p:nvSpPr>
            <p:spPr>
              <a:xfrm>
                <a:off x="8644144" y="903187"/>
                <a:ext cx="1968968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</a:t>
                </a:r>
                <a:r>
                  <a:rPr lang="ru-RU" sz="1100" b="1" dirty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54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станциях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установлена 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колонна экстренного вызова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 встроенным интерактивным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монитором</a:t>
                </a:r>
                <a:endParaRPr lang="ru-RU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xmlns="" id="{56909142-E80D-4E0A-B9BD-088D3D5AE0D4}"/>
                  </a:ext>
                </a:extLst>
              </p:cNvPr>
              <p:cNvSpPr/>
              <p:nvPr/>
            </p:nvSpPr>
            <p:spPr>
              <a:xfrm>
                <a:off x="1743737" y="972436"/>
                <a:ext cx="1685066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100" b="1" dirty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58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станции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метрополитена оборудованы </a:t>
                </a:r>
                <a: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зарядками 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мобильных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устройств</a:t>
                </a:r>
                <a:endParaRPr lang="ru-RU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xmlns="" id="{FD581A90-8E59-48DF-905A-38D1BA691B27}"/>
                  </a:ext>
                </a:extLst>
              </p:cNvPr>
              <p:cNvSpPr/>
              <p:nvPr/>
            </p:nvSpPr>
            <p:spPr>
              <a:xfrm>
                <a:off x="4174305" y="972436"/>
                <a:ext cx="1361759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100" b="1" dirty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71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брендированное</a:t>
                </a:r>
                <a: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зеркало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установлено </a:t>
                </a:r>
                <a:b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43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станциях </a:t>
                </a:r>
                <a:endParaRPr lang="ru-RU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xmlns="" id="{06FC70CA-3CD6-48E7-8487-889C571C566C}"/>
                  </a:ext>
                </a:extLst>
              </p:cNvPr>
              <p:cNvSpPr/>
              <p:nvPr/>
            </p:nvSpPr>
            <p:spPr>
              <a:xfrm>
                <a:off x="5928909" y="965913"/>
                <a:ext cx="2548144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ru-RU" sz="1100" b="1" dirty="0" smtClean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513</a:t>
                </a:r>
                <a:r>
                  <a:rPr lang="ru-RU" sz="1100" b="1" dirty="0" smtClean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павильонов для торговли и сервиса </a:t>
                </a:r>
                <a:b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53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станциях, оформлены с учетом единых требований к дизайну и стандартам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обслуживания</a:t>
                </a:r>
                <a:endParaRPr lang="ru-RU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xmlns="" id="{DA44187A-7BB3-410F-A127-561AD068DF7D}"/>
                  </a:ext>
                </a:extLst>
              </p:cNvPr>
              <p:cNvSpPr/>
              <p:nvPr/>
            </p:nvSpPr>
            <p:spPr>
              <a:xfrm>
                <a:off x="461640" y="5155824"/>
                <a:ext cx="1836884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Более </a:t>
                </a:r>
                <a:r>
                  <a:rPr lang="ru-RU" sz="1100" b="1" dirty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 тыс. </a:t>
                </a:r>
                <a: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элементов навигации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размещены </a:t>
                </a:r>
                <a:b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метрополитене</a:t>
                </a:r>
              </a:p>
            </p:txBody>
          </p:sp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xmlns="" id="{553DB5B5-2D92-4F19-86EE-CAF9ABF0C934}"/>
                  </a:ext>
                </a:extLst>
              </p:cNvPr>
              <p:cNvSpPr/>
              <p:nvPr/>
            </p:nvSpPr>
            <p:spPr>
              <a:xfrm>
                <a:off x="2776173" y="5155824"/>
                <a:ext cx="19716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ru-RU" sz="1100" b="1" dirty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300</a:t>
                </a:r>
                <a:r>
                  <a:rPr lang="ru-RU" sz="9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вендинговых</a:t>
                </a:r>
                <a: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автоматов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46 станциях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метрополитена</a:t>
                </a:r>
                <a:endParaRPr lang="ru-RU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xmlns="" id="{B9C72E81-108D-4E1C-B851-860306AF6F72}"/>
                  </a:ext>
                </a:extLst>
              </p:cNvPr>
              <p:cNvSpPr/>
              <p:nvPr/>
            </p:nvSpPr>
            <p:spPr>
              <a:xfrm>
                <a:off x="5177558" y="5154481"/>
                <a:ext cx="1836884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Более чем на</a:t>
                </a:r>
                <a:r>
                  <a:rPr lang="ru-RU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100" b="1" dirty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r>
                  <a:rPr lang="ru-RU" sz="1100" b="1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станциях размещены </a:t>
                </a:r>
                <a:r>
                  <a:rPr lang="ru-RU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стикеры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«Место встречи»</a:t>
                </a:r>
              </a:p>
            </p:txBody>
          </p:sp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xmlns="" id="{842646E9-9544-49EF-AF70-CAE0E800917A}"/>
                  </a:ext>
                </a:extLst>
              </p:cNvPr>
              <p:cNvSpPr/>
              <p:nvPr/>
            </p:nvSpPr>
            <p:spPr>
              <a:xfrm>
                <a:off x="7738300" y="5154481"/>
                <a:ext cx="1477506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Сервис </a:t>
                </a:r>
                <a:r>
                  <a:rPr lang="ru-RU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бесплатного обмена книгами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буккроссинг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xmlns="" id="{E36057F8-F71F-4DFE-87FC-FBD40AD2E6F2}"/>
                  </a:ext>
                </a:extLst>
              </p:cNvPr>
              <p:cNvSpPr/>
              <p:nvPr/>
            </p:nvSpPr>
            <p:spPr>
              <a:xfrm>
                <a:off x="9735604" y="5154481"/>
                <a:ext cx="212111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100" b="1" dirty="0" smtClean="0">
                    <a:solidFill>
                      <a:srgbClr val="F24A4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361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9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банкомат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размещен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149 </a:t>
                </a:r>
                <a:r>
                  <a:rPr lang="ru-RU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станциях </a:t>
                </a:r>
                <a:r>
                  <a:rPr lang="ru-RU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метрополитена</a:t>
                </a:r>
                <a:endParaRPr lang="ru-RU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EC443A6A-B340-4A3A-B4DB-3EA6FA36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617426" y="2221576"/>
              <a:ext cx="13426851" cy="3064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957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Объект 2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47609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Группа 56"/>
          <p:cNvGrpSpPr/>
          <p:nvPr/>
        </p:nvGrpSpPr>
        <p:grpSpPr>
          <a:xfrm>
            <a:off x="-1957137" y="2144324"/>
            <a:ext cx="16176183" cy="3528307"/>
            <a:chOff x="-1968022" y="2211123"/>
            <a:chExt cx="15898310" cy="3208651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766630" y="2211123"/>
              <a:ext cx="13163658" cy="3208651"/>
              <a:chOff x="-127321" y="2264630"/>
              <a:chExt cx="13163658" cy="3208651"/>
            </a:xfrm>
          </p:grpSpPr>
          <p:grpSp>
            <p:nvGrpSpPr>
              <p:cNvPr id="5" name="Группа 4"/>
              <p:cNvGrpSpPr/>
              <p:nvPr/>
            </p:nvGrpSpPr>
            <p:grpSpPr>
              <a:xfrm>
                <a:off x="-127321" y="2574561"/>
                <a:ext cx="13163658" cy="2898720"/>
                <a:chOff x="-127321" y="2574561"/>
                <a:chExt cx="13163658" cy="2898720"/>
              </a:xfrm>
            </p:grpSpPr>
            <p:pic>
              <p:nvPicPr>
                <p:cNvPr id="2" name="Рисунок 1">
                  <a:extLst>
                    <a:ext uri="{FF2B5EF4-FFF2-40B4-BE49-F238E27FC236}">
                      <a16:creationId xmlns:a16="http://schemas.microsoft.com/office/drawing/2014/main" xmlns="" id="{693D4652-9DFB-4FEE-A042-3A4AD8FE1D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96DAC541-7B7A-43D3-8B79-37D633B846F1}">
                      <asvg:svgBlip xmlns="" xmlns:asvg="http://schemas.microsoft.com/office/drawing/2016/SVG/main" r:embed="rId8"/>
                    </a:ext>
                  </a:extLst>
                </a:blip>
                <a:srcRect r="78537"/>
                <a:stretch/>
              </p:blipFill>
              <p:spPr>
                <a:xfrm>
                  <a:off x="-127321" y="2574561"/>
                  <a:ext cx="4180706" cy="2788784"/>
                </a:xfrm>
                <a:prstGeom prst="rect">
                  <a:avLst/>
                </a:prstGeom>
              </p:spPr>
            </p:pic>
            <p:pic>
              <p:nvPicPr>
                <p:cNvPr id="15" name="Рисунок 14">
                  <a:extLst>
                    <a:ext uri="{FF2B5EF4-FFF2-40B4-BE49-F238E27FC236}">
                      <a16:creationId xmlns:a16="http://schemas.microsoft.com/office/drawing/2014/main" xmlns="" id="{693D4652-9DFB-4FEE-A042-3A4AD8FE1D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96DAC541-7B7A-43D3-8B79-37D633B846F1}">
                      <asvg:svgBlip xmlns="" xmlns:asvg="http://schemas.microsoft.com/office/drawing/2016/SVG/main" r:embed="rId8"/>
                    </a:ext>
                  </a:extLst>
                </a:blip>
                <a:srcRect l="53883"/>
                <a:stretch/>
              </p:blipFill>
              <p:spPr>
                <a:xfrm>
                  <a:off x="4053385" y="2684497"/>
                  <a:ext cx="8982952" cy="2788784"/>
                </a:xfrm>
                <a:prstGeom prst="rect">
                  <a:avLst/>
                </a:prstGeom>
              </p:spPr>
            </p:pic>
          </p:grpSp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xmlns="" id="{693D4652-9DFB-4FEE-A042-3A4AD8FE1D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 l="23691" t="40719" r="72984" b="44936"/>
              <a:stretch/>
            </p:blipFill>
            <p:spPr>
              <a:xfrm>
                <a:off x="7801371" y="3808854"/>
                <a:ext cx="647700" cy="400050"/>
              </a:xfrm>
              <a:prstGeom prst="rect">
                <a:avLst/>
              </a:prstGeom>
            </p:spPr>
          </p:pic>
          <p:grpSp>
            <p:nvGrpSpPr>
              <p:cNvPr id="28" name="Группа 27"/>
              <p:cNvGrpSpPr/>
              <p:nvPr/>
            </p:nvGrpSpPr>
            <p:grpSpPr>
              <a:xfrm>
                <a:off x="4128505" y="2264630"/>
                <a:ext cx="1798706" cy="1959589"/>
                <a:chOff x="4128505" y="2264630"/>
                <a:chExt cx="1798706" cy="1959589"/>
              </a:xfrm>
            </p:grpSpPr>
            <p:pic>
              <p:nvPicPr>
                <p:cNvPr id="24" name="Рисунок 23">
                  <a:extLst>
                    <a:ext uri="{FF2B5EF4-FFF2-40B4-BE49-F238E27FC236}">
                      <a16:creationId xmlns:a16="http://schemas.microsoft.com/office/drawing/2014/main" xmlns="" id="{693D4652-9DFB-4FEE-A042-3A4AD8FE1D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96DAC541-7B7A-43D3-8B79-37D633B846F1}">
                      <asvg:svgBlip xmlns="" xmlns:asvg="http://schemas.microsoft.com/office/drawing/2016/SVG/main" r:embed="rId8"/>
                    </a:ext>
                  </a:extLst>
                </a:blip>
                <a:srcRect l="23691" t="40719" r="72984" b="44936"/>
                <a:stretch/>
              </p:blipFill>
              <p:spPr>
                <a:xfrm>
                  <a:off x="4631811" y="3824169"/>
                  <a:ext cx="647700" cy="400050"/>
                </a:xfrm>
                <a:prstGeom prst="rect">
                  <a:avLst/>
                </a:prstGeom>
              </p:spPr>
            </p:pic>
            <p:grpSp>
              <p:nvGrpSpPr>
                <p:cNvPr id="12" name="Группа 11"/>
                <p:cNvGrpSpPr/>
                <p:nvPr/>
              </p:nvGrpSpPr>
              <p:grpSpPr>
                <a:xfrm>
                  <a:off x="4128505" y="2264630"/>
                  <a:ext cx="1798706" cy="1738961"/>
                  <a:chOff x="4358753" y="1817494"/>
                  <a:chExt cx="1798706" cy="1738961"/>
                </a:xfrm>
              </p:grpSpPr>
              <p:grpSp>
                <p:nvGrpSpPr>
                  <p:cNvPr id="8" name="Группа 7"/>
                  <p:cNvGrpSpPr/>
                  <p:nvPr/>
                </p:nvGrpSpPr>
                <p:grpSpPr>
                  <a:xfrm>
                    <a:off x="4358753" y="1817494"/>
                    <a:ext cx="1798706" cy="1738961"/>
                    <a:chOff x="4731991" y="1659058"/>
                    <a:chExt cx="1798706" cy="1738961"/>
                  </a:xfrm>
                </p:grpSpPr>
                <p:pic>
                  <p:nvPicPr>
                    <p:cNvPr id="20" name="Рисунок 19">
                      <a:extLst>
                        <a:ext uri="{FF2B5EF4-FFF2-40B4-BE49-F238E27FC236}">
                          <a16:creationId xmlns:a16="http://schemas.microsoft.com/office/drawing/2014/main" xmlns="" id="{693D4652-9DFB-4FEE-A042-3A4AD8FE1D3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 cstate="print">
                      <a:extLst>
                        <a:ext uri="{96DAC541-7B7A-43D3-8B79-37D633B846F1}">
                          <asvg:svgBlip xmlns="" xmlns:asvg="http://schemas.microsoft.com/office/drawing/2016/SVG/main" r:embed="rId8"/>
                        </a:ext>
                      </a:extLst>
                    </a:blip>
                    <a:srcRect l="29495" t="44480" r="62583" b="406"/>
                    <a:stretch/>
                  </p:blipFill>
                  <p:spPr>
                    <a:xfrm>
                      <a:off x="4731991" y="1861039"/>
                      <a:ext cx="1543050" cy="15369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6" name="Прямоугольник 5"/>
                    <p:cNvSpPr/>
                    <p:nvPr/>
                  </p:nvSpPr>
                  <p:spPr>
                    <a:xfrm>
                      <a:off x="4731991" y="1697709"/>
                      <a:ext cx="511312" cy="36061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1" name="Прямоугольник 20"/>
                    <p:cNvSpPr/>
                    <p:nvPr/>
                  </p:nvSpPr>
                  <p:spPr>
                    <a:xfrm>
                      <a:off x="6019385" y="1659058"/>
                      <a:ext cx="511312" cy="36061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  <p:sp>
                <p:nvSpPr>
                  <p:cNvPr id="22" name="Прямоугольник 21"/>
                  <p:cNvSpPr/>
                  <p:nvPr/>
                </p:nvSpPr>
                <p:spPr>
                  <a:xfrm>
                    <a:off x="4870065" y="1905760"/>
                    <a:ext cx="511312" cy="36061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grpSp>
            <p:nvGrpSpPr>
              <p:cNvPr id="31" name="Группа 30"/>
              <p:cNvGrpSpPr/>
              <p:nvPr/>
            </p:nvGrpSpPr>
            <p:grpSpPr>
              <a:xfrm>
                <a:off x="5782817" y="3745553"/>
                <a:ext cx="1447800" cy="1514967"/>
                <a:chOff x="5782817" y="3745553"/>
                <a:chExt cx="1447800" cy="1514967"/>
              </a:xfrm>
            </p:grpSpPr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xmlns="" id="{693D4652-9DFB-4FEE-A042-3A4AD8FE1D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96DAC541-7B7A-43D3-8B79-37D633B846F1}">
                      <asvg:svgBlip xmlns="" xmlns:asvg="http://schemas.microsoft.com/office/drawing/2016/SVG/main" r:embed="rId8"/>
                    </a:ext>
                  </a:extLst>
                </a:blip>
                <a:srcRect l="23691" t="40719" r="72984" b="44936"/>
                <a:stretch/>
              </p:blipFill>
              <p:spPr>
                <a:xfrm flipV="1">
                  <a:off x="6249981" y="3745553"/>
                  <a:ext cx="647700" cy="400050"/>
                </a:xfrm>
                <a:prstGeom prst="rect">
                  <a:avLst/>
                </a:prstGeom>
              </p:spPr>
            </p:pic>
            <p:pic>
              <p:nvPicPr>
                <p:cNvPr id="30" name="Рисунок 29">
                  <a:extLst>
                    <a:ext uri="{FF2B5EF4-FFF2-40B4-BE49-F238E27FC236}">
                      <a16:creationId xmlns:a16="http://schemas.microsoft.com/office/drawing/2014/main" xmlns="" id="{693D4652-9DFB-4FEE-A042-3A4AD8FE1D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96DAC541-7B7A-43D3-8B79-37D633B846F1}">
                      <asvg:svgBlip xmlns="" xmlns:asvg="http://schemas.microsoft.com/office/drawing/2016/SVG/main" r:embed="rId8"/>
                    </a:ext>
                  </a:extLst>
                </a:blip>
                <a:srcRect l="38212" r="54323" b="57310"/>
                <a:stretch/>
              </p:blipFill>
              <p:spPr>
                <a:xfrm>
                  <a:off x="5782817" y="4069982"/>
                  <a:ext cx="1447800" cy="1190538"/>
                </a:xfrm>
                <a:prstGeom prst="rect">
                  <a:avLst/>
                </a:prstGeom>
              </p:spPr>
            </p:pic>
          </p:grpSp>
          <p:pic>
            <p:nvPicPr>
              <p:cNvPr id="32" name="Рисунок 31">
                <a:extLst>
                  <a:ext uri="{FF2B5EF4-FFF2-40B4-BE49-F238E27FC236}">
                    <a16:creationId xmlns:a16="http://schemas.microsoft.com/office/drawing/2014/main" xmlns="" id="{693D4652-9DFB-4FEE-A042-3A4AD8FE1D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 l="32966" t="31224" r="65762" b="59896"/>
              <a:stretch/>
            </p:blipFill>
            <p:spPr>
              <a:xfrm>
                <a:off x="4790698" y="4244822"/>
                <a:ext cx="247650" cy="247650"/>
              </a:xfrm>
              <a:prstGeom prst="rect">
                <a:avLst/>
              </a:prstGeom>
            </p:spPr>
          </p:pic>
          <p:pic>
            <p:nvPicPr>
              <p:cNvPr id="33" name="Рисунок 32">
                <a:extLst>
                  <a:ext uri="{FF2B5EF4-FFF2-40B4-BE49-F238E27FC236}">
                    <a16:creationId xmlns:a16="http://schemas.microsoft.com/office/drawing/2014/main" xmlns="" id="{693D4652-9DFB-4FEE-A042-3A4AD8FE1D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 l="32966" t="31224" r="65762" b="59896"/>
              <a:stretch/>
            </p:blipFill>
            <p:spPr>
              <a:xfrm>
                <a:off x="6411467" y="3546726"/>
                <a:ext cx="247650" cy="247650"/>
              </a:xfrm>
              <a:prstGeom prst="rect">
                <a:avLst/>
              </a:prstGeom>
            </p:spPr>
          </p:pic>
          <p:pic>
            <p:nvPicPr>
              <p:cNvPr id="34" name="Рисунок 33">
                <a:extLst>
                  <a:ext uri="{FF2B5EF4-FFF2-40B4-BE49-F238E27FC236}">
                    <a16:creationId xmlns:a16="http://schemas.microsoft.com/office/drawing/2014/main" xmlns="" id="{693D4652-9DFB-4FEE-A042-3A4AD8FE1D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 l="32966" t="31224" r="65762" b="59896"/>
              <a:stretch/>
            </p:blipFill>
            <p:spPr>
              <a:xfrm>
                <a:off x="8005491" y="4244822"/>
                <a:ext cx="247650" cy="247650"/>
              </a:xfrm>
              <a:prstGeom prst="rect">
                <a:avLst/>
              </a:prstGeom>
            </p:spPr>
          </p:pic>
          <p:pic>
            <p:nvPicPr>
              <p:cNvPr id="11" name="Рисунок 10">
                <a:extLst>
                  <a:ext uri="{FF2B5EF4-FFF2-40B4-BE49-F238E27FC236}">
                    <a16:creationId xmlns:a16="http://schemas.microsoft.com/office/drawing/2014/main" xmlns="" id="{693D4652-9DFB-4FEE-A042-3A4AD8FE1D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 l="46090" t="52085" r="46282" b="6110"/>
              <a:stretch/>
            </p:blipFill>
            <p:spPr>
              <a:xfrm>
                <a:off x="7399029" y="2684418"/>
                <a:ext cx="1485900" cy="116205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xmlns="" id="{693D4652-9DFB-4FEE-A042-3A4AD8FE1D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 l="84853" r="680"/>
            <a:stretch/>
          </p:blipFill>
          <p:spPr>
            <a:xfrm>
              <a:off x="-1968022" y="2516729"/>
              <a:ext cx="2818028" cy="2788784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11422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1515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Современные инструменты получения обратной связи от пассажира для определения его потребностей – влияют на развитие новых сервисов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4DD0224-4518-48BD-950C-58491F7DA5F3}"/>
              </a:ext>
            </a:extLst>
          </p:cNvPr>
          <p:cNvSpPr txBox="1"/>
          <p:nvPr/>
        </p:nvSpPr>
        <p:spPr>
          <a:xfrm>
            <a:off x="737966" y="975002"/>
            <a:ext cx="2919560" cy="13225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05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стойки </a:t>
            </a:r>
            <a:r>
              <a:rPr lang="ru-RU" sz="1050" b="1" dirty="0" smtClean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05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Живое общение» -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опросы на планшетах</a:t>
            </a:r>
          </a:p>
          <a:p>
            <a:endParaRPr lang="ru-RU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сделано? 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За период проведения получено порядка </a:t>
            </a:r>
            <a:r>
              <a:rPr lang="ru-RU" sz="105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откликов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; улучшено качество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предоставляемых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услуг, внедряется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стандарт качества обслуживания пассажиров для сотрудников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метро 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514CF1E-B8F9-4FB4-87FB-FBD578CD8401}"/>
              </a:ext>
            </a:extLst>
          </p:cNvPr>
          <p:cNvSpPr txBox="1"/>
          <p:nvPr/>
        </p:nvSpPr>
        <p:spPr>
          <a:xfrm>
            <a:off x="3111279" y="5519220"/>
            <a:ext cx="2718010" cy="10475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050" b="1" dirty="0">
                <a:solidFill>
                  <a:srgbClr val="DA2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</a:t>
            </a:r>
            <a:r>
              <a:rPr lang="ru-RU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перемещений пассажиров –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Big </a:t>
            </a:r>
            <a:r>
              <a:rPr lang="en-US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Что делается? </a:t>
            </a:r>
          </a:p>
          <a:p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Контролируется и регулируется движение пассажиропотоков на станциях </a:t>
            </a:r>
          </a:p>
          <a:p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DEE503A-9B82-4754-8E9D-CD2A29D2C4F3}"/>
              </a:ext>
            </a:extLst>
          </p:cNvPr>
          <p:cNvSpPr txBox="1"/>
          <p:nvPr/>
        </p:nvSpPr>
        <p:spPr>
          <a:xfrm>
            <a:off x="6725541" y="5490378"/>
            <a:ext cx="3926417" cy="11811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050" b="1" dirty="0">
                <a:solidFill>
                  <a:srgbClr val="DA2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Опросы пассажиров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о доступности и прозрачности предоставляемой информации 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сделано? </a:t>
            </a:r>
          </a:p>
          <a:p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За период проведения получено </a:t>
            </a:r>
            <a:r>
              <a:rPr lang="ru-RU" sz="1050" b="1" dirty="0">
                <a:solidFill>
                  <a:srgbClr val="DA2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1000 откликов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; разработаны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информационные плакаты нового образца (об изменениях работы метро)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927B320-1203-4954-92FF-50E1922AD565}"/>
              </a:ext>
            </a:extLst>
          </p:cNvPr>
          <p:cNvSpPr txBox="1"/>
          <p:nvPr/>
        </p:nvSpPr>
        <p:spPr>
          <a:xfrm>
            <a:off x="4618548" y="957406"/>
            <a:ext cx="2757174" cy="11397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05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фокус-групп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 пассажирами и сотрудниками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метрополитена</a:t>
            </a:r>
          </a:p>
          <a:p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Что сделано? 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Доработаны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элементы навигации по запросам и комментариям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пассажиров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050" b="1" dirty="0">
              <a:solidFill>
                <a:srgbClr val="DA20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E212BD1-1B4F-4B8B-9510-050818BA21C2}"/>
              </a:ext>
            </a:extLst>
          </p:cNvPr>
          <p:cNvSpPr txBox="1"/>
          <p:nvPr/>
        </p:nvSpPr>
        <p:spPr>
          <a:xfrm>
            <a:off x="8062189" y="975002"/>
            <a:ext cx="3562710" cy="11397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05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Мобильное приложение и сайт «Метро Москвы»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(более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2,4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млн скачиваний) </a:t>
            </a:r>
          </a:p>
          <a:p>
            <a:pPr marL="128588" indent="-128588">
              <a:buFontTx/>
              <a:buChar char="-"/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обратная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связь </a:t>
            </a:r>
            <a:r>
              <a:rPr lang="ru-RU" sz="1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таргетированная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рассылка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push-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уведомлений</a:t>
            </a:r>
          </a:p>
          <a:p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Что делается? </a:t>
            </a:r>
            <a:endParaRPr lang="ru-RU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Обработано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05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7 500 </a:t>
            </a:r>
            <a:r>
              <a:rPr lang="ru-RU" sz="1050" b="1" dirty="0" smtClean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обращений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Ведется доработка действующих разделов, а также разрабатываются новые</a:t>
            </a:r>
            <a:endParaRPr lang="ru-RU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43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Группа 113"/>
          <p:cNvGrpSpPr/>
          <p:nvPr/>
        </p:nvGrpSpPr>
        <p:grpSpPr>
          <a:xfrm>
            <a:off x="5981063" y="1437577"/>
            <a:ext cx="6271967" cy="3588232"/>
            <a:chOff x="5981063" y="1437577"/>
            <a:chExt cx="6271967" cy="358823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981063" y="1437577"/>
              <a:ext cx="62719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0850">
                <a:spcAft>
                  <a:spcPts val="200"/>
                </a:spcAft>
              </a:pPr>
              <a:r>
                <a:rPr lang="ru-RU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стоек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«Живое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общение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»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в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Московском метрополитене и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на МЦК. </a:t>
              </a:r>
              <a:endParaRPr lang="ru-RU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527870" y="4471811"/>
              <a:ext cx="517835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indent="-1714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ru-RU" b="1" dirty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436 706 </a:t>
              </a:r>
              <a: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человек </a:t>
              </a:r>
              <a:r>
                <a: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обратились за консультацией к специалистам 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 1 полугодие 2019 года </a:t>
              </a:r>
              <a:endParaRPr lang="ru-RU" sz="12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27870" y="2063572"/>
              <a:ext cx="498596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588">
                <a:spcAft>
                  <a:spcPts val="400"/>
                </a:spcAft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На стойках «Живое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общение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» можно получить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консультацию </a:t>
              </a:r>
              <a:b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на русском и английском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языке по следующим тематикам:</a:t>
              </a:r>
              <a:endParaRPr lang="ru-RU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3038" indent="-1714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тарифы и билеты, стоимость проезда, правила пользования метро;  </a:t>
              </a:r>
            </a:p>
            <a:p>
              <a:pPr marL="173038" indent="-1714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подача заявок в Центр Обеспечения Мобильности Пассажиров;  </a:t>
              </a:r>
            </a:p>
            <a:p>
              <a:pPr marL="173038" indent="-1714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заказ экскурсий по метро;  </a:t>
              </a:r>
            </a:p>
            <a:p>
              <a:pPr marL="173038" indent="-1714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ru-RU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</a:t>
              </a:r>
              <a:r>
                <a:rPr lang="ru-RU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риобретение туристических транспортных карт </a:t>
              </a:r>
              <a:r>
                <a:rPr lang="ru-RU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ru-RU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Тройка»</a:t>
              </a:r>
            </a:p>
            <a:p>
              <a:pPr marL="173038" indent="-1714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ru-RU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построение </a:t>
              </a:r>
              <a:r>
                <a:rPr lang="ru-RU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оптимальных маршрутов, карты районов, расписания </a:t>
              </a:r>
              <a:r>
                <a:rPr lang="ru-RU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поездов </a:t>
              </a:r>
              <a:r>
                <a:rPr lang="ru-RU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пригородных </a:t>
              </a:r>
              <a:r>
                <a:rPr lang="ru-RU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электричек;</a:t>
              </a:r>
            </a:p>
            <a:p>
              <a:pPr marL="173038" indent="-17145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ru-RU" sz="1200" dirty="0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приобретение сувениров и </a:t>
              </a:r>
              <a:r>
                <a:rPr lang="ru-RU" sz="1200" dirty="0" err="1" smtClean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лайтбоксов</a:t>
              </a:r>
              <a:endParaRPr lang="ru-RU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2" name="Группа 111"/>
          <p:cNvGrpSpPr/>
          <p:nvPr/>
        </p:nvGrpSpPr>
        <p:grpSpPr>
          <a:xfrm>
            <a:off x="2014645" y="909863"/>
            <a:ext cx="4705352" cy="3687119"/>
            <a:chOff x="1681379" y="1079852"/>
            <a:chExt cx="4705352" cy="3687119"/>
          </a:xfrm>
        </p:grpSpPr>
        <p:pic>
          <p:nvPicPr>
            <p:cNvPr id="111" name="Рисунок 1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1379" y="1079852"/>
              <a:ext cx="4705352" cy="3687119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15235" y="1117421"/>
              <a:ext cx="3610817" cy="358232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6165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Московский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метрополитен — не только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пассажирские перевозки.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Московский метрополитен — это предоставление качественных сервисов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36432" y="3166860"/>
            <a:ext cx="3492000" cy="3456000"/>
            <a:chOff x="283138" y="3108931"/>
            <a:chExt cx="3492000" cy="3456000"/>
          </a:xfrm>
        </p:grpSpPr>
        <p:sp>
          <p:nvSpPr>
            <p:cNvPr id="18" name="Овал 17"/>
            <p:cNvSpPr>
              <a:spLocks/>
            </p:cNvSpPr>
            <p:nvPr/>
          </p:nvSpPr>
          <p:spPr>
            <a:xfrm>
              <a:off x="283138" y="3108931"/>
              <a:ext cx="3492000" cy="3456000"/>
            </a:xfrm>
            <a:prstGeom prst="ellipse">
              <a:avLst/>
            </a:prstGeom>
            <a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6000" r="-2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1920022" y="5018623"/>
              <a:ext cx="950753" cy="490232"/>
            </a:xfrm>
            <a:custGeom>
              <a:avLst/>
              <a:gdLst>
                <a:gd name="connsiteX0" fmla="*/ 0 w 950753"/>
                <a:gd name="connsiteY0" fmla="*/ 0 h 490232"/>
                <a:gd name="connsiteX1" fmla="*/ 950753 w 950753"/>
                <a:gd name="connsiteY1" fmla="*/ 0 h 490232"/>
                <a:gd name="connsiteX2" fmla="*/ 950753 w 950753"/>
                <a:gd name="connsiteY2" fmla="*/ 490232 h 490232"/>
                <a:gd name="connsiteX3" fmla="*/ 0 w 950753"/>
                <a:gd name="connsiteY3" fmla="*/ 490232 h 490232"/>
                <a:gd name="connsiteX4" fmla="*/ 0 w 950753"/>
                <a:gd name="connsiteY4" fmla="*/ 0 h 490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0753" h="490232">
                  <a:moveTo>
                    <a:pt x="0" y="0"/>
                  </a:moveTo>
                  <a:lnTo>
                    <a:pt x="950753" y="0"/>
                  </a:lnTo>
                  <a:lnTo>
                    <a:pt x="950753" y="490232"/>
                  </a:lnTo>
                  <a:lnTo>
                    <a:pt x="0" y="49023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700" kern="1200"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87" y="3092683"/>
            <a:ext cx="3610817" cy="3582327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397085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0305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Слайд think-cell" r:id="rId4" imgW="270" imgH="270" progId="TCLayout.ActiveDocument.1">
                  <p:embed/>
                </p:oleObj>
              </mc:Choice>
              <mc:Fallback>
                <p:oleObj name="Слайд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Прямая соединительная линия 28"/>
          <p:cNvCxnSpPr/>
          <p:nvPr/>
        </p:nvCxnSpPr>
        <p:spPr>
          <a:xfrm>
            <a:off x="7033463" y="3670628"/>
            <a:ext cx="816533" cy="472197"/>
          </a:xfrm>
          <a:prstGeom prst="line">
            <a:avLst/>
          </a:prstGeom>
          <a:ln w="38100">
            <a:solidFill>
              <a:srgbClr val="F24A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1270">
            <a:off x="7813127" y="2922057"/>
            <a:ext cx="821463" cy="11503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840" y="4135390"/>
            <a:ext cx="1295481" cy="1831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91" y="5078254"/>
            <a:ext cx="1123526" cy="12337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7666" y="3195258"/>
            <a:ext cx="1271974" cy="18165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5324438" y="3153520"/>
            <a:ext cx="2117289" cy="1175246"/>
            <a:chOff x="9610224" y="744176"/>
            <a:chExt cx="1953840" cy="1350846"/>
          </a:xfrm>
        </p:grpSpPr>
        <p:sp>
          <p:nvSpPr>
            <p:cNvPr id="14" name="TextBox 13"/>
            <p:cNvSpPr txBox="1"/>
            <p:nvPr/>
          </p:nvSpPr>
          <p:spPr>
            <a:xfrm>
              <a:off x="9675844" y="799882"/>
              <a:ext cx="1888220" cy="12735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пециально к </a:t>
              </a:r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акции </a:t>
              </a:r>
              <a:r>
                <a:rPr lang="ru-RU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“Снова в школу” </a:t>
              </a: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введены </a:t>
              </a:r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в ассортимент </a:t>
              </a: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новых позиций, ориентированных на </a:t>
              </a: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школьников и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студентов.</a:t>
              </a:r>
              <a:endParaRPr lang="ru-RU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9610224" y="744176"/>
              <a:ext cx="1946426" cy="1350846"/>
            </a:xfrm>
            <a:prstGeom prst="roundRect">
              <a:avLst/>
            </a:prstGeom>
            <a:noFill/>
            <a:ln w="38100">
              <a:solidFill>
                <a:srgbClr val="F24A4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6165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Московский метрополитен — не только пассажирские перевозки. </a:t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Московский метрополитен — это предоставление качественных сервисов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3124" y="2148252"/>
            <a:ext cx="1902412" cy="1420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>
              <a:spcAft>
                <a:spcPts val="1200"/>
              </a:spcAft>
            </a:pPr>
            <a: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2016 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году </a:t>
            </a:r>
            <a: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московском метрополитене </a:t>
            </a:r>
            <a: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начали</a:t>
            </a:r>
            <a:b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продаваться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брендированные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сувениры.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83" y="1140529"/>
            <a:ext cx="2376755" cy="2382937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876841" y="3690207"/>
            <a:ext cx="4833455" cy="2704680"/>
            <a:chOff x="331670" y="3721710"/>
            <a:chExt cx="4833455" cy="270468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45351" y="4241176"/>
              <a:ext cx="4119774" cy="2185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b="1" spc="-30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r>
                <a:rPr lang="ru-RU" sz="1200" spc="-3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сувенирных витрин работают рядом со стойками </a:t>
              </a:r>
              <a:r>
                <a:rPr lang="en-US" sz="1200" spc="-30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1200" spc="-3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spc="-3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«Живое общение», а также </a:t>
              </a:r>
              <a:r>
                <a:rPr lang="ru-RU" sz="1400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флагманских сувенирных магазина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ст. «Маяковская» и ст. «Трубная»</a:t>
              </a:r>
              <a:endParaRPr lang="en-US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600"/>
                </a:spcAft>
              </a:pPr>
              <a:endParaRPr lang="ru-RU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Более </a:t>
              </a:r>
              <a:r>
                <a:rPr lang="ru-RU" sz="1400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тысяч</a:t>
              </a:r>
              <a: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единиц сувенирной продукции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продано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1 полугодии 2019 г. </a:t>
              </a:r>
              <a:endParaRPr lang="en-US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600"/>
                </a:spcAft>
              </a:pP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С момента открытия магазинов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ассортимент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увеличился с</a:t>
              </a:r>
              <a: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 до </a:t>
              </a:r>
              <a:r>
                <a:rPr lang="ru-RU" sz="1400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584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видов товаров</a:t>
              </a: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39667" y="4391709"/>
              <a:ext cx="471422" cy="43656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31670" y="3721710"/>
              <a:ext cx="31246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spc="-30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Всего в настоящее </a:t>
              </a:r>
              <a:r>
                <a:rPr lang="ru-RU" sz="1200" b="1" spc="-30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время: </a:t>
              </a:r>
              <a:endParaRPr lang="ru-RU" sz="1200" b="1" spc="-30" dirty="0">
                <a:solidFill>
                  <a:srgbClr val="F24A4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21821" y="5167378"/>
              <a:ext cx="290888" cy="449115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67724" y="5941201"/>
              <a:ext cx="410739" cy="436564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5710296" y="1180083"/>
            <a:ext cx="5970715" cy="2288077"/>
            <a:chOff x="5826990" y="3666396"/>
            <a:chExt cx="5970715" cy="2288077"/>
          </a:xfrm>
        </p:grpSpPr>
        <p:sp>
          <p:nvSpPr>
            <p:cNvPr id="13" name="Заголовок 1"/>
            <p:cNvSpPr txBox="1">
              <a:spLocks/>
            </p:cNvSpPr>
            <p:nvPr/>
          </p:nvSpPr>
          <p:spPr>
            <a:xfrm>
              <a:off x="5845464" y="3666396"/>
              <a:ext cx="4695869" cy="5074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200" b="1" kern="1200">
                  <a:solidFill>
                    <a:srgbClr val="DA2032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200" dirty="0">
                  <a:solidFill>
                    <a:srgbClr val="F24A4A"/>
                  </a:solidFill>
                </a:rPr>
                <a:t>В</a:t>
              </a:r>
              <a:r>
                <a:rPr lang="ru-RU" sz="1200" dirty="0" smtClean="0">
                  <a:solidFill>
                    <a:srgbClr val="F24A4A"/>
                  </a:solidFill>
                </a:rPr>
                <a:t>о флагманских магазинах</a:t>
              </a:r>
              <a:r>
                <a:rPr lang="ru-RU" sz="1200" dirty="0" smtClean="0">
                  <a:solidFill>
                    <a:srgbClr val="C00000"/>
                  </a:solidFill>
                </a:rPr>
                <a:t> </a:t>
              </a:r>
              <a:r>
                <a:rPr lang="ru-RU" sz="1200" dirty="0" smtClean="0">
                  <a:solidFill>
                    <a:schemeClr val="tx1"/>
                  </a:solidFill>
                </a:rPr>
                <a:t>по продаже сувенирной продукции и </a:t>
              </a:r>
              <a:r>
                <a:rPr lang="ru-RU" sz="1200" dirty="0" smtClean="0">
                  <a:solidFill>
                    <a:srgbClr val="F24A4B"/>
                  </a:solidFill>
                </a:rPr>
                <a:t>на стойках «Живое общение» </a:t>
              </a:r>
              <a:r>
                <a:rPr lang="ru-RU" sz="1200" dirty="0" smtClean="0">
                  <a:solidFill>
                    <a:srgbClr val="F24A4A"/>
                  </a:solidFill>
                </a:rPr>
                <a:t>проводятся специальные акции: </a:t>
              </a:r>
              <a:endParaRPr lang="ru-RU" sz="1200" dirty="0">
                <a:solidFill>
                  <a:srgbClr val="F24A4A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50859" y="4185862"/>
              <a:ext cx="53468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Цель проведения акций – </a:t>
              </a:r>
              <a:r>
                <a:rPr lang="ru-RU" sz="1200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привлечение внимания к сувенирной продукции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 метрополитена, путем предоставления существенной </a:t>
              </a:r>
              <a:r>
                <a:rPr lang="ru-RU" sz="1200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скидки на выделенный ассортимент продукции (до 70%)</a:t>
              </a:r>
              <a:endParaRPr lang="ru-RU" sz="1200" dirty="0">
                <a:solidFill>
                  <a:srgbClr val="F24A4A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71686" y="4938810"/>
              <a:ext cx="51666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Также выпускаются лимитированные совместные коллекции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сувенирной продукции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известными брендами и дизайнерами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(Катя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Dobr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я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kova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ASICS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и др.)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826990" y="4311342"/>
              <a:ext cx="490542" cy="486670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37454" y="4309981"/>
            <a:ext cx="1714264" cy="19795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07262" y="5365389"/>
            <a:ext cx="1478090" cy="9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6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7857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Московский метрополитен обладает уникальной билетной системой</a:t>
            </a:r>
            <a:endParaRPr lang="ru-RU" sz="1400" b="1" dirty="0">
              <a:solidFill>
                <a:srgbClr val="1515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0" name="Группа 109"/>
          <p:cNvGrpSpPr/>
          <p:nvPr/>
        </p:nvGrpSpPr>
        <p:grpSpPr>
          <a:xfrm>
            <a:off x="613536" y="910701"/>
            <a:ext cx="11280305" cy="5536464"/>
            <a:chOff x="599022" y="925215"/>
            <a:chExt cx="11280305" cy="5536464"/>
          </a:xfrm>
        </p:grpSpPr>
        <p:pic>
          <p:nvPicPr>
            <p:cNvPr id="100" name="Рисунок 9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478318">
              <a:off x="5022094" y="4607805"/>
              <a:ext cx="381907" cy="58464"/>
            </a:xfrm>
            <a:prstGeom prst="rect">
              <a:avLst/>
            </a:prstGeom>
          </p:spPr>
        </p:pic>
        <p:grpSp>
          <p:nvGrpSpPr>
            <p:cNvPr id="97" name="Группа 96"/>
            <p:cNvGrpSpPr/>
            <p:nvPr/>
          </p:nvGrpSpPr>
          <p:grpSpPr>
            <a:xfrm>
              <a:off x="5514912" y="5080881"/>
              <a:ext cx="4810253" cy="303644"/>
              <a:chOff x="6724369" y="6019447"/>
              <a:chExt cx="4810253" cy="303644"/>
            </a:xfrm>
          </p:grpSpPr>
          <p:sp>
            <p:nvSpPr>
              <p:cNvPr id="6" name="object 50"/>
              <p:cNvSpPr/>
              <p:nvPr/>
            </p:nvSpPr>
            <p:spPr>
              <a:xfrm>
                <a:off x="7427389" y="6093323"/>
                <a:ext cx="673408" cy="155893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>
                <a:spAutoFit/>
              </a:bodyPr>
              <a:lstStyle/>
              <a:p>
                <a:endParaRPr/>
              </a:p>
            </p:txBody>
          </p:sp>
          <p:sp>
            <p:nvSpPr>
              <p:cNvPr id="7" name="object 51"/>
              <p:cNvSpPr/>
              <p:nvPr/>
            </p:nvSpPr>
            <p:spPr>
              <a:xfrm>
                <a:off x="6724369" y="6086226"/>
                <a:ext cx="548351" cy="170087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>
                <a:spAutoFit/>
              </a:bodyPr>
              <a:lstStyle/>
              <a:p>
                <a:endParaRPr/>
              </a:p>
            </p:txBody>
          </p:sp>
          <p:grpSp>
            <p:nvGrpSpPr>
              <p:cNvPr id="8" name="Группа 7"/>
              <p:cNvGrpSpPr/>
              <p:nvPr/>
            </p:nvGrpSpPr>
            <p:grpSpPr>
              <a:xfrm>
                <a:off x="8255466" y="6125798"/>
                <a:ext cx="321636" cy="90943"/>
                <a:chOff x="12483615" y="5180865"/>
                <a:chExt cx="525933" cy="148708"/>
              </a:xfrm>
            </p:grpSpPr>
            <p:sp>
              <p:nvSpPr>
                <p:cNvPr id="9" name="object 52"/>
                <p:cNvSpPr/>
                <p:nvPr/>
              </p:nvSpPr>
              <p:spPr>
                <a:xfrm>
                  <a:off x="12692641" y="5180865"/>
                  <a:ext cx="148590" cy="148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90" h="148590">
                      <a:moveTo>
                        <a:pt x="47194" y="0"/>
                      </a:moveTo>
                      <a:lnTo>
                        <a:pt x="0" y="0"/>
                      </a:lnTo>
                      <a:lnTo>
                        <a:pt x="0" y="148343"/>
                      </a:lnTo>
                      <a:lnTo>
                        <a:pt x="40044" y="148343"/>
                      </a:lnTo>
                      <a:lnTo>
                        <a:pt x="52934" y="145066"/>
                      </a:lnTo>
                      <a:lnTo>
                        <a:pt x="62628" y="136129"/>
                      </a:lnTo>
                      <a:lnTo>
                        <a:pt x="85212" y="87653"/>
                      </a:lnTo>
                      <a:lnTo>
                        <a:pt x="47194" y="87653"/>
                      </a:lnTo>
                      <a:lnTo>
                        <a:pt x="47194" y="0"/>
                      </a:lnTo>
                      <a:close/>
                    </a:path>
                    <a:path w="148590" h="148590">
                      <a:moveTo>
                        <a:pt x="148355" y="60676"/>
                      </a:moveTo>
                      <a:lnTo>
                        <a:pt x="101136" y="60676"/>
                      </a:lnTo>
                      <a:lnTo>
                        <a:pt x="101136" y="148343"/>
                      </a:lnTo>
                      <a:lnTo>
                        <a:pt x="148355" y="148343"/>
                      </a:lnTo>
                      <a:lnTo>
                        <a:pt x="148355" y="60676"/>
                      </a:lnTo>
                      <a:close/>
                    </a:path>
                    <a:path w="148590" h="148590">
                      <a:moveTo>
                        <a:pt x="148355" y="0"/>
                      </a:moveTo>
                      <a:lnTo>
                        <a:pt x="108285" y="0"/>
                      </a:lnTo>
                      <a:lnTo>
                        <a:pt x="95399" y="3274"/>
                      </a:lnTo>
                      <a:lnTo>
                        <a:pt x="85706" y="12215"/>
                      </a:lnTo>
                      <a:lnTo>
                        <a:pt x="83796" y="15668"/>
                      </a:lnTo>
                      <a:lnTo>
                        <a:pt x="50574" y="87653"/>
                      </a:lnTo>
                      <a:lnTo>
                        <a:pt x="85212" y="87653"/>
                      </a:lnTo>
                      <a:lnTo>
                        <a:pt x="97781" y="60676"/>
                      </a:lnTo>
                      <a:lnTo>
                        <a:pt x="148355" y="60676"/>
                      </a:lnTo>
                      <a:lnTo>
                        <a:pt x="148355" y="0"/>
                      </a:lnTo>
                      <a:close/>
                    </a:path>
                  </a:pathLst>
                </a:custGeom>
                <a:solidFill>
                  <a:srgbClr val="21B35D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10" name="object 53"/>
                <p:cNvSpPr/>
                <p:nvPr/>
              </p:nvSpPr>
              <p:spPr>
                <a:xfrm>
                  <a:off x="12483615" y="5180872"/>
                  <a:ext cx="189230" cy="148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230" h="148590">
                      <a:moveTo>
                        <a:pt x="0" y="0"/>
                      </a:moveTo>
                      <a:lnTo>
                        <a:pt x="0" y="148330"/>
                      </a:lnTo>
                      <a:lnTo>
                        <a:pt x="47206" y="148330"/>
                      </a:lnTo>
                      <a:lnTo>
                        <a:pt x="47206" y="60689"/>
                      </a:lnTo>
                      <a:lnTo>
                        <a:pt x="84938" y="60689"/>
                      </a:lnTo>
                      <a:lnTo>
                        <a:pt x="73053" y="19488"/>
                      </a:lnTo>
                      <a:lnTo>
                        <a:pt x="66151" y="7838"/>
                      </a:lnTo>
                      <a:lnTo>
                        <a:pt x="54684" y="1073"/>
                      </a:lnTo>
                      <a:lnTo>
                        <a:pt x="0" y="0"/>
                      </a:lnTo>
                      <a:close/>
                    </a:path>
                    <a:path w="189230" h="148590">
                      <a:moveTo>
                        <a:pt x="84938" y="60689"/>
                      </a:moveTo>
                      <a:lnTo>
                        <a:pt x="50574" y="60689"/>
                      </a:lnTo>
                      <a:lnTo>
                        <a:pt x="77539" y="148330"/>
                      </a:lnTo>
                      <a:lnTo>
                        <a:pt x="111276" y="148330"/>
                      </a:lnTo>
                      <a:lnTo>
                        <a:pt x="129935" y="87653"/>
                      </a:lnTo>
                      <a:lnTo>
                        <a:pt x="92717" y="87653"/>
                      </a:lnTo>
                      <a:lnTo>
                        <a:pt x="84938" y="60689"/>
                      </a:lnTo>
                      <a:close/>
                    </a:path>
                    <a:path w="189230" h="148590">
                      <a:moveTo>
                        <a:pt x="188802" y="60689"/>
                      </a:moveTo>
                      <a:lnTo>
                        <a:pt x="141595" y="60689"/>
                      </a:lnTo>
                      <a:lnTo>
                        <a:pt x="141595" y="148330"/>
                      </a:lnTo>
                      <a:lnTo>
                        <a:pt x="188802" y="148330"/>
                      </a:lnTo>
                      <a:lnTo>
                        <a:pt x="188802" y="60689"/>
                      </a:lnTo>
                      <a:close/>
                    </a:path>
                    <a:path w="189230" h="148590">
                      <a:moveTo>
                        <a:pt x="188802" y="0"/>
                      </a:moveTo>
                      <a:lnTo>
                        <a:pt x="141658" y="0"/>
                      </a:lnTo>
                      <a:lnTo>
                        <a:pt x="128555" y="3395"/>
                      </a:lnTo>
                      <a:lnTo>
                        <a:pt x="118871" y="12538"/>
                      </a:lnTo>
                      <a:lnTo>
                        <a:pt x="115749" y="19488"/>
                      </a:lnTo>
                      <a:lnTo>
                        <a:pt x="96085" y="87653"/>
                      </a:lnTo>
                      <a:lnTo>
                        <a:pt x="129935" y="87653"/>
                      </a:lnTo>
                      <a:lnTo>
                        <a:pt x="138228" y="60689"/>
                      </a:lnTo>
                      <a:lnTo>
                        <a:pt x="188802" y="60689"/>
                      </a:lnTo>
                      <a:lnTo>
                        <a:pt x="188802" y="0"/>
                      </a:lnTo>
                      <a:close/>
                    </a:path>
                  </a:pathLst>
                </a:custGeom>
                <a:solidFill>
                  <a:srgbClr val="21B35D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11" name="object 54"/>
                <p:cNvSpPr/>
                <p:nvPr/>
              </p:nvSpPr>
              <p:spPr>
                <a:xfrm>
                  <a:off x="12861214" y="5248293"/>
                  <a:ext cx="142240" cy="81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240" h="81279">
                      <a:moveTo>
                        <a:pt x="0" y="0"/>
                      </a:moveTo>
                      <a:lnTo>
                        <a:pt x="0" y="80919"/>
                      </a:lnTo>
                      <a:lnTo>
                        <a:pt x="47093" y="80919"/>
                      </a:lnTo>
                      <a:lnTo>
                        <a:pt x="47093" y="33712"/>
                      </a:lnTo>
                      <a:lnTo>
                        <a:pt x="97756" y="33712"/>
                      </a:lnTo>
                      <a:lnTo>
                        <a:pt x="111568" y="31798"/>
                      </a:lnTo>
                      <a:lnTo>
                        <a:pt x="123914" y="26411"/>
                      </a:lnTo>
                      <a:lnTo>
                        <a:pt x="134272" y="18077"/>
                      </a:lnTo>
                      <a:lnTo>
                        <a:pt x="142123" y="73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1B35D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12" name="object 55"/>
                <p:cNvSpPr/>
                <p:nvPr/>
              </p:nvSpPr>
              <p:spPr>
                <a:xfrm>
                  <a:off x="12854470" y="5180872"/>
                  <a:ext cx="155078" cy="60701"/>
                </a:xfrm>
                <a:prstGeom prst="rect">
                  <a:avLst/>
                </a:prstGeom>
                <a:blipFill>
                  <a:blip r:embed="rId5" cstate="print"/>
                  <a:stretch>
                    <a:fillRect/>
                  </a:stretch>
                </a:blip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3" name="Группа 12"/>
              <p:cNvGrpSpPr/>
              <p:nvPr/>
            </p:nvGrpSpPr>
            <p:grpSpPr>
              <a:xfrm>
                <a:off x="8731771" y="6091991"/>
                <a:ext cx="345602" cy="158556"/>
                <a:chOff x="9345850" y="5803475"/>
                <a:chExt cx="565120" cy="259267"/>
              </a:xfrm>
            </p:grpSpPr>
            <p:sp>
              <p:nvSpPr>
                <p:cNvPr id="14" name="object 56"/>
                <p:cNvSpPr/>
                <p:nvPr/>
              </p:nvSpPr>
              <p:spPr>
                <a:xfrm>
                  <a:off x="9345850" y="5803475"/>
                  <a:ext cx="156210" cy="200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09" h="200659">
                      <a:moveTo>
                        <a:pt x="118163" y="0"/>
                      </a:moveTo>
                      <a:lnTo>
                        <a:pt x="107677" y="2272"/>
                      </a:lnTo>
                      <a:lnTo>
                        <a:pt x="98654" y="9019"/>
                      </a:lnTo>
                      <a:lnTo>
                        <a:pt x="91287" y="19377"/>
                      </a:lnTo>
                      <a:lnTo>
                        <a:pt x="86759" y="31222"/>
                      </a:lnTo>
                      <a:lnTo>
                        <a:pt x="97365" y="37308"/>
                      </a:lnTo>
                      <a:lnTo>
                        <a:pt x="128590" y="4954"/>
                      </a:lnTo>
                      <a:lnTo>
                        <a:pt x="118163" y="0"/>
                      </a:lnTo>
                      <a:close/>
                    </a:path>
                    <a:path w="156209" h="200659">
                      <a:moveTo>
                        <a:pt x="143164" y="192330"/>
                      </a:moveTo>
                      <a:lnTo>
                        <a:pt x="92688" y="192330"/>
                      </a:lnTo>
                      <a:lnTo>
                        <a:pt x="104976" y="194757"/>
                      </a:lnTo>
                      <a:lnTo>
                        <a:pt x="115594" y="198495"/>
                      </a:lnTo>
                      <a:lnTo>
                        <a:pt x="129436" y="200131"/>
                      </a:lnTo>
                      <a:lnTo>
                        <a:pt x="138329" y="196589"/>
                      </a:lnTo>
                      <a:lnTo>
                        <a:pt x="143164" y="192330"/>
                      </a:lnTo>
                      <a:close/>
                    </a:path>
                    <a:path w="156209" h="200659">
                      <a:moveTo>
                        <a:pt x="49467" y="45086"/>
                      </a:moveTo>
                      <a:lnTo>
                        <a:pt x="7060" y="73921"/>
                      </a:lnTo>
                      <a:lnTo>
                        <a:pt x="0" y="108592"/>
                      </a:lnTo>
                      <a:lnTo>
                        <a:pt x="1119" y="120905"/>
                      </a:lnTo>
                      <a:lnTo>
                        <a:pt x="17628" y="167143"/>
                      </a:lnTo>
                      <a:lnTo>
                        <a:pt x="51530" y="197801"/>
                      </a:lnTo>
                      <a:lnTo>
                        <a:pt x="67192" y="198368"/>
                      </a:lnTo>
                      <a:lnTo>
                        <a:pt x="77945" y="194403"/>
                      </a:lnTo>
                      <a:lnTo>
                        <a:pt x="92688" y="192330"/>
                      </a:lnTo>
                      <a:lnTo>
                        <a:pt x="143164" y="192330"/>
                      </a:lnTo>
                      <a:lnTo>
                        <a:pt x="146799" y="189128"/>
                      </a:lnTo>
                      <a:lnTo>
                        <a:pt x="155757" y="177702"/>
                      </a:lnTo>
                      <a:lnTo>
                        <a:pt x="166112" y="162268"/>
                      </a:lnTo>
                      <a:lnTo>
                        <a:pt x="170176" y="150277"/>
                      </a:lnTo>
                      <a:lnTo>
                        <a:pt x="168748" y="143693"/>
                      </a:lnTo>
                      <a:lnTo>
                        <a:pt x="159000" y="136706"/>
                      </a:lnTo>
                      <a:lnTo>
                        <a:pt x="149196" y="123846"/>
                      </a:lnTo>
                      <a:lnTo>
                        <a:pt x="144601" y="104107"/>
                      </a:lnTo>
                      <a:lnTo>
                        <a:pt x="145513" y="94702"/>
                      </a:lnTo>
                      <a:lnTo>
                        <a:pt x="150230" y="81400"/>
                      </a:lnTo>
                      <a:lnTo>
                        <a:pt x="156079" y="70803"/>
                      </a:lnTo>
                      <a:lnTo>
                        <a:pt x="159747" y="62186"/>
                      </a:lnTo>
                      <a:lnTo>
                        <a:pt x="157925" y="54826"/>
                      </a:lnTo>
                      <a:lnTo>
                        <a:pt x="156122" y="53855"/>
                      </a:lnTo>
                      <a:lnTo>
                        <a:pt x="86940" y="53855"/>
                      </a:lnTo>
                      <a:lnTo>
                        <a:pt x="77134" y="51201"/>
                      </a:lnTo>
                      <a:lnTo>
                        <a:pt x="64613" y="47045"/>
                      </a:lnTo>
                      <a:lnTo>
                        <a:pt x="49467" y="45086"/>
                      </a:lnTo>
                      <a:close/>
                    </a:path>
                    <a:path w="156209" h="200659">
                      <a:moveTo>
                        <a:pt x="122403" y="44389"/>
                      </a:moveTo>
                      <a:lnTo>
                        <a:pt x="108722" y="47320"/>
                      </a:lnTo>
                      <a:lnTo>
                        <a:pt x="96632" y="51652"/>
                      </a:lnTo>
                      <a:lnTo>
                        <a:pt x="86940" y="53855"/>
                      </a:lnTo>
                      <a:lnTo>
                        <a:pt x="156122" y="53855"/>
                      </a:lnTo>
                      <a:lnTo>
                        <a:pt x="145846" y="48318"/>
                      </a:lnTo>
                      <a:lnTo>
                        <a:pt x="133567" y="45283"/>
                      </a:lnTo>
                      <a:lnTo>
                        <a:pt x="122403" y="44389"/>
                      </a:lnTo>
                      <a:close/>
                    </a:path>
                  </a:pathLst>
                </a:custGeom>
                <a:solidFill>
                  <a:srgbClr val="030404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15" name="object 57"/>
                <p:cNvSpPr/>
                <p:nvPr/>
              </p:nvSpPr>
              <p:spPr>
                <a:xfrm>
                  <a:off x="9571233" y="5812448"/>
                  <a:ext cx="104775" cy="18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5" h="189229">
                      <a:moveTo>
                        <a:pt x="40170" y="0"/>
                      </a:moveTo>
                      <a:lnTo>
                        <a:pt x="32204" y="0"/>
                      </a:lnTo>
                      <a:lnTo>
                        <a:pt x="24878" y="389"/>
                      </a:lnTo>
                      <a:lnTo>
                        <a:pt x="11597" y="1847"/>
                      </a:lnTo>
                      <a:lnTo>
                        <a:pt x="5528" y="2701"/>
                      </a:lnTo>
                      <a:lnTo>
                        <a:pt x="0" y="3631"/>
                      </a:lnTo>
                      <a:lnTo>
                        <a:pt x="0" y="188865"/>
                      </a:lnTo>
                      <a:lnTo>
                        <a:pt x="13406" y="188865"/>
                      </a:lnTo>
                      <a:lnTo>
                        <a:pt x="13406" y="108763"/>
                      </a:lnTo>
                      <a:lnTo>
                        <a:pt x="55368" y="108763"/>
                      </a:lnTo>
                      <a:lnTo>
                        <a:pt x="63239" y="107079"/>
                      </a:lnTo>
                      <a:lnTo>
                        <a:pt x="71595" y="104679"/>
                      </a:lnTo>
                      <a:lnTo>
                        <a:pt x="78808" y="101010"/>
                      </a:lnTo>
                      <a:lnTo>
                        <a:pt x="80579" y="99578"/>
                      </a:lnTo>
                      <a:lnTo>
                        <a:pt x="32480" y="99578"/>
                      </a:lnTo>
                      <a:lnTo>
                        <a:pt x="28221" y="99389"/>
                      </a:lnTo>
                      <a:lnTo>
                        <a:pt x="20229" y="98648"/>
                      </a:lnTo>
                      <a:lnTo>
                        <a:pt x="16623" y="98007"/>
                      </a:lnTo>
                      <a:lnTo>
                        <a:pt x="13406" y="97077"/>
                      </a:lnTo>
                      <a:lnTo>
                        <a:pt x="13406" y="13356"/>
                      </a:lnTo>
                      <a:lnTo>
                        <a:pt x="16058" y="12791"/>
                      </a:lnTo>
                      <a:lnTo>
                        <a:pt x="19563" y="12288"/>
                      </a:lnTo>
                      <a:lnTo>
                        <a:pt x="28321" y="11358"/>
                      </a:lnTo>
                      <a:lnTo>
                        <a:pt x="33536" y="11132"/>
                      </a:lnTo>
                      <a:lnTo>
                        <a:pt x="83759" y="11132"/>
                      </a:lnTo>
                      <a:lnTo>
                        <a:pt x="79684" y="8396"/>
                      </a:lnTo>
                      <a:lnTo>
                        <a:pt x="65915" y="2943"/>
                      </a:lnTo>
                      <a:lnTo>
                        <a:pt x="53892" y="738"/>
                      </a:lnTo>
                      <a:lnTo>
                        <a:pt x="40170" y="0"/>
                      </a:lnTo>
                      <a:close/>
                    </a:path>
                    <a:path w="104775" h="189229">
                      <a:moveTo>
                        <a:pt x="55368" y="108763"/>
                      </a:moveTo>
                      <a:lnTo>
                        <a:pt x="13406" y="108763"/>
                      </a:lnTo>
                      <a:lnTo>
                        <a:pt x="19475" y="110057"/>
                      </a:lnTo>
                      <a:lnTo>
                        <a:pt x="26977" y="110710"/>
                      </a:lnTo>
                      <a:lnTo>
                        <a:pt x="38227" y="110688"/>
                      </a:lnTo>
                      <a:lnTo>
                        <a:pt x="51216" y="109651"/>
                      </a:lnTo>
                      <a:lnTo>
                        <a:pt x="55368" y="108763"/>
                      </a:lnTo>
                      <a:close/>
                    </a:path>
                    <a:path w="104775" h="189229">
                      <a:moveTo>
                        <a:pt x="83759" y="11132"/>
                      </a:moveTo>
                      <a:lnTo>
                        <a:pt x="47206" y="11132"/>
                      </a:lnTo>
                      <a:lnTo>
                        <a:pt x="54117" y="12012"/>
                      </a:lnTo>
                      <a:lnTo>
                        <a:pt x="66645" y="15517"/>
                      </a:lnTo>
                      <a:lnTo>
                        <a:pt x="90845" y="46440"/>
                      </a:lnTo>
                      <a:lnTo>
                        <a:pt x="90826" y="55341"/>
                      </a:lnTo>
                      <a:lnTo>
                        <a:pt x="64132" y="95176"/>
                      </a:lnTo>
                      <a:lnTo>
                        <a:pt x="32480" y="99578"/>
                      </a:lnTo>
                      <a:lnTo>
                        <a:pt x="80579" y="99578"/>
                      </a:lnTo>
                      <a:lnTo>
                        <a:pt x="103252" y="65901"/>
                      </a:lnTo>
                      <a:lnTo>
                        <a:pt x="104528" y="52559"/>
                      </a:lnTo>
                      <a:lnTo>
                        <a:pt x="104528" y="44593"/>
                      </a:lnTo>
                      <a:lnTo>
                        <a:pt x="88927" y="14601"/>
                      </a:lnTo>
                      <a:lnTo>
                        <a:pt x="83759" y="11132"/>
                      </a:lnTo>
                      <a:close/>
                    </a:path>
                  </a:pathLst>
                </a:custGeom>
                <a:solidFill>
                  <a:srgbClr val="030404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16" name="object 58"/>
                <p:cNvSpPr/>
                <p:nvPr/>
              </p:nvSpPr>
              <p:spPr>
                <a:xfrm>
                  <a:off x="9687096" y="5864744"/>
                  <a:ext cx="97155" cy="13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5" h="139700">
                      <a:moveTo>
                        <a:pt x="81911" y="11132"/>
                      </a:moveTo>
                      <a:lnTo>
                        <a:pt x="55336" y="11132"/>
                      </a:lnTo>
                      <a:lnTo>
                        <a:pt x="61493" y="12527"/>
                      </a:lnTo>
                      <a:lnTo>
                        <a:pt x="70603" y="18068"/>
                      </a:lnTo>
                      <a:lnTo>
                        <a:pt x="74033" y="21511"/>
                      </a:lnTo>
                      <a:lnTo>
                        <a:pt x="76295" y="25595"/>
                      </a:lnTo>
                      <a:lnTo>
                        <a:pt x="78594" y="29666"/>
                      </a:lnTo>
                      <a:lnTo>
                        <a:pt x="80064" y="33975"/>
                      </a:lnTo>
                      <a:lnTo>
                        <a:pt x="81383" y="43073"/>
                      </a:lnTo>
                      <a:lnTo>
                        <a:pt x="81645" y="46164"/>
                      </a:lnTo>
                      <a:lnTo>
                        <a:pt x="81723" y="50637"/>
                      </a:lnTo>
                      <a:lnTo>
                        <a:pt x="78004" y="54219"/>
                      </a:lnTo>
                      <a:lnTo>
                        <a:pt x="63424" y="54755"/>
                      </a:lnTo>
                      <a:lnTo>
                        <a:pt x="50170" y="56385"/>
                      </a:lnTo>
                      <a:lnTo>
                        <a:pt x="7534" y="78157"/>
                      </a:lnTo>
                      <a:lnTo>
                        <a:pt x="0" y="107381"/>
                      </a:lnTo>
                      <a:lnTo>
                        <a:pt x="791" y="111829"/>
                      </a:lnTo>
                      <a:lnTo>
                        <a:pt x="4033" y="120699"/>
                      </a:lnTo>
                      <a:lnTo>
                        <a:pt x="6445" y="124670"/>
                      </a:lnTo>
                      <a:lnTo>
                        <a:pt x="9687" y="128075"/>
                      </a:lnTo>
                      <a:lnTo>
                        <a:pt x="12891" y="131518"/>
                      </a:lnTo>
                      <a:lnTo>
                        <a:pt x="17038" y="134295"/>
                      </a:lnTo>
                      <a:lnTo>
                        <a:pt x="22051" y="136431"/>
                      </a:lnTo>
                      <a:lnTo>
                        <a:pt x="27102" y="138554"/>
                      </a:lnTo>
                      <a:lnTo>
                        <a:pt x="32945" y="139622"/>
                      </a:lnTo>
                      <a:lnTo>
                        <a:pt x="44869" y="139622"/>
                      </a:lnTo>
                      <a:lnTo>
                        <a:pt x="72154" y="128515"/>
                      </a:lnTo>
                      <a:lnTo>
                        <a:pt x="34151" y="128515"/>
                      </a:lnTo>
                      <a:lnTo>
                        <a:pt x="28007" y="126291"/>
                      </a:lnTo>
                      <a:lnTo>
                        <a:pt x="16987" y="117382"/>
                      </a:lnTo>
                      <a:lnTo>
                        <a:pt x="14236" y="110421"/>
                      </a:lnTo>
                      <a:lnTo>
                        <a:pt x="14236" y="93006"/>
                      </a:lnTo>
                      <a:lnTo>
                        <a:pt x="43952" y="68278"/>
                      </a:lnTo>
                      <a:lnTo>
                        <a:pt x="74498" y="64898"/>
                      </a:lnTo>
                      <a:lnTo>
                        <a:pt x="95104" y="64898"/>
                      </a:lnTo>
                      <a:lnTo>
                        <a:pt x="95104" y="46164"/>
                      </a:lnTo>
                      <a:lnTo>
                        <a:pt x="94489" y="40007"/>
                      </a:lnTo>
                      <a:lnTo>
                        <a:pt x="92013" y="27580"/>
                      </a:lnTo>
                      <a:lnTo>
                        <a:pt x="89701" y="21951"/>
                      </a:lnTo>
                      <a:lnTo>
                        <a:pt x="82854" y="11949"/>
                      </a:lnTo>
                      <a:lnTo>
                        <a:pt x="81911" y="11132"/>
                      </a:lnTo>
                      <a:close/>
                    </a:path>
                    <a:path w="97155" h="139700">
                      <a:moveTo>
                        <a:pt x="95274" y="117646"/>
                      </a:moveTo>
                      <a:lnTo>
                        <a:pt x="82565" y="117646"/>
                      </a:lnTo>
                      <a:lnTo>
                        <a:pt x="84575" y="136557"/>
                      </a:lnTo>
                      <a:lnTo>
                        <a:pt x="97077" y="136557"/>
                      </a:lnTo>
                      <a:lnTo>
                        <a:pt x="96131" y="131518"/>
                      </a:lnTo>
                      <a:lnTo>
                        <a:pt x="95569" y="126366"/>
                      </a:lnTo>
                      <a:lnTo>
                        <a:pt x="95274" y="117646"/>
                      </a:lnTo>
                      <a:close/>
                    </a:path>
                    <a:path w="97155" h="139700">
                      <a:moveTo>
                        <a:pt x="95104" y="64898"/>
                      </a:moveTo>
                      <a:lnTo>
                        <a:pt x="74498" y="64898"/>
                      </a:lnTo>
                      <a:lnTo>
                        <a:pt x="81723" y="65087"/>
                      </a:lnTo>
                      <a:lnTo>
                        <a:pt x="81723" y="95670"/>
                      </a:lnTo>
                      <a:lnTo>
                        <a:pt x="51453" y="127774"/>
                      </a:lnTo>
                      <a:lnTo>
                        <a:pt x="46490" y="128515"/>
                      </a:lnTo>
                      <a:lnTo>
                        <a:pt x="72154" y="128515"/>
                      </a:lnTo>
                      <a:lnTo>
                        <a:pt x="81999" y="117646"/>
                      </a:lnTo>
                      <a:lnTo>
                        <a:pt x="95274" y="117646"/>
                      </a:lnTo>
                      <a:lnTo>
                        <a:pt x="95157" y="110421"/>
                      </a:lnTo>
                      <a:lnTo>
                        <a:pt x="95104" y="64898"/>
                      </a:lnTo>
                      <a:close/>
                    </a:path>
                    <a:path w="97155" h="139700">
                      <a:moveTo>
                        <a:pt x="58465" y="0"/>
                      </a:moveTo>
                      <a:lnTo>
                        <a:pt x="41929" y="0"/>
                      </a:lnTo>
                      <a:lnTo>
                        <a:pt x="35207" y="866"/>
                      </a:lnTo>
                      <a:lnTo>
                        <a:pt x="22302" y="4410"/>
                      </a:lnTo>
                      <a:lnTo>
                        <a:pt x="16020" y="7337"/>
                      </a:lnTo>
                      <a:lnTo>
                        <a:pt x="9951" y="11383"/>
                      </a:lnTo>
                      <a:lnTo>
                        <a:pt x="14236" y="21134"/>
                      </a:lnTo>
                      <a:lnTo>
                        <a:pt x="18960" y="17980"/>
                      </a:lnTo>
                      <a:lnTo>
                        <a:pt x="24238" y="15530"/>
                      </a:lnTo>
                      <a:lnTo>
                        <a:pt x="35822" y="11999"/>
                      </a:lnTo>
                      <a:lnTo>
                        <a:pt x="41653" y="11132"/>
                      </a:lnTo>
                      <a:lnTo>
                        <a:pt x="81911" y="11132"/>
                      </a:lnTo>
                      <a:lnTo>
                        <a:pt x="78154" y="7878"/>
                      </a:lnTo>
                      <a:lnTo>
                        <a:pt x="66192" y="1583"/>
                      </a:lnTo>
                      <a:lnTo>
                        <a:pt x="58465" y="0"/>
                      </a:lnTo>
                      <a:close/>
                    </a:path>
                  </a:pathLst>
                </a:custGeom>
                <a:solidFill>
                  <a:srgbClr val="030404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17" name="object 59"/>
                <p:cNvSpPr/>
                <p:nvPr/>
              </p:nvSpPr>
              <p:spPr>
                <a:xfrm>
                  <a:off x="9794131" y="5867797"/>
                  <a:ext cx="116839" cy="194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40" h="194945">
                      <a:moveTo>
                        <a:pt x="14248" y="0"/>
                      </a:moveTo>
                      <a:lnTo>
                        <a:pt x="0" y="0"/>
                      </a:lnTo>
                      <a:lnTo>
                        <a:pt x="49267" y="123765"/>
                      </a:lnTo>
                      <a:lnTo>
                        <a:pt x="50423" y="126391"/>
                      </a:lnTo>
                      <a:lnTo>
                        <a:pt x="50976" y="128326"/>
                      </a:lnTo>
                      <a:lnTo>
                        <a:pt x="50976" y="130550"/>
                      </a:lnTo>
                      <a:lnTo>
                        <a:pt x="50423" y="132498"/>
                      </a:lnTo>
                      <a:lnTo>
                        <a:pt x="30470" y="165230"/>
                      </a:lnTo>
                      <a:lnTo>
                        <a:pt x="3430" y="183851"/>
                      </a:lnTo>
                      <a:lnTo>
                        <a:pt x="7991" y="194708"/>
                      </a:lnTo>
                      <a:lnTo>
                        <a:pt x="31626" y="180534"/>
                      </a:lnTo>
                      <a:lnTo>
                        <a:pt x="36174" y="176627"/>
                      </a:lnTo>
                      <a:lnTo>
                        <a:pt x="61542" y="135463"/>
                      </a:lnTo>
                      <a:lnTo>
                        <a:pt x="69883" y="115711"/>
                      </a:lnTo>
                      <a:lnTo>
                        <a:pt x="58955" y="115711"/>
                      </a:lnTo>
                      <a:lnTo>
                        <a:pt x="57610" y="111452"/>
                      </a:lnTo>
                      <a:lnTo>
                        <a:pt x="56103" y="106765"/>
                      </a:lnTo>
                      <a:lnTo>
                        <a:pt x="52697" y="96562"/>
                      </a:lnTo>
                      <a:lnTo>
                        <a:pt x="50863" y="91624"/>
                      </a:lnTo>
                      <a:lnTo>
                        <a:pt x="48978" y="86761"/>
                      </a:lnTo>
                      <a:lnTo>
                        <a:pt x="14248" y="0"/>
                      </a:lnTo>
                      <a:close/>
                    </a:path>
                    <a:path w="116840" h="194945">
                      <a:moveTo>
                        <a:pt x="116478" y="0"/>
                      </a:moveTo>
                      <a:lnTo>
                        <a:pt x="102229" y="0"/>
                      </a:lnTo>
                      <a:lnTo>
                        <a:pt x="69748" y="86246"/>
                      </a:lnTo>
                      <a:lnTo>
                        <a:pt x="67675" y="91624"/>
                      </a:lnTo>
                      <a:lnTo>
                        <a:pt x="65778" y="96851"/>
                      </a:lnTo>
                      <a:lnTo>
                        <a:pt x="60840" y="111615"/>
                      </a:lnTo>
                      <a:lnTo>
                        <a:pt x="59520" y="115711"/>
                      </a:lnTo>
                      <a:lnTo>
                        <a:pt x="69883" y="115711"/>
                      </a:lnTo>
                      <a:lnTo>
                        <a:pt x="72015" y="110418"/>
                      </a:lnTo>
                      <a:lnTo>
                        <a:pt x="76898" y="97906"/>
                      </a:lnTo>
                      <a:lnTo>
                        <a:pt x="116478" y="0"/>
                      </a:lnTo>
                      <a:close/>
                    </a:path>
                  </a:pathLst>
                </a:custGeom>
                <a:solidFill>
                  <a:srgbClr val="030404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8" name="Группа 17"/>
              <p:cNvGrpSpPr/>
              <p:nvPr/>
            </p:nvGrpSpPr>
            <p:grpSpPr>
              <a:xfrm>
                <a:off x="9232042" y="6090585"/>
                <a:ext cx="356692" cy="161369"/>
                <a:chOff x="10253588" y="5798987"/>
                <a:chExt cx="583257" cy="263868"/>
              </a:xfrm>
            </p:grpSpPr>
            <p:sp>
              <p:nvSpPr>
                <p:cNvPr id="19" name="object 60"/>
                <p:cNvSpPr/>
                <p:nvPr/>
              </p:nvSpPr>
              <p:spPr>
                <a:xfrm>
                  <a:off x="10386714" y="5926035"/>
                  <a:ext cx="99060" cy="1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59" h="136525">
                      <a:moveTo>
                        <a:pt x="21637" y="2186"/>
                      </a:moveTo>
                      <a:lnTo>
                        <a:pt x="0" y="2186"/>
                      </a:lnTo>
                      <a:lnTo>
                        <a:pt x="0" y="136481"/>
                      </a:lnTo>
                      <a:lnTo>
                        <a:pt x="21285" y="136481"/>
                      </a:lnTo>
                      <a:lnTo>
                        <a:pt x="21285" y="89928"/>
                      </a:lnTo>
                      <a:lnTo>
                        <a:pt x="81860" y="89928"/>
                      </a:lnTo>
                      <a:lnTo>
                        <a:pt x="84751" y="86874"/>
                      </a:lnTo>
                      <a:lnTo>
                        <a:pt x="88855" y="82678"/>
                      </a:lnTo>
                      <a:lnTo>
                        <a:pt x="40472" y="82678"/>
                      </a:lnTo>
                      <a:lnTo>
                        <a:pt x="33485" y="80554"/>
                      </a:lnTo>
                      <a:lnTo>
                        <a:pt x="22202" y="68492"/>
                      </a:lnTo>
                      <a:lnTo>
                        <a:pt x="20041" y="59583"/>
                      </a:lnTo>
                      <a:lnTo>
                        <a:pt x="20041" y="41917"/>
                      </a:lnTo>
                      <a:lnTo>
                        <a:pt x="22252" y="33322"/>
                      </a:lnTo>
                      <a:lnTo>
                        <a:pt x="28032" y="27291"/>
                      </a:lnTo>
                      <a:lnTo>
                        <a:pt x="33674" y="21523"/>
                      </a:lnTo>
                      <a:lnTo>
                        <a:pt x="40572" y="19061"/>
                      </a:lnTo>
                      <a:lnTo>
                        <a:pt x="87474" y="19061"/>
                      </a:lnTo>
                      <a:lnTo>
                        <a:pt x="84245" y="14810"/>
                      </a:lnTo>
                      <a:lnTo>
                        <a:pt x="80725" y="12062"/>
                      </a:lnTo>
                      <a:lnTo>
                        <a:pt x="21637" y="12062"/>
                      </a:lnTo>
                      <a:lnTo>
                        <a:pt x="21637" y="2186"/>
                      </a:lnTo>
                      <a:close/>
                    </a:path>
                    <a:path w="99059" h="136525">
                      <a:moveTo>
                        <a:pt x="81860" y="89928"/>
                      </a:moveTo>
                      <a:lnTo>
                        <a:pt x="21285" y="89928"/>
                      </a:lnTo>
                      <a:lnTo>
                        <a:pt x="23660" y="94087"/>
                      </a:lnTo>
                      <a:lnTo>
                        <a:pt x="30281" y="97881"/>
                      </a:lnTo>
                      <a:lnTo>
                        <a:pt x="34981" y="99402"/>
                      </a:lnTo>
                      <a:lnTo>
                        <a:pt x="39818" y="101060"/>
                      </a:lnTo>
                      <a:lnTo>
                        <a:pt x="44857" y="101877"/>
                      </a:lnTo>
                      <a:lnTo>
                        <a:pt x="57359" y="101877"/>
                      </a:lnTo>
                      <a:lnTo>
                        <a:pt x="62888" y="100621"/>
                      </a:lnTo>
                      <a:lnTo>
                        <a:pt x="74686" y="95582"/>
                      </a:lnTo>
                      <a:lnTo>
                        <a:pt x="80052" y="91838"/>
                      </a:lnTo>
                      <a:lnTo>
                        <a:pt x="81860" y="89928"/>
                      </a:lnTo>
                      <a:close/>
                    </a:path>
                    <a:path w="99059" h="136525">
                      <a:moveTo>
                        <a:pt x="87474" y="19061"/>
                      </a:moveTo>
                      <a:lnTo>
                        <a:pt x="56894" y="19061"/>
                      </a:lnTo>
                      <a:lnTo>
                        <a:pt x="63905" y="22365"/>
                      </a:lnTo>
                      <a:lnTo>
                        <a:pt x="68782" y="27531"/>
                      </a:lnTo>
                      <a:lnTo>
                        <a:pt x="75136" y="38195"/>
                      </a:lnTo>
                      <a:lnTo>
                        <a:pt x="77250" y="51479"/>
                      </a:lnTo>
                      <a:lnTo>
                        <a:pt x="77250" y="60148"/>
                      </a:lnTo>
                      <a:lnTo>
                        <a:pt x="74485" y="68228"/>
                      </a:lnTo>
                      <a:lnTo>
                        <a:pt x="63554" y="79310"/>
                      </a:lnTo>
                      <a:lnTo>
                        <a:pt x="56856" y="82678"/>
                      </a:lnTo>
                      <a:lnTo>
                        <a:pt x="88855" y="82678"/>
                      </a:lnTo>
                      <a:lnTo>
                        <a:pt x="89224" y="82301"/>
                      </a:lnTo>
                      <a:lnTo>
                        <a:pt x="92692" y="76810"/>
                      </a:lnTo>
                      <a:lnTo>
                        <a:pt x="96089" y="68228"/>
                      </a:lnTo>
                      <a:lnTo>
                        <a:pt x="97655" y="64333"/>
                      </a:lnTo>
                      <a:lnTo>
                        <a:pt x="98887" y="57849"/>
                      </a:lnTo>
                      <a:lnTo>
                        <a:pt x="98873" y="49973"/>
                      </a:lnTo>
                      <a:lnTo>
                        <a:pt x="97021" y="36884"/>
                      </a:lnTo>
                      <a:lnTo>
                        <a:pt x="92113" y="25167"/>
                      </a:lnTo>
                      <a:lnTo>
                        <a:pt x="87474" y="19061"/>
                      </a:lnTo>
                      <a:close/>
                    </a:path>
                    <a:path w="99059" h="136525">
                      <a:moveTo>
                        <a:pt x="49141" y="0"/>
                      </a:moveTo>
                      <a:lnTo>
                        <a:pt x="44316" y="0"/>
                      </a:lnTo>
                      <a:lnTo>
                        <a:pt x="39567" y="779"/>
                      </a:lnTo>
                      <a:lnTo>
                        <a:pt x="30420" y="3832"/>
                      </a:lnTo>
                      <a:lnTo>
                        <a:pt x="24627" y="7237"/>
                      </a:lnTo>
                      <a:lnTo>
                        <a:pt x="21637" y="12062"/>
                      </a:lnTo>
                      <a:lnTo>
                        <a:pt x="80725" y="12062"/>
                      </a:lnTo>
                      <a:lnTo>
                        <a:pt x="73198" y="6186"/>
                      </a:lnTo>
                      <a:lnTo>
                        <a:pt x="61252" y="1447"/>
                      </a:lnTo>
                      <a:lnTo>
                        <a:pt x="49141" y="0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0" name="object 61"/>
                <p:cNvSpPr/>
                <p:nvPr/>
              </p:nvSpPr>
              <p:spPr>
                <a:xfrm>
                  <a:off x="10610340" y="5928235"/>
                  <a:ext cx="103505" cy="134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05" h="134620">
                      <a:moveTo>
                        <a:pt x="22793" y="0"/>
                      </a:moveTo>
                      <a:lnTo>
                        <a:pt x="0" y="0"/>
                      </a:lnTo>
                      <a:lnTo>
                        <a:pt x="41866" y="91913"/>
                      </a:lnTo>
                      <a:lnTo>
                        <a:pt x="23609" y="134270"/>
                      </a:lnTo>
                      <a:lnTo>
                        <a:pt x="45988" y="134270"/>
                      </a:lnTo>
                      <a:lnTo>
                        <a:pt x="73661" y="69019"/>
                      </a:lnTo>
                      <a:lnTo>
                        <a:pt x="52534" y="69019"/>
                      </a:lnTo>
                      <a:lnTo>
                        <a:pt x="22793" y="0"/>
                      </a:lnTo>
                      <a:close/>
                    </a:path>
                    <a:path w="103505" h="134620">
                      <a:moveTo>
                        <a:pt x="102932" y="0"/>
                      </a:moveTo>
                      <a:lnTo>
                        <a:pt x="80001" y="0"/>
                      </a:lnTo>
                      <a:lnTo>
                        <a:pt x="52534" y="69019"/>
                      </a:lnTo>
                      <a:lnTo>
                        <a:pt x="73661" y="69019"/>
                      </a:lnTo>
                      <a:lnTo>
                        <a:pt x="102932" y="0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1" name="object 62"/>
                <p:cNvSpPr/>
                <p:nvPr/>
              </p:nvSpPr>
              <p:spPr>
                <a:xfrm>
                  <a:off x="10498346" y="5926054"/>
                  <a:ext cx="99060" cy="102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59" h="102234">
                      <a:moveTo>
                        <a:pt x="54620" y="0"/>
                      </a:moveTo>
                      <a:lnTo>
                        <a:pt x="13811" y="15704"/>
                      </a:lnTo>
                      <a:lnTo>
                        <a:pt x="0" y="51240"/>
                      </a:lnTo>
                      <a:lnTo>
                        <a:pt x="0" y="57836"/>
                      </a:lnTo>
                      <a:lnTo>
                        <a:pt x="1281" y="64282"/>
                      </a:lnTo>
                      <a:lnTo>
                        <a:pt x="3807" y="70565"/>
                      </a:lnTo>
                      <a:lnTo>
                        <a:pt x="6194" y="76785"/>
                      </a:lnTo>
                      <a:lnTo>
                        <a:pt x="9712" y="82288"/>
                      </a:lnTo>
                      <a:lnTo>
                        <a:pt x="14185" y="86862"/>
                      </a:lnTo>
                      <a:lnTo>
                        <a:pt x="18885" y="91825"/>
                      </a:lnTo>
                      <a:lnTo>
                        <a:pt x="24263" y="95569"/>
                      </a:lnTo>
                      <a:lnTo>
                        <a:pt x="36074" y="100570"/>
                      </a:lnTo>
                      <a:lnTo>
                        <a:pt x="41577" y="101852"/>
                      </a:lnTo>
                      <a:lnTo>
                        <a:pt x="54017" y="101852"/>
                      </a:lnTo>
                      <a:lnTo>
                        <a:pt x="59143" y="101048"/>
                      </a:lnTo>
                      <a:lnTo>
                        <a:pt x="63956" y="99389"/>
                      </a:lnTo>
                      <a:lnTo>
                        <a:pt x="68655" y="97856"/>
                      </a:lnTo>
                      <a:lnTo>
                        <a:pt x="75277" y="94074"/>
                      </a:lnTo>
                      <a:lnTo>
                        <a:pt x="77652" y="89915"/>
                      </a:lnTo>
                      <a:lnTo>
                        <a:pt x="98949" y="89915"/>
                      </a:lnTo>
                      <a:lnTo>
                        <a:pt x="98949" y="82640"/>
                      </a:lnTo>
                      <a:lnTo>
                        <a:pt x="42080" y="82640"/>
                      </a:lnTo>
                      <a:lnTo>
                        <a:pt x="35408" y="79310"/>
                      </a:lnTo>
                      <a:lnTo>
                        <a:pt x="24476" y="68215"/>
                      </a:lnTo>
                      <a:lnTo>
                        <a:pt x="21699" y="60123"/>
                      </a:lnTo>
                      <a:lnTo>
                        <a:pt x="21716" y="41904"/>
                      </a:lnTo>
                      <a:lnTo>
                        <a:pt x="24476" y="33523"/>
                      </a:lnTo>
                      <a:lnTo>
                        <a:pt x="35006" y="22353"/>
                      </a:lnTo>
                      <a:lnTo>
                        <a:pt x="42017" y="19048"/>
                      </a:lnTo>
                      <a:lnTo>
                        <a:pt x="98949" y="19048"/>
                      </a:lnTo>
                      <a:lnTo>
                        <a:pt x="98949" y="12049"/>
                      </a:lnTo>
                      <a:lnTo>
                        <a:pt x="77337" y="12049"/>
                      </a:lnTo>
                      <a:lnTo>
                        <a:pt x="74334" y="7224"/>
                      </a:lnTo>
                      <a:lnTo>
                        <a:pt x="68529" y="3819"/>
                      </a:lnTo>
                      <a:lnTo>
                        <a:pt x="59369" y="779"/>
                      </a:lnTo>
                      <a:lnTo>
                        <a:pt x="54620" y="0"/>
                      </a:lnTo>
                      <a:close/>
                    </a:path>
                    <a:path w="99059" h="102234">
                      <a:moveTo>
                        <a:pt x="98949" y="89915"/>
                      </a:moveTo>
                      <a:lnTo>
                        <a:pt x="77652" y="89915"/>
                      </a:lnTo>
                      <a:lnTo>
                        <a:pt x="77652" y="100080"/>
                      </a:lnTo>
                      <a:lnTo>
                        <a:pt x="98949" y="100080"/>
                      </a:lnTo>
                      <a:lnTo>
                        <a:pt x="98949" y="89915"/>
                      </a:lnTo>
                      <a:close/>
                    </a:path>
                    <a:path w="99059" h="102234">
                      <a:moveTo>
                        <a:pt x="98949" y="19048"/>
                      </a:moveTo>
                      <a:lnTo>
                        <a:pt x="58364" y="19048"/>
                      </a:lnTo>
                      <a:lnTo>
                        <a:pt x="65212" y="21461"/>
                      </a:lnTo>
                      <a:lnTo>
                        <a:pt x="70904" y="27291"/>
                      </a:lnTo>
                      <a:lnTo>
                        <a:pt x="76659" y="33309"/>
                      </a:lnTo>
                      <a:lnTo>
                        <a:pt x="78870" y="41904"/>
                      </a:lnTo>
                      <a:lnTo>
                        <a:pt x="78870" y="59583"/>
                      </a:lnTo>
                      <a:lnTo>
                        <a:pt x="76747" y="68479"/>
                      </a:lnTo>
                      <a:lnTo>
                        <a:pt x="71080" y="74498"/>
                      </a:lnTo>
                      <a:lnTo>
                        <a:pt x="65451" y="80542"/>
                      </a:lnTo>
                      <a:lnTo>
                        <a:pt x="58465" y="82640"/>
                      </a:lnTo>
                      <a:lnTo>
                        <a:pt x="98949" y="82640"/>
                      </a:lnTo>
                      <a:lnTo>
                        <a:pt x="98949" y="19048"/>
                      </a:lnTo>
                      <a:close/>
                    </a:path>
                    <a:path w="99059" h="102234">
                      <a:moveTo>
                        <a:pt x="98949" y="2186"/>
                      </a:moveTo>
                      <a:lnTo>
                        <a:pt x="77337" y="2186"/>
                      </a:lnTo>
                      <a:lnTo>
                        <a:pt x="77337" y="12049"/>
                      </a:lnTo>
                      <a:lnTo>
                        <a:pt x="98949" y="12049"/>
                      </a:lnTo>
                      <a:lnTo>
                        <a:pt x="98949" y="2186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2" name="object 63"/>
                <p:cNvSpPr/>
                <p:nvPr/>
              </p:nvSpPr>
              <p:spPr>
                <a:xfrm>
                  <a:off x="10685416" y="5800742"/>
                  <a:ext cx="70485" cy="8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84" h="82550">
                      <a:moveTo>
                        <a:pt x="30884" y="0"/>
                      </a:moveTo>
                      <a:lnTo>
                        <a:pt x="0" y="0"/>
                      </a:lnTo>
                      <a:lnTo>
                        <a:pt x="0" y="82489"/>
                      </a:lnTo>
                      <a:lnTo>
                        <a:pt x="20468" y="82489"/>
                      </a:lnTo>
                      <a:lnTo>
                        <a:pt x="19287" y="14751"/>
                      </a:lnTo>
                      <a:lnTo>
                        <a:pt x="35209" y="14751"/>
                      </a:lnTo>
                      <a:lnTo>
                        <a:pt x="30884" y="0"/>
                      </a:lnTo>
                      <a:close/>
                    </a:path>
                    <a:path w="70484" h="82550">
                      <a:moveTo>
                        <a:pt x="35209" y="14751"/>
                      </a:moveTo>
                      <a:lnTo>
                        <a:pt x="19840" y="14751"/>
                      </a:lnTo>
                      <a:lnTo>
                        <a:pt x="40384" y="82489"/>
                      </a:lnTo>
                      <a:lnTo>
                        <a:pt x="70050" y="82489"/>
                      </a:lnTo>
                      <a:lnTo>
                        <a:pt x="70050" y="65363"/>
                      </a:lnTo>
                      <a:lnTo>
                        <a:pt x="50046" y="65363"/>
                      </a:lnTo>
                      <a:lnTo>
                        <a:pt x="35209" y="14751"/>
                      </a:lnTo>
                      <a:close/>
                    </a:path>
                    <a:path w="70484" h="82550">
                      <a:moveTo>
                        <a:pt x="70050" y="0"/>
                      </a:moveTo>
                      <a:lnTo>
                        <a:pt x="49418" y="0"/>
                      </a:lnTo>
                      <a:lnTo>
                        <a:pt x="50511" y="65363"/>
                      </a:lnTo>
                      <a:lnTo>
                        <a:pt x="70050" y="65363"/>
                      </a:lnTo>
                      <a:lnTo>
                        <a:pt x="70050" y="0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3" name="object 64"/>
                <p:cNvSpPr/>
                <p:nvPr/>
              </p:nvSpPr>
              <p:spPr>
                <a:xfrm>
                  <a:off x="10327309" y="5800746"/>
                  <a:ext cx="67945" cy="83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44" h="83820">
                      <a:moveTo>
                        <a:pt x="52521" y="0"/>
                      </a:moveTo>
                      <a:lnTo>
                        <a:pt x="15417" y="0"/>
                      </a:lnTo>
                      <a:lnTo>
                        <a:pt x="0" y="83230"/>
                      </a:lnTo>
                      <a:lnTo>
                        <a:pt x="22491" y="83230"/>
                      </a:lnTo>
                      <a:lnTo>
                        <a:pt x="33862" y="7664"/>
                      </a:lnTo>
                      <a:lnTo>
                        <a:pt x="53938" y="7664"/>
                      </a:lnTo>
                      <a:lnTo>
                        <a:pt x="52521" y="0"/>
                      </a:lnTo>
                      <a:close/>
                    </a:path>
                    <a:path w="67944" h="83820">
                      <a:moveTo>
                        <a:pt x="53938" y="7664"/>
                      </a:moveTo>
                      <a:lnTo>
                        <a:pt x="34365" y="7664"/>
                      </a:lnTo>
                      <a:lnTo>
                        <a:pt x="45485" y="83230"/>
                      </a:lnTo>
                      <a:lnTo>
                        <a:pt x="67901" y="83230"/>
                      </a:lnTo>
                      <a:lnTo>
                        <a:pt x="53938" y="7664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4" name="object 65"/>
                <p:cNvSpPr/>
                <p:nvPr/>
              </p:nvSpPr>
              <p:spPr>
                <a:xfrm>
                  <a:off x="10411771" y="5800734"/>
                  <a:ext cx="92710" cy="83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09" h="83820">
                      <a:moveTo>
                        <a:pt x="35848" y="0"/>
                      </a:moveTo>
                      <a:lnTo>
                        <a:pt x="1872" y="0"/>
                      </a:lnTo>
                      <a:lnTo>
                        <a:pt x="0" y="83243"/>
                      </a:lnTo>
                      <a:lnTo>
                        <a:pt x="20795" y="83243"/>
                      </a:lnTo>
                      <a:lnTo>
                        <a:pt x="21322" y="8380"/>
                      </a:lnTo>
                      <a:lnTo>
                        <a:pt x="37195" y="8380"/>
                      </a:lnTo>
                      <a:lnTo>
                        <a:pt x="35848" y="0"/>
                      </a:lnTo>
                      <a:close/>
                    </a:path>
                    <a:path w="92709" h="83820">
                      <a:moveTo>
                        <a:pt x="37195" y="8380"/>
                      </a:moveTo>
                      <a:lnTo>
                        <a:pt x="21787" y="8380"/>
                      </a:lnTo>
                      <a:lnTo>
                        <a:pt x="35785" y="83243"/>
                      </a:lnTo>
                      <a:lnTo>
                        <a:pt x="56856" y="83243"/>
                      </a:lnTo>
                      <a:lnTo>
                        <a:pt x="60495" y="63679"/>
                      </a:lnTo>
                      <a:lnTo>
                        <a:pt x="46088" y="63679"/>
                      </a:lnTo>
                      <a:lnTo>
                        <a:pt x="37195" y="8380"/>
                      </a:lnTo>
                      <a:close/>
                    </a:path>
                    <a:path w="92709" h="83820">
                      <a:moveTo>
                        <a:pt x="90932" y="8380"/>
                      </a:moveTo>
                      <a:lnTo>
                        <a:pt x="71181" y="8380"/>
                      </a:lnTo>
                      <a:lnTo>
                        <a:pt x="71771" y="83243"/>
                      </a:lnTo>
                      <a:lnTo>
                        <a:pt x="92604" y="83243"/>
                      </a:lnTo>
                      <a:lnTo>
                        <a:pt x="90932" y="8380"/>
                      </a:lnTo>
                      <a:close/>
                    </a:path>
                    <a:path w="92709" h="83820">
                      <a:moveTo>
                        <a:pt x="90744" y="0"/>
                      </a:moveTo>
                      <a:lnTo>
                        <a:pt x="56806" y="0"/>
                      </a:lnTo>
                      <a:lnTo>
                        <a:pt x="46515" y="63679"/>
                      </a:lnTo>
                      <a:lnTo>
                        <a:pt x="60495" y="63679"/>
                      </a:lnTo>
                      <a:lnTo>
                        <a:pt x="70778" y="8380"/>
                      </a:lnTo>
                      <a:lnTo>
                        <a:pt x="90932" y="8380"/>
                      </a:lnTo>
                      <a:lnTo>
                        <a:pt x="90744" y="0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5" name="object 66"/>
                <p:cNvSpPr/>
                <p:nvPr/>
              </p:nvSpPr>
              <p:spPr>
                <a:xfrm>
                  <a:off x="10603668" y="5800746"/>
                  <a:ext cx="59055" cy="84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5" h="84454">
                      <a:moveTo>
                        <a:pt x="21116" y="0"/>
                      </a:moveTo>
                      <a:lnTo>
                        <a:pt x="19" y="0"/>
                      </a:lnTo>
                      <a:lnTo>
                        <a:pt x="0" y="61581"/>
                      </a:lnTo>
                      <a:lnTo>
                        <a:pt x="41510" y="84352"/>
                      </a:lnTo>
                      <a:lnTo>
                        <a:pt x="53010" y="78030"/>
                      </a:lnTo>
                      <a:lnTo>
                        <a:pt x="56036" y="70741"/>
                      </a:lnTo>
                      <a:lnTo>
                        <a:pt x="23465" y="70741"/>
                      </a:lnTo>
                      <a:lnTo>
                        <a:pt x="21681" y="66795"/>
                      </a:lnTo>
                      <a:lnTo>
                        <a:pt x="21349" y="65174"/>
                      </a:lnTo>
                      <a:lnTo>
                        <a:pt x="21247" y="64358"/>
                      </a:lnTo>
                      <a:lnTo>
                        <a:pt x="21116" y="61581"/>
                      </a:lnTo>
                      <a:lnTo>
                        <a:pt x="21116" y="0"/>
                      </a:lnTo>
                      <a:close/>
                    </a:path>
                    <a:path w="59055" h="84454">
                      <a:moveTo>
                        <a:pt x="58597" y="0"/>
                      </a:moveTo>
                      <a:lnTo>
                        <a:pt x="37438" y="0"/>
                      </a:lnTo>
                      <a:lnTo>
                        <a:pt x="37438" y="61581"/>
                      </a:lnTo>
                      <a:lnTo>
                        <a:pt x="37274" y="64358"/>
                      </a:lnTo>
                      <a:lnTo>
                        <a:pt x="37169" y="65174"/>
                      </a:lnTo>
                      <a:lnTo>
                        <a:pt x="36847" y="66795"/>
                      </a:lnTo>
                      <a:lnTo>
                        <a:pt x="35100" y="70741"/>
                      </a:lnTo>
                      <a:lnTo>
                        <a:pt x="56036" y="70741"/>
                      </a:lnTo>
                      <a:lnTo>
                        <a:pt x="58346" y="65174"/>
                      </a:lnTo>
                      <a:lnTo>
                        <a:pt x="58575" y="61581"/>
                      </a:lnTo>
                      <a:lnTo>
                        <a:pt x="58597" y="0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6" name="object 67"/>
                <p:cNvSpPr/>
                <p:nvPr/>
              </p:nvSpPr>
              <p:spPr>
                <a:xfrm>
                  <a:off x="10253588" y="5798987"/>
                  <a:ext cx="60960" cy="88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59" h="88265">
                      <a:moveTo>
                        <a:pt x="22290" y="57645"/>
                      </a:moveTo>
                      <a:lnTo>
                        <a:pt x="0" y="57645"/>
                      </a:lnTo>
                      <a:lnTo>
                        <a:pt x="0" y="64053"/>
                      </a:lnTo>
                      <a:lnTo>
                        <a:pt x="4232" y="78430"/>
                      </a:lnTo>
                      <a:lnTo>
                        <a:pt x="15018" y="85958"/>
                      </a:lnTo>
                      <a:lnTo>
                        <a:pt x="29491" y="88225"/>
                      </a:lnTo>
                      <a:lnTo>
                        <a:pt x="44792" y="86120"/>
                      </a:lnTo>
                      <a:lnTo>
                        <a:pt x="55561" y="79132"/>
                      </a:lnTo>
                      <a:lnTo>
                        <a:pt x="57314" y="73301"/>
                      </a:lnTo>
                      <a:lnTo>
                        <a:pt x="25494" y="73301"/>
                      </a:lnTo>
                      <a:lnTo>
                        <a:pt x="22365" y="70273"/>
                      </a:lnTo>
                      <a:lnTo>
                        <a:pt x="22290" y="57645"/>
                      </a:lnTo>
                      <a:close/>
                    </a:path>
                    <a:path w="60959" h="88265">
                      <a:moveTo>
                        <a:pt x="40434" y="0"/>
                      </a:moveTo>
                      <a:lnTo>
                        <a:pt x="2381" y="12595"/>
                      </a:lnTo>
                      <a:lnTo>
                        <a:pt x="301" y="24599"/>
                      </a:lnTo>
                      <a:lnTo>
                        <a:pt x="1118" y="28783"/>
                      </a:lnTo>
                      <a:lnTo>
                        <a:pt x="8114" y="39757"/>
                      </a:lnTo>
                      <a:lnTo>
                        <a:pt x="20145" y="47782"/>
                      </a:lnTo>
                      <a:lnTo>
                        <a:pt x="32105" y="54648"/>
                      </a:lnTo>
                      <a:lnTo>
                        <a:pt x="38662" y="61490"/>
                      </a:lnTo>
                      <a:lnTo>
                        <a:pt x="39441" y="63526"/>
                      </a:lnTo>
                      <a:lnTo>
                        <a:pt x="39228" y="66089"/>
                      </a:lnTo>
                      <a:lnTo>
                        <a:pt x="38826" y="67647"/>
                      </a:lnTo>
                      <a:lnTo>
                        <a:pt x="38160" y="70436"/>
                      </a:lnTo>
                      <a:lnTo>
                        <a:pt x="36287" y="73301"/>
                      </a:lnTo>
                      <a:lnTo>
                        <a:pt x="57314" y="73301"/>
                      </a:lnTo>
                      <a:lnTo>
                        <a:pt x="60701" y="62030"/>
                      </a:lnTo>
                      <a:lnTo>
                        <a:pt x="59960" y="57306"/>
                      </a:lnTo>
                      <a:lnTo>
                        <a:pt x="59633" y="55559"/>
                      </a:lnTo>
                      <a:lnTo>
                        <a:pt x="52351" y="44266"/>
                      </a:lnTo>
                      <a:lnTo>
                        <a:pt x="39782" y="36127"/>
                      </a:lnTo>
                      <a:lnTo>
                        <a:pt x="27724" y="29431"/>
                      </a:lnTo>
                      <a:lnTo>
                        <a:pt x="21724" y="21470"/>
                      </a:lnTo>
                      <a:lnTo>
                        <a:pt x="21787" y="19761"/>
                      </a:lnTo>
                      <a:lnTo>
                        <a:pt x="22026" y="18819"/>
                      </a:lnTo>
                      <a:lnTo>
                        <a:pt x="22629" y="16092"/>
                      </a:lnTo>
                      <a:lnTo>
                        <a:pt x="24439" y="13190"/>
                      </a:lnTo>
                      <a:lnTo>
                        <a:pt x="55586" y="13190"/>
                      </a:lnTo>
                      <a:lnTo>
                        <a:pt x="52768" y="5784"/>
                      </a:lnTo>
                      <a:lnTo>
                        <a:pt x="40434" y="0"/>
                      </a:lnTo>
                      <a:close/>
                    </a:path>
                    <a:path w="60959" h="88265">
                      <a:moveTo>
                        <a:pt x="55586" y="13190"/>
                      </a:moveTo>
                      <a:lnTo>
                        <a:pt x="34566" y="13190"/>
                      </a:lnTo>
                      <a:lnTo>
                        <a:pt x="37406" y="16256"/>
                      </a:lnTo>
                      <a:lnTo>
                        <a:pt x="37406" y="25918"/>
                      </a:lnTo>
                      <a:lnTo>
                        <a:pt x="58201" y="25918"/>
                      </a:lnTo>
                      <a:lnTo>
                        <a:pt x="58086" y="19761"/>
                      </a:lnTo>
                      <a:lnTo>
                        <a:pt x="55586" y="13190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7" name="object 68"/>
                <p:cNvSpPr/>
                <p:nvPr/>
              </p:nvSpPr>
              <p:spPr>
                <a:xfrm>
                  <a:off x="10524714" y="5799368"/>
                  <a:ext cx="60325" cy="87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25" h="87629">
                      <a:moveTo>
                        <a:pt x="22164" y="57101"/>
                      </a:moveTo>
                      <a:lnTo>
                        <a:pt x="0" y="57101"/>
                      </a:lnTo>
                      <a:lnTo>
                        <a:pt x="0" y="63509"/>
                      </a:lnTo>
                      <a:lnTo>
                        <a:pt x="4275" y="77829"/>
                      </a:lnTo>
                      <a:lnTo>
                        <a:pt x="15146" y="85255"/>
                      </a:lnTo>
                      <a:lnTo>
                        <a:pt x="29681" y="87420"/>
                      </a:lnTo>
                      <a:lnTo>
                        <a:pt x="44733" y="85239"/>
                      </a:lnTo>
                      <a:lnTo>
                        <a:pt x="55348" y="77998"/>
                      </a:lnTo>
                      <a:lnTo>
                        <a:pt x="56915" y="72581"/>
                      </a:lnTo>
                      <a:lnTo>
                        <a:pt x="25268" y="72581"/>
                      </a:lnTo>
                      <a:lnTo>
                        <a:pt x="22164" y="69628"/>
                      </a:lnTo>
                      <a:lnTo>
                        <a:pt x="22164" y="57101"/>
                      </a:lnTo>
                      <a:close/>
                    </a:path>
                    <a:path w="60325" h="87629">
                      <a:moveTo>
                        <a:pt x="39726" y="0"/>
                      </a:moveTo>
                      <a:lnTo>
                        <a:pt x="2198" y="13067"/>
                      </a:lnTo>
                      <a:lnTo>
                        <a:pt x="276" y="24369"/>
                      </a:lnTo>
                      <a:lnTo>
                        <a:pt x="1193" y="28553"/>
                      </a:lnTo>
                      <a:lnTo>
                        <a:pt x="8205" y="39534"/>
                      </a:lnTo>
                      <a:lnTo>
                        <a:pt x="20251" y="47543"/>
                      </a:lnTo>
                      <a:lnTo>
                        <a:pt x="32123" y="54419"/>
                      </a:lnTo>
                      <a:lnTo>
                        <a:pt x="38298" y="61009"/>
                      </a:lnTo>
                      <a:lnTo>
                        <a:pt x="39140" y="62982"/>
                      </a:lnTo>
                      <a:lnTo>
                        <a:pt x="38775" y="65532"/>
                      </a:lnTo>
                      <a:lnTo>
                        <a:pt x="38461" y="67078"/>
                      </a:lnTo>
                      <a:lnTo>
                        <a:pt x="37820" y="69829"/>
                      </a:lnTo>
                      <a:lnTo>
                        <a:pt x="35923" y="72581"/>
                      </a:lnTo>
                      <a:lnTo>
                        <a:pt x="56915" y="72581"/>
                      </a:lnTo>
                      <a:lnTo>
                        <a:pt x="60123" y="61486"/>
                      </a:lnTo>
                      <a:lnTo>
                        <a:pt x="59395" y="56812"/>
                      </a:lnTo>
                      <a:lnTo>
                        <a:pt x="59018" y="55015"/>
                      </a:lnTo>
                      <a:lnTo>
                        <a:pt x="51705" y="43772"/>
                      </a:lnTo>
                      <a:lnTo>
                        <a:pt x="39109" y="35670"/>
                      </a:lnTo>
                      <a:lnTo>
                        <a:pt x="27161" y="28958"/>
                      </a:lnTo>
                      <a:lnTo>
                        <a:pt x="21574" y="21366"/>
                      </a:lnTo>
                      <a:lnTo>
                        <a:pt x="21674" y="19594"/>
                      </a:lnTo>
                      <a:lnTo>
                        <a:pt x="22416" y="16076"/>
                      </a:lnTo>
                      <a:lnTo>
                        <a:pt x="24200" y="13174"/>
                      </a:lnTo>
                      <a:lnTo>
                        <a:pt x="54998" y="13174"/>
                      </a:lnTo>
                      <a:lnTo>
                        <a:pt x="52113" y="5682"/>
                      </a:lnTo>
                      <a:lnTo>
                        <a:pt x="39726" y="0"/>
                      </a:lnTo>
                      <a:close/>
                    </a:path>
                    <a:path w="60325" h="87629">
                      <a:moveTo>
                        <a:pt x="54998" y="13174"/>
                      </a:moveTo>
                      <a:lnTo>
                        <a:pt x="34264" y="13174"/>
                      </a:lnTo>
                      <a:lnTo>
                        <a:pt x="36995" y="16076"/>
                      </a:lnTo>
                      <a:lnTo>
                        <a:pt x="37054" y="25688"/>
                      </a:lnTo>
                      <a:lnTo>
                        <a:pt x="57598" y="25688"/>
                      </a:lnTo>
                      <a:lnTo>
                        <a:pt x="57598" y="19921"/>
                      </a:lnTo>
                      <a:lnTo>
                        <a:pt x="54998" y="13174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28" name="object 69"/>
                <p:cNvSpPr/>
                <p:nvPr/>
              </p:nvSpPr>
              <p:spPr>
                <a:xfrm>
                  <a:off x="10777155" y="5799843"/>
                  <a:ext cx="59690" cy="84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90" h="84454">
                      <a:moveTo>
                        <a:pt x="17546" y="0"/>
                      </a:moveTo>
                      <a:lnTo>
                        <a:pt x="0" y="62424"/>
                      </a:lnTo>
                      <a:lnTo>
                        <a:pt x="2361" y="72729"/>
                      </a:lnTo>
                      <a:lnTo>
                        <a:pt x="9819" y="80169"/>
                      </a:lnTo>
                      <a:lnTo>
                        <a:pt x="22869" y="83917"/>
                      </a:lnTo>
                      <a:lnTo>
                        <a:pt x="41761" y="84287"/>
                      </a:lnTo>
                      <a:lnTo>
                        <a:pt x="53386" y="77821"/>
                      </a:lnTo>
                      <a:lnTo>
                        <a:pt x="56422" y="70805"/>
                      </a:lnTo>
                      <a:lnTo>
                        <a:pt x="23421" y="70805"/>
                      </a:lnTo>
                      <a:lnTo>
                        <a:pt x="21322" y="67048"/>
                      </a:lnTo>
                      <a:lnTo>
                        <a:pt x="20920" y="64773"/>
                      </a:lnTo>
                      <a:lnTo>
                        <a:pt x="20818" y="62424"/>
                      </a:lnTo>
                      <a:lnTo>
                        <a:pt x="20871" y="20570"/>
                      </a:lnTo>
                      <a:lnTo>
                        <a:pt x="21561" y="17567"/>
                      </a:lnTo>
                      <a:lnTo>
                        <a:pt x="23358" y="13571"/>
                      </a:lnTo>
                      <a:lnTo>
                        <a:pt x="57212" y="13571"/>
                      </a:lnTo>
                      <a:lnTo>
                        <a:pt x="56770" y="11625"/>
                      </a:lnTo>
                      <a:lnTo>
                        <a:pt x="49354" y="4059"/>
                      </a:lnTo>
                      <a:lnTo>
                        <a:pt x="36370" y="369"/>
                      </a:lnTo>
                      <a:lnTo>
                        <a:pt x="17546" y="0"/>
                      </a:lnTo>
                      <a:close/>
                    </a:path>
                    <a:path w="59690" h="84454">
                      <a:moveTo>
                        <a:pt x="59143" y="37344"/>
                      </a:moveTo>
                      <a:lnTo>
                        <a:pt x="29640" y="37344"/>
                      </a:lnTo>
                      <a:lnTo>
                        <a:pt x="29640" y="49545"/>
                      </a:lnTo>
                      <a:lnTo>
                        <a:pt x="38160" y="49545"/>
                      </a:lnTo>
                      <a:lnTo>
                        <a:pt x="38111" y="62424"/>
                      </a:lnTo>
                      <a:lnTo>
                        <a:pt x="37971" y="64773"/>
                      </a:lnTo>
                      <a:lnTo>
                        <a:pt x="37607" y="67048"/>
                      </a:lnTo>
                      <a:lnTo>
                        <a:pt x="35483" y="70805"/>
                      </a:lnTo>
                      <a:lnTo>
                        <a:pt x="56422" y="70805"/>
                      </a:lnTo>
                      <a:lnTo>
                        <a:pt x="58842" y="65213"/>
                      </a:lnTo>
                      <a:lnTo>
                        <a:pt x="59080" y="62424"/>
                      </a:lnTo>
                      <a:lnTo>
                        <a:pt x="59143" y="37344"/>
                      </a:lnTo>
                      <a:close/>
                    </a:path>
                    <a:path w="59690" h="84454">
                      <a:moveTo>
                        <a:pt x="57212" y="13571"/>
                      </a:moveTo>
                      <a:lnTo>
                        <a:pt x="35722" y="13571"/>
                      </a:lnTo>
                      <a:lnTo>
                        <a:pt x="37330" y="17780"/>
                      </a:lnTo>
                      <a:lnTo>
                        <a:pt x="37695" y="19539"/>
                      </a:lnTo>
                      <a:lnTo>
                        <a:pt x="37931" y="20570"/>
                      </a:lnTo>
                      <a:lnTo>
                        <a:pt x="37971" y="27405"/>
                      </a:lnTo>
                      <a:lnTo>
                        <a:pt x="58980" y="27405"/>
                      </a:lnTo>
                      <a:lnTo>
                        <a:pt x="59080" y="21788"/>
                      </a:lnTo>
                      <a:lnTo>
                        <a:pt x="57212" y="13571"/>
                      </a:lnTo>
                      <a:close/>
                    </a:path>
                  </a:pathLst>
                </a:custGeom>
                <a:solidFill>
                  <a:srgbClr val="054F97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9" name="Группа 28"/>
              <p:cNvGrpSpPr/>
              <p:nvPr/>
            </p:nvGrpSpPr>
            <p:grpSpPr>
              <a:xfrm>
                <a:off x="10794131" y="6103097"/>
                <a:ext cx="740491" cy="136345"/>
                <a:chOff x="11225723" y="6437653"/>
                <a:chExt cx="1210836" cy="222948"/>
              </a:xfrm>
            </p:grpSpPr>
            <p:sp>
              <p:nvSpPr>
                <p:cNvPr id="30" name="object 70"/>
                <p:cNvSpPr/>
                <p:nvPr/>
              </p:nvSpPr>
              <p:spPr>
                <a:xfrm>
                  <a:off x="11584202" y="6437654"/>
                  <a:ext cx="222885" cy="222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222884">
                      <a:moveTo>
                        <a:pt x="0" y="222313"/>
                      </a:moveTo>
                      <a:lnTo>
                        <a:pt x="222313" y="222313"/>
                      </a:lnTo>
                      <a:lnTo>
                        <a:pt x="222313" y="0"/>
                      </a:lnTo>
                      <a:lnTo>
                        <a:pt x="0" y="0"/>
                      </a:lnTo>
                      <a:lnTo>
                        <a:pt x="0" y="222313"/>
                      </a:lnTo>
                      <a:close/>
                    </a:path>
                  </a:pathLst>
                </a:custGeom>
                <a:solidFill>
                  <a:srgbClr val="E9322A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31" name="object 71"/>
                <p:cNvSpPr/>
                <p:nvPr/>
              </p:nvSpPr>
              <p:spPr>
                <a:xfrm>
                  <a:off x="11630929" y="6460487"/>
                  <a:ext cx="129539" cy="176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40" h="176529">
                      <a:moveTo>
                        <a:pt x="64444" y="0"/>
                      </a:moveTo>
                      <a:lnTo>
                        <a:pt x="24831" y="28131"/>
                      </a:lnTo>
                      <a:lnTo>
                        <a:pt x="6658" y="68494"/>
                      </a:lnTo>
                      <a:lnTo>
                        <a:pt x="0" y="118189"/>
                      </a:lnTo>
                      <a:lnTo>
                        <a:pt x="3055" y="131699"/>
                      </a:lnTo>
                      <a:lnTo>
                        <a:pt x="25768" y="163849"/>
                      </a:lnTo>
                      <a:lnTo>
                        <a:pt x="69531" y="176442"/>
                      </a:lnTo>
                      <a:lnTo>
                        <a:pt x="83446" y="174137"/>
                      </a:lnTo>
                      <a:lnTo>
                        <a:pt x="120979" y="140377"/>
                      </a:lnTo>
                      <a:lnTo>
                        <a:pt x="129202" y="93782"/>
                      </a:lnTo>
                      <a:lnTo>
                        <a:pt x="126708" y="78497"/>
                      </a:lnTo>
                      <a:lnTo>
                        <a:pt x="109860" y="35815"/>
                      </a:lnTo>
                      <a:lnTo>
                        <a:pt x="83823" y="6554"/>
                      </a:lnTo>
                      <a:lnTo>
                        <a:pt x="6444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32" name="object 72"/>
                <p:cNvSpPr/>
                <p:nvPr/>
              </p:nvSpPr>
              <p:spPr>
                <a:xfrm>
                  <a:off x="11942874" y="6437653"/>
                  <a:ext cx="115570" cy="21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69" h="219075">
                      <a:moveTo>
                        <a:pt x="111000" y="0"/>
                      </a:moveTo>
                      <a:lnTo>
                        <a:pt x="68959" y="8228"/>
                      </a:lnTo>
                      <a:lnTo>
                        <a:pt x="34273" y="30741"/>
                      </a:lnTo>
                      <a:lnTo>
                        <a:pt x="10201" y="64279"/>
                      </a:lnTo>
                      <a:lnTo>
                        <a:pt x="0" y="105583"/>
                      </a:lnTo>
                      <a:lnTo>
                        <a:pt x="833" y="120851"/>
                      </a:lnTo>
                      <a:lnTo>
                        <a:pt x="12924" y="161846"/>
                      </a:lnTo>
                      <a:lnTo>
                        <a:pt x="37204" y="193899"/>
                      </a:lnTo>
                      <a:lnTo>
                        <a:pt x="70843" y="214791"/>
                      </a:lnTo>
                      <a:lnTo>
                        <a:pt x="83648" y="218891"/>
                      </a:lnTo>
                      <a:lnTo>
                        <a:pt x="91147" y="122785"/>
                      </a:lnTo>
                      <a:lnTo>
                        <a:pt x="91147" y="118174"/>
                      </a:lnTo>
                      <a:lnTo>
                        <a:pt x="94917" y="114442"/>
                      </a:lnTo>
                      <a:lnTo>
                        <a:pt x="114305" y="114442"/>
                      </a:lnTo>
                      <a:lnTo>
                        <a:pt x="115121" y="113638"/>
                      </a:lnTo>
                      <a:lnTo>
                        <a:pt x="115121" y="95343"/>
                      </a:lnTo>
                      <a:lnTo>
                        <a:pt x="82389" y="95343"/>
                      </a:lnTo>
                      <a:lnTo>
                        <a:pt x="76547" y="89488"/>
                      </a:lnTo>
                      <a:lnTo>
                        <a:pt x="76547" y="75013"/>
                      </a:lnTo>
                      <a:lnTo>
                        <a:pt x="82389" y="69120"/>
                      </a:lnTo>
                      <a:lnTo>
                        <a:pt x="115121" y="69120"/>
                      </a:lnTo>
                      <a:lnTo>
                        <a:pt x="115121" y="87"/>
                      </a:lnTo>
                      <a:lnTo>
                        <a:pt x="111000" y="0"/>
                      </a:lnTo>
                      <a:close/>
                    </a:path>
                    <a:path w="115569" h="219075">
                      <a:moveTo>
                        <a:pt x="115121" y="69120"/>
                      </a:moveTo>
                      <a:lnTo>
                        <a:pt x="96864" y="69120"/>
                      </a:lnTo>
                      <a:lnTo>
                        <a:pt x="102732" y="75013"/>
                      </a:lnTo>
                      <a:lnTo>
                        <a:pt x="102732" y="89488"/>
                      </a:lnTo>
                      <a:lnTo>
                        <a:pt x="96864" y="95343"/>
                      </a:lnTo>
                      <a:lnTo>
                        <a:pt x="115121" y="95343"/>
                      </a:lnTo>
                      <a:lnTo>
                        <a:pt x="115121" y="69120"/>
                      </a:lnTo>
                      <a:close/>
                    </a:path>
                  </a:pathLst>
                </a:custGeom>
                <a:solidFill>
                  <a:srgbClr val="1AAE4B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33" name="object 73"/>
                <p:cNvSpPr/>
                <p:nvPr/>
              </p:nvSpPr>
              <p:spPr>
                <a:xfrm>
                  <a:off x="12047260" y="6439005"/>
                  <a:ext cx="118110" cy="220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09" h="220979">
                      <a:moveTo>
                        <a:pt x="23923" y="0"/>
                      </a:moveTo>
                      <a:lnTo>
                        <a:pt x="23923" y="122144"/>
                      </a:lnTo>
                      <a:lnTo>
                        <a:pt x="20166" y="125889"/>
                      </a:lnTo>
                      <a:lnTo>
                        <a:pt x="766" y="125889"/>
                      </a:lnTo>
                      <a:lnTo>
                        <a:pt x="0" y="126680"/>
                      </a:lnTo>
                      <a:lnTo>
                        <a:pt x="0" y="220743"/>
                      </a:lnTo>
                      <a:lnTo>
                        <a:pt x="4410" y="220956"/>
                      </a:lnTo>
                      <a:lnTo>
                        <a:pt x="6609" y="220956"/>
                      </a:lnTo>
                      <a:lnTo>
                        <a:pt x="21241" y="220002"/>
                      </a:lnTo>
                      <a:lnTo>
                        <a:pt x="61201" y="206653"/>
                      </a:lnTo>
                      <a:lnTo>
                        <a:pt x="92719" y="180109"/>
                      </a:lnTo>
                      <a:lnTo>
                        <a:pt x="101883" y="166876"/>
                      </a:lnTo>
                      <a:lnTo>
                        <a:pt x="16761" y="166876"/>
                      </a:lnTo>
                      <a:lnTo>
                        <a:pt x="11509" y="161624"/>
                      </a:lnTo>
                      <a:lnTo>
                        <a:pt x="11509" y="148707"/>
                      </a:lnTo>
                      <a:lnTo>
                        <a:pt x="16761" y="143455"/>
                      </a:lnTo>
                      <a:lnTo>
                        <a:pt x="112578" y="143455"/>
                      </a:lnTo>
                      <a:lnTo>
                        <a:pt x="115976" y="129823"/>
                      </a:lnTo>
                      <a:lnTo>
                        <a:pt x="117634" y="115397"/>
                      </a:lnTo>
                      <a:lnTo>
                        <a:pt x="116795" y="100101"/>
                      </a:lnTo>
                      <a:lnTo>
                        <a:pt x="114277" y="85549"/>
                      </a:lnTo>
                      <a:lnTo>
                        <a:pt x="97713" y="47197"/>
                      </a:lnTo>
                      <a:lnTo>
                        <a:pt x="69854" y="18572"/>
                      </a:lnTo>
                      <a:lnTo>
                        <a:pt x="33556" y="1948"/>
                      </a:lnTo>
                      <a:lnTo>
                        <a:pt x="23923" y="0"/>
                      </a:lnTo>
                      <a:close/>
                    </a:path>
                    <a:path w="118109" h="220979">
                      <a:moveTo>
                        <a:pt x="47722" y="143455"/>
                      </a:moveTo>
                      <a:lnTo>
                        <a:pt x="29678" y="143455"/>
                      </a:lnTo>
                      <a:lnTo>
                        <a:pt x="34930" y="148707"/>
                      </a:lnTo>
                      <a:lnTo>
                        <a:pt x="34930" y="161624"/>
                      </a:lnTo>
                      <a:lnTo>
                        <a:pt x="29678" y="166876"/>
                      </a:lnTo>
                      <a:lnTo>
                        <a:pt x="47722" y="166876"/>
                      </a:lnTo>
                      <a:lnTo>
                        <a:pt x="42495" y="161624"/>
                      </a:lnTo>
                      <a:lnTo>
                        <a:pt x="42495" y="148707"/>
                      </a:lnTo>
                      <a:lnTo>
                        <a:pt x="47722" y="143455"/>
                      </a:lnTo>
                      <a:close/>
                    </a:path>
                    <a:path w="118109" h="220979">
                      <a:moveTo>
                        <a:pt x="78720" y="143455"/>
                      </a:moveTo>
                      <a:lnTo>
                        <a:pt x="60664" y="143455"/>
                      </a:lnTo>
                      <a:lnTo>
                        <a:pt x="65916" y="148707"/>
                      </a:lnTo>
                      <a:lnTo>
                        <a:pt x="65916" y="161624"/>
                      </a:lnTo>
                      <a:lnTo>
                        <a:pt x="60664" y="166876"/>
                      </a:lnTo>
                      <a:lnTo>
                        <a:pt x="78720" y="166876"/>
                      </a:lnTo>
                      <a:lnTo>
                        <a:pt x="73467" y="161624"/>
                      </a:lnTo>
                      <a:lnTo>
                        <a:pt x="73467" y="148707"/>
                      </a:lnTo>
                      <a:lnTo>
                        <a:pt x="78720" y="143455"/>
                      </a:lnTo>
                      <a:close/>
                    </a:path>
                    <a:path w="118109" h="220979">
                      <a:moveTo>
                        <a:pt x="112578" y="143455"/>
                      </a:moveTo>
                      <a:lnTo>
                        <a:pt x="91611" y="143455"/>
                      </a:lnTo>
                      <a:lnTo>
                        <a:pt x="96864" y="148707"/>
                      </a:lnTo>
                      <a:lnTo>
                        <a:pt x="96864" y="161624"/>
                      </a:lnTo>
                      <a:lnTo>
                        <a:pt x="91611" y="166876"/>
                      </a:lnTo>
                      <a:lnTo>
                        <a:pt x="101883" y="166876"/>
                      </a:lnTo>
                      <a:lnTo>
                        <a:pt x="107430" y="156692"/>
                      </a:lnTo>
                      <a:lnTo>
                        <a:pt x="112534" y="143629"/>
                      </a:lnTo>
                      <a:lnTo>
                        <a:pt x="112578" y="143455"/>
                      </a:lnTo>
                      <a:close/>
                    </a:path>
                  </a:pathLst>
                </a:custGeom>
                <a:solidFill>
                  <a:srgbClr val="2E2E74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34" name="object 74"/>
                <p:cNvSpPr/>
                <p:nvPr/>
              </p:nvSpPr>
              <p:spPr>
                <a:xfrm>
                  <a:off x="12301939" y="6438986"/>
                  <a:ext cx="13462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19" h="221615">
                      <a:moveTo>
                        <a:pt x="23270" y="0"/>
                      </a:moveTo>
                      <a:lnTo>
                        <a:pt x="6697" y="0"/>
                      </a:lnTo>
                      <a:lnTo>
                        <a:pt x="0" y="6722"/>
                      </a:lnTo>
                      <a:lnTo>
                        <a:pt x="4989" y="54103"/>
                      </a:lnTo>
                      <a:lnTo>
                        <a:pt x="28745" y="84067"/>
                      </a:lnTo>
                      <a:lnTo>
                        <a:pt x="51728" y="94586"/>
                      </a:lnTo>
                      <a:lnTo>
                        <a:pt x="52220" y="126278"/>
                      </a:lnTo>
                      <a:lnTo>
                        <a:pt x="17513" y="148673"/>
                      </a:lnTo>
                      <a:lnTo>
                        <a:pt x="0" y="205966"/>
                      </a:lnTo>
                      <a:lnTo>
                        <a:pt x="0" y="214272"/>
                      </a:lnTo>
                      <a:lnTo>
                        <a:pt x="6697" y="220994"/>
                      </a:lnTo>
                      <a:lnTo>
                        <a:pt x="23270" y="220994"/>
                      </a:lnTo>
                      <a:lnTo>
                        <a:pt x="29980" y="214272"/>
                      </a:lnTo>
                      <a:lnTo>
                        <a:pt x="29980" y="192798"/>
                      </a:lnTo>
                      <a:lnTo>
                        <a:pt x="32232" y="179670"/>
                      </a:lnTo>
                      <a:lnTo>
                        <a:pt x="38440" y="168559"/>
                      </a:lnTo>
                      <a:lnTo>
                        <a:pt x="49598" y="159458"/>
                      </a:lnTo>
                      <a:lnTo>
                        <a:pt x="61023" y="155132"/>
                      </a:lnTo>
                      <a:lnTo>
                        <a:pt x="123285" y="155132"/>
                      </a:lnTo>
                      <a:lnTo>
                        <a:pt x="115730" y="145513"/>
                      </a:lnTo>
                      <a:lnTo>
                        <a:pt x="105731" y="136923"/>
                      </a:lnTo>
                      <a:lnTo>
                        <a:pt x="94715" y="130530"/>
                      </a:lnTo>
                      <a:lnTo>
                        <a:pt x="82751" y="126397"/>
                      </a:lnTo>
                      <a:lnTo>
                        <a:pt x="82250" y="94702"/>
                      </a:lnTo>
                      <a:lnTo>
                        <a:pt x="122910" y="66504"/>
                      </a:lnTo>
                      <a:lnTo>
                        <a:pt x="123259" y="65858"/>
                      </a:lnTo>
                      <a:lnTo>
                        <a:pt x="73459" y="65858"/>
                      </a:lnTo>
                      <a:lnTo>
                        <a:pt x="57992" y="64638"/>
                      </a:lnTo>
                      <a:lnTo>
                        <a:pt x="46977" y="60168"/>
                      </a:lnTo>
                      <a:lnTo>
                        <a:pt x="36508" y="48462"/>
                      </a:lnTo>
                      <a:lnTo>
                        <a:pt x="31224" y="37543"/>
                      </a:lnTo>
                      <a:lnTo>
                        <a:pt x="29980" y="15015"/>
                      </a:lnTo>
                      <a:lnTo>
                        <a:pt x="29980" y="6722"/>
                      </a:lnTo>
                      <a:lnTo>
                        <a:pt x="23270" y="0"/>
                      </a:lnTo>
                      <a:close/>
                    </a:path>
                    <a:path w="134619" h="221615">
                      <a:moveTo>
                        <a:pt x="123285" y="155132"/>
                      </a:moveTo>
                      <a:lnTo>
                        <a:pt x="61023" y="155132"/>
                      </a:lnTo>
                      <a:lnTo>
                        <a:pt x="76504" y="156351"/>
                      </a:lnTo>
                      <a:lnTo>
                        <a:pt x="87521" y="160816"/>
                      </a:lnTo>
                      <a:lnTo>
                        <a:pt x="97972" y="172528"/>
                      </a:lnTo>
                      <a:lnTo>
                        <a:pt x="103243" y="183451"/>
                      </a:lnTo>
                      <a:lnTo>
                        <a:pt x="104491" y="205966"/>
                      </a:lnTo>
                      <a:lnTo>
                        <a:pt x="104491" y="214272"/>
                      </a:lnTo>
                      <a:lnTo>
                        <a:pt x="111200" y="220994"/>
                      </a:lnTo>
                      <a:lnTo>
                        <a:pt x="127786" y="220994"/>
                      </a:lnTo>
                      <a:lnTo>
                        <a:pt x="134496" y="214272"/>
                      </a:lnTo>
                      <a:lnTo>
                        <a:pt x="134496" y="192798"/>
                      </a:lnTo>
                      <a:lnTo>
                        <a:pt x="133210" y="179418"/>
                      </a:lnTo>
                      <a:lnTo>
                        <a:pt x="129485" y="166893"/>
                      </a:lnTo>
                      <a:lnTo>
                        <a:pt x="123573" y="155500"/>
                      </a:lnTo>
                      <a:lnTo>
                        <a:pt x="123285" y="155132"/>
                      </a:lnTo>
                      <a:close/>
                    </a:path>
                    <a:path w="134619" h="221615">
                      <a:moveTo>
                        <a:pt x="127786" y="0"/>
                      </a:moveTo>
                      <a:lnTo>
                        <a:pt x="111200" y="0"/>
                      </a:lnTo>
                      <a:lnTo>
                        <a:pt x="104491" y="6722"/>
                      </a:lnTo>
                      <a:lnTo>
                        <a:pt x="104491" y="28208"/>
                      </a:lnTo>
                      <a:lnTo>
                        <a:pt x="102234" y="41337"/>
                      </a:lnTo>
                      <a:lnTo>
                        <a:pt x="96027" y="52445"/>
                      </a:lnTo>
                      <a:lnTo>
                        <a:pt x="84899" y="61529"/>
                      </a:lnTo>
                      <a:lnTo>
                        <a:pt x="73459" y="65858"/>
                      </a:lnTo>
                      <a:lnTo>
                        <a:pt x="123259" y="65858"/>
                      </a:lnTo>
                      <a:lnTo>
                        <a:pt x="129016" y="55230"/>
                      </a:lnTo>
                      <a:lnTo>
                        <a:pt x="132959" y="42802"/>
                      </a:lnTo>
                      <a:lnTo>
                        <a:pt x="134486" y="29494"/>
                      </a:lnTo>
                      <a:lnTo>
                        <a:pt x="134496" y="6722"/>
                      </a:lnTo>
                      <a:lnTo>
                        <a:pt x="127786" y="0"/>
                      </a:lnTo>
                      <a:close/>
                    </a:path>
                  </a:pathLst>
                </a:custGeom>
                <a:solidFill>
                  <a:srgbClr val="00B9ED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35" name="object 75"/>
                <p:cNvSpPr/>
                <p:nvPr/>
              </p:nvSpPr>
              <p:spPr>
                <a:xfrm>
                  <a:off x="12343844" y="6606342"/>
                  <a:ext cx="48260" cy="5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59" h="50800">
                      <a:moveTo>
                        <a:pt x="33770" y="0"/>
                      </a:moveTo>
                      <a:lnTo>
                        <a:pt x="16862" y="1718"/>
                      </a:lnTo>
                      <a:lnTo>
                        <a:pt x="5583" y="8498"/>
                      </a:lnTo>
                      <a:lnTo>
                        <a:pt x="0" y="18833"/>
                      </a:lnTo>
                      <a:lnTo>
                        <a:pt x="2607" y="34805"/>
                      </a:lnTo>
                      <a:lnTo>
                        <a:pt x="10501" y="45465"/>
                      </a:lnTo>
                      <a:lnTo>
                        <a:pt x="22021" y="50249"/>
                      </a:lnTo>
                      <a:lnTo>
                        <a:pt x="25333" y="50460"/>
                      </a:lnTo>
                      <a:lnTo>
                        <a:pt x="38872" y="46659"/>
                      </a:lnTo>
                      <a:lnTo>
                        <a:pt x="48249" y="36728"/>
                      </a:lnTo>
                      <a:lnTo>
                        <a:pt x="47815" y="18703"/>
                      </a:lnTo>
                      <a:lnTo>
                        <a:pt x="42546" y="6581"/>
                      </a:lnTo>
                      <a:lnTo>
                        <a:pt x="33770" y="0"/>
                      </a:lnTo>
                      <a:close/>
                    </a:path>
                  </a:pathLst>
                </a:custGeom>
                <a:solidFill>
                  <a:srgbClr val="00B9ED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36" name="object 76"/>
                <p:cNvSpPr/>
                <p:nvPr/>
              </p:nvSpPr>
              <p:spPr>
                <a:xfrm>
                  <a:off x="11225723" y="6437654"/>
                  <a:ext cx="222275" cy="222238"/>
                </a:xfrm>
                <a:prstGeom prst="rect">
                  <a:avLst/>
                </a:prstGeom>
                <a:blipFill>
                  <a:blip r:embed="rId6" cstate="print"/>
                  <a:stretch>
                    <a:fillRect/>
                  </a:stretch>
                </a:blip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7" name="Группа 36"/>
              <p:cNvGrpSpPr/>
              <p:nvPr/>
            </p:nvGrpSpPr>
            <p:grpSpPr>
              <a:xfrm>
                <a:off x="9743403" y="6019447"/>
                <a:ext cx="255930" cy="303644"/>
                <a:chOff x="11179209" y="5681579"/>
                <a:chExt cx="418491" cy="496513"/>
              </a:xfrm>
            </p:grpSpPr>
            <p:sp>
              <p:nvSpPr>
                <p:cNvPr id="38" name="object 90"/>
                <p:cNvSpPr/>
                <p:nvPr/>
              </p:nvSpPr>
              <p:spPr>
                <a:xfrm>
                  <a:off x="11179209" y="6003257"/>
                  <a:ext cx="129539" cy="173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40" h="173990">
                      <a:moveTo>
                        <a:pt x="18093" y="173148"/>
                      </a:moveTo>
                      <a:lnTo>
                        <a:pt x="10743" y="173148"/>
                      </a:lnTo>
                      <a:lnTo>
                        <a:pt x="17641" y="173638"/>
                      </a:lnTo>
                      <a:lnTo>
                        <a:pt x="18093" y="173148"/>
                      </a:lnTo>
                      <a:close/>
                    </a:path>
                    <a:path w="129540" h="173990">
                      <a:moveTo>
                        <a:pt x="1457" y="1887"/>
                      </a:moveTo>
                      <a:lnTo>
                        <a:pt x="50" y="3407"/>
                      </a:lnTo>
                      <a:lnTo>
                        <a:pt x="188" y="161689"/>
                      </a:lnTo>
                      <a:lnTo>
                        <a:pt x="314" y="165509"/>
                      </a:lnTo>
                      <a:lnTo>
                        <a:pt x="0" y="172219"/>
                      </a:lnTo>
                      <a:lnTo>
                        <a:pt x="1005" y="173513"/>
                      </a:lnTo>
                      <a:lnTo>
                        <a:pt x="7375" y="173211"/>
                      </a:lnTo>
                      <a:lnTo>
                        <a:pt x="10743" y="173148"/>
                      </a:lnTo>
                      <a:lnTo>
                        <a:pt x="18093" y="173148"/>
                      </a:lnTo>
                      <a:lnTo>
                        <a:pt x="18847" y="172332"/>
                      </a:lnTo>
                      <a:lnTo>
                        <a:pt x="18759" y="123152"/>
                      </a:lnTo>
                      <a:lnTo>
                        <a:pt x="18894" y="121710"/>
                      </a:lnTo>
                      <a:lnTo>
                        <a:pt x="19023" y="119659"/>
                      </a:lnTo>
                      <a:lnTo>
                        <a:pt x="106585" y="119659"/>
                      </a:lnTo>
                      <a:lnTo>
                        <a:pt x="107922" y="118373"/>
                      </a:lnTo>
                      <a:lnTo>
                        <a:pt x="56592" y="118373"/>
                      </a:lnTo>
                      <a:lnTo>
                        <a:pt x="44945" y="115913"/>
                      </a:lnTo>
                      <a:lnTo>
                        <a:pt x="34126" y="110442"/>
                      </a:lnTo>
                      <a:lnTo>
                        <a:pt x="24187" y="101980"/>
                      </a:lnTo>
                      <a:lnTo>
                        <a:pt x="20393" y="97997"/>
                      </a:lnTo>
                      <a:lnTo>
                        <a:pt x="18244" y="93411"/>
                      </a:lnTo>
                      <a:lnTo>
                        <a:pt x="18571" y="87605"/>
                      </a:lnTo>
                      <a:lnTo>
                        <a:pt x="18645" y="84968"/>
                      </a:lnTo>
                      <a:lnTo>
                        <a:pt x="18703" y="81039"/>
                      </a:lnTo>
                      <a:lnTo>
                        <a:pt x="18755" y="57642"/>
                      </a:lnTo>
                      <a:lnTo>
                        <a:pt x="18583" y="47448"/>
                      </a:lnTo>
                      <a:lnTo>
                        <a:pt x="18407" y="42849"/>
                      </a:lnTo>
                      <a:lnTo>
                        <a:pt x="20016" y="39217"/>
                      </a:lnTo>
                      <a:lnTo>
                        <a:pt x="28817" y="29955"/>
                      </a:lnTo>
                      <a:lnTo>
                        <a:pt x="38851" y="23434"/>
                      </a:lnTo>
                      <a:lnTo>
                        <a:pt x="51078" y="19523"/>
                      </a:lnTo>
                      <a:lnTo>
                        <a:pt x="66140" y="18260"/>
                      </a:lnTo>
                      <a:lnTo>
                        <a:pt x="108651" y="18260"/>
                      </a:lnTo>
                      <a:lnTo>
                        <a:pt x="107133" y="16952"/>
                      </a:lnTo>
                      <a:lnTo>
                        <a:pt x="19312" y="16952"/>
                      </a:lnTo>
                      <a:lnTo>
                        <a:pt x="18747" y="13434"/>
                      </a:lnTo>
                      <a:lnTo>
                        <a:pt x="18645" y="9354"/>
                      </a:lnTo>
                      <a:lnTo>
                        <a:pt x="19010" y="3759"/>
                      </a:lnTo>
                      <a:lnTo>
                        <a:pt x="18438" y="2766"/>
                      </a:lnTo>
                      <a:lnTo>
                        <a:pt x="8707" y="2766"/>
                      </a:lnTo>
                      <a:lnTo>
                        <a:pt x="1457" y="1887"/>
                      </a:lnTo>
                      <a:close/>
                    </a:path>
                    <a:path w="129540" h="173990">
                      <a:moveTo>
                        <a:pt x="106585" y="119659"/>
                      </a:moveTo>
                      <a:lnTo>
                        <a:pt x="19023" y="119659"/>
                      </a:lnTo>
                      <a:lnTo>
                        <a:pt x="22087" y="120646"/>
                      </a:lnTo>
                      <a:lnTo>
                        <a:pt x="32255" y="127862"/>
                      </a:lnTo>
                      <a:lnTo>
                        <a:pt x="43453" y="132827"/>
                      </a:lnTo>
                      <a:lnTo>
                        <a:pt x="55913" y="135490"/>
                      </a:lnTo>
                      <a:lnTo>
                        <a:pt x="69864" y="135798"/>
                      </a:lnTo>
                      <a:lnTo>
                        <a:pt x="82123" y="133523"/>
                      </a:lnTo>
                      <a:lnTo>
                        <a:pt x="93605" y="128900"/>
                      </a:lnTo>
                      <a:lnTo>
                        <a:pt x="104454" y="121710"/>
                      </a:lnTo>
                      <a:lnTo>
                        <a:pt x="106585" y="119659"/>
                      </a:lnTo>
                      <a:close/>
                    </a:path>
                    <a:path w="129540" h="173990">
                      <a:moveTo>
                        <a:pt x="108651" y="18260"/>
                      </a:moveTo>
                      <a:lnTo>
                        <a:pt x="66140" y="18260"/>
                      </a:lnTo>
                      <a:lnTo>
                        <a:pt x="76477" y="20480"/>
                      </a:lnTo>
                      <a:lnTo>
                        <a:pt x="87747" y="26293"/>
                      </a:lnTo>
                      <a:lnTo>
                        <a:pt x="101030" y="37019"/>
                      </a:lnTo>
                      <a:lnTo>
                        <a:pt x="107082" y="46854"/>
                      </a:lnTo>
                      <a:lnTo>
                        <a:pt x="110429" y="57996"/>
                      </a:lnTo>
                      <a:lnTo>
                        <a:pt x="111010" y="70637"/>
                      </a:lnTo>
                      <a:lnTo>
                        <a:pt x="108764" y="84968"/>
                      </a:lnTo>
                      <a:lnTo>
                        <a:pt x="69015" y="117803"/>
                      </a:lnTo>
                      <a:lnTo>
                        <a:pt x="56592" y="118373"/>
                      </a:lnTo>
                      <a:lnTo>
                        <a:pt x="107922" y="118373"/>
                      </a:lnTo>
                      <a:lnTo>
                        <a:pt x="128617" y="81039"/>
                      </a:lnTo>
                      <a:lnTo>
                        <a:pt x="129407" y="69548"/>
                      </a:lnTo>
                      <a:lnTo>
                        <a:pt x="128168" y="57642"/>
                      </a:lnTo>
                      <a:lnTo>
                        <a:pt x="124826" y="45454"/>
                      </a:lnTo>
                      <a:lnTo>
                        <a:pt x="119306" y="33111"/>
                      </a:lnTo>
                      <a:lnTo>
                        <a:pt x="111534" y="20745"/>
                      </a:lnTo>
                      <a:lnTo>
                        <a:pt x="108651" y="18260"/>
                      </a:lnTo>
                      <a:close/>
                    </a:path>
                    <a:path w="129540" h="173990">
                      <a:moveTo>
                        <a:pt x="64555" y="0"/>
                      </a:moveTo>
                      <a:lnTo>
                        <a:pt x="52591" y="834"/>
                      </a:lnTo>
                      <a:lnTo>
                        <a:pt x="41072" y="3967"/>
                      </a:lnTo>
                      <a:lnTo>
                        <a:pt x="29985" y="9354"/>
                      </a:lnTo>
                      <a:lnTo>
                        <a:pt x="19312" y="16952"/>
                      </a:lnTo>
                      <a:lnTo>
                        <a:pt x="107133" y="16952"/>
                      </a:lnTo>
                      <a:lnTo>
                        <a:pt x="102548" y="13002"/>
                      </a:lnTo>
                      <a:lnTo>
                        <a:pt x="91234" y="6618"/>
                      </a:lnTo>
                      <a:lnTo>
                        <a:pt x="76980" y="1508"/>
                      </a:lnTo>
                      <a:lnTo>
                        <a:pt x="64555" y="0"/>
                      </a:lnTo>
                      <a:close/>
                    </a:path>
                    <a:path w="129540" h="173990">
                      <a:moveTo>
                        <a:pt x="18018" y="2037"/>
                      </a:moveTo>
                      <a:lnTo>
                        <a:pt x="11497" y="2728"/>
                      </a:lnTo>
                      <a:lnTo>
                        <a:pt x="8707" y="2766"/>
                      </a:lnTo>
                      <a:lnTo>
                        <a:pt x="18438" y="2766"/>
                      </a:lnTo>
                      <a:lnTo>
                        <a:pt x="18018" y="2037"/>
                      </a:lnTo>
                      <a:close/>
                    </a:path>
                  </a:pathLst>
                </a:custGeom>
                <a:solidFill>
                  <a:srgbClr val="6B6F70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39" name="object 91"/>
                <p:cNvSpPr/>
                <p:nvPr/>
              </p:nvSpPr>
              <p:spPr>
                <a:xfrm>
                  <a:off x="11324883" y="6003301"/>
                  <a:ext cx="128905" cy="1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05" h="136525">
                      <a:moveTo>
                        <a:pt x="66008" y="0"/>
                      </a:moveTo>
                      <a:lnTo>
                        <a:pt x="20843" y="18100"/>
                      </a:lnTo>
                      <a:lnTo>
                        <a:pt x="0" y="61416"/>
                      </a:lnTo>
                      <a:lnTo>
                        <a:pt x="281" y="73257"/>
                      </a:lnTo>
                      <a:lnTo>
                        <a:pt x="22329" y="119747"/>
                      </a:lnTo>
                      <a:lnTo>
                        <a:pt x="62963" y="135911"/>
                      </a:lnTo>
                      <a:lnTo>
                        <a:pt x="74755" y="135426"/>
                      </a:lnTo>
                      <a:lnTo>
                        <a:pt x="86631" y="132617"/>
                      </a:lnTo>
                      <a:lnTo>
                        <a:pt x="98307" y="127230"/>
                      </a:lnTo>
                      <a:lnTo>
                        <a:pt x="109500" y="119008"/>
                      </a:lnTo>
                      <a:lnTo>
                        <a:pt x="128866" y="119008"/>
                      </a:lnTo>
                      <a:lnTo>
                        <a:pt x="128865" y="117879"/>
                      </a:lnTo>
                      <a:lnTo>
                        <a:pt x="73120" y="117879"/>
                      </a:lnTo>
                      <a:lnTo>
                        <a:pt x="62101" y="117749"/>
                      </a:lnTo>
                      <a:lnTo>
                        <a:pt x="24798" y="91390"/>
                      </a:lnTo>
                      <a:lnTo>
                        <a:pt x="17730" y="66699"/>
                      </a:lnTo>
                      <a:lnTo>
                        <a:pt x="19385" y="55358"/>
                      </a:lnTo>
                      <a:lnTo>
                        <a:pt x="52941" y="21452"/>
                      </a:lnTo>
                      <a:lnTo>
                        <a:pt x="67745" y="17650"/>
                      </a:lnTo>
                      <a:lnTo>
                        <a:pt x="128795" y="17650"/>
                      </a:lnTo>
                      <a:lnTo>
                        <a:pt x="128792" y="13021"/>
                      </a:lnTo>
                      <a:lnTo>
                        <a:pt x="110229" y="13021"/>
                      </a:lnTo>
                      <a:lnTo>
                        <a:pt x="103934" y="12803"/>
                      </a:lnTo>
                      <a:lnTo>
                        <a:pt x="94456" y="7297"/>
                      </a:lnTo>
                      <a:lnTo>
                        <a:pt x="82310" y="3060"/>
                      </a:lnTo>
                      <a:lnTo>
                        <a:pt x="66008" y="0"/>
                      </a:lnTo>
                      <a:close/>
                    </a:path>
                    <a:path w="128905" h="136525">
                      <a:moveTo>
                        <a:pt x="128866" y="119008"/>
                      </a:moveTo>
                      <a:lnTo>
                        <a:pt x="109500" y="119008"/>
                      </a:lnTo>
                      <a:lnTo>
                        <a:pt x="110141" y="120641"/>
                      </a:lnTo>
                      <a:lnTo>
                        <a:pt x="110618" y="124737"/>
                      </a:lnTo>
                      <a:lnTo>
                        <a:pt x="109625" y="130844"/>
                      </a:lnTo>
                      <a:lnTo>
                        <a:pt x="114827" y="134551"/>
                      </a:lnTo>
                      <a:lnTo>
                        <a:pt x="120318" y="132980"/>
                      </a:lnTo>
                      <a:lnTo>
                        <a:pt x="128299" y="132980"/>
                      </a:lnTo>
                      <a:lnTo>
                        <a:pt x="128875" y="132050"/>
                      </a:lnTo>
                      <a:lnTo>
                        <a:pt x="128866" y="119008"/>
                      </a:lnTo>
                      <a:close/>
                    </a:path>
                    <a:path w="128905" h="136525">
                      <a:moveTo>
                        <a:pt x="128299" y="132980"/>
                      </a:moveTo>
                      <a:lnTo>
                        <a:pt x="120318" y="132980"/>
                      </a:lnTo>
                      <a:lnTo>
                        <a:pt x="127996" y="133470"/>
                      </a:lnTo>
                      <a:lnTo>
                        <a:pt x="128299" y="132980"/>
                      </a:lnTo>
                      <a:close/>
                    </a:path>
                    <a:path w="128905" h="136525">
                      <a:moveTo>
                        <a:pt x="128795" y="17650"/>
                      </a:moveTo>
                      <a:lnTo>
                        <a:pt x="67745" y="17650"/>
                      </a:lnTo>
                      <a:lnTo>
                        <a:pt x="80097" y="18833"/>
                      </a:lnTo>
                      <a:lnTo>
                        <a:pt x="91705" y="23116"/>
                      </a:lnTo>
                      <a:lnTo>
                        <a:pt x="102300" y="30726"/>
                      </a:lnTo>
                      <a:lnTo>
                        <a:pt x="107590" y="35676"/>
                      </a:lnTo>
                      <a:lnTo>
                        <a:pt x="111711" y="41305"/>
                      </a:lnTo>
                      <a:lnTo>
                        <a:pt x="110995" y="49397"/>
                      </a:lnTo>
                      <a:lnTo>
                        <a:pt x="110877" y="51138"/>
                      </a:lnTo>
                      <a:lnTo>
                        <a:pt x="110596" y="61416"/>
                      </a:lnTo>
                      <a:lnTo>
                        <a:pt x="110550" y="78463"/>
                      </a:lnTo>
                      <a:lnTo>
                        <a:pt x="110745" y="90781"/>
                      </a:lnTo>
                      <a:lnTo>
                        <a:pt x="105363" y="101130"/>
                      </a:lnTo>
                      <a:lnTo>
                        <a:pt x="94770" y="110217"/>
                      </a:lnTo>
                      <a:lnTo>
                        <a:pt x="84125" y="115377"/>
                      </a:lnTo>
                      <a:lnTo>
                        <a:pt x="73120" y="117879"/>
                      </a:lnTo>
                      <a:lnTo>
                        <a:pt x="128865" y="117879"/>
                      </a:lnTo>
                      <a:lnTo>
                        <a:pt x="128795" y="17650"/>
                      </a:lnTo>
                      <a:close/>
                    </a:path>
                    <a:path w="128905" h="136525">
                      <a:moveTo>
                        <a:pt x="111121" y="2341"/>
                      </a:moveTo>
                      <a:lnTo>
                        <a:pt x="110153" y="3447"/>
                      </a:lnTo>
                      <a:lnTo>
                        <a:pt x="110229" y="13021"/>
                      </a:lnTo>
                      <a:lnTo>
                        <a:pt x="128792" y="13021"/>
                      </a:lnTo>
                      <a:lnTo>
                        <a:pt x="128787" y="5746"/>
                      </a:lnTo>
                      <a:lnTo>
                        <a:pt x="127757" y="4628"/>
                      </a:lnTo>
                      <a:lnTo>
                        <a:pt x="126739" y="2731"/>
                      </a:lnTo>
                      <a:lnTo>
                        <a:pt x="125001" y="2555"/>
                      </a:lnTo>
                      <a:lnTo>
                        <a:pt x="117667" y="2555"/>
                      </a:lnTo>
                      <a:lnTo>
                        <a:pt x="111121" y="2341"/>
                      </a:lnTo>
                      <a:close/>
                    </a:path>
                    <a:path w="128905" h="136525">
                      <a:moveTo>
                        <a:pt x="121650" y="2216"/>
                      </a:moveTo>
                      <a:lnTo>
                        <a:pt x="117667" y="2555"/>
                      </a:lnTo>
                      <a:lnTo>
                        <a:pt x="125001" y="2555"/>
                      </a:lnTo>
                      <a:lnTo>
                        <a:pt x="121650" y="2216"/>
                      </a:lnTo>
                      <a:close/>
                    </a:path>
                  </a:pathLst>
                </a:custGeom>
                <a:solidFill>
                  <a:srgbClr val="6B6F70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0" name="object 92"/>
                <p:cNvSpPr/>
                <p:nvPr/>
              </p:nvSpPr>
              <p:spPr>
                <a:xfrm>
                  <a:off x="11467525" y="6005372"/>
                  <a:ext cx="130175" cy="172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75" h="172720">
                      <a:moveTo>
                        <a:pt x="12904" y="125"/>
                      </a:moveTo>
                      <a:lnTo>
                        <a:pt x="6822" y="389"/>
                      </a:lnTo>
                      <a:lnTo>
                        <a:pt x="0" y="389"/>
                      </a:lnTo>
                      <a:lnTo>
                        <a:pt x="779" y="2374"/>
                      </a:lnTo>
                      <a:lnTo>
                        <a:pt x="1323" y="3844"/>
                      </a:lnTo>
                      <a:lnTo>
                        <a:pt x="54155" y="126593"/>
                      </a:lnTo>
                      <a:lnTo>
                        <a:pt x="53278" y="130152"/>
                      </a:lnTo>
                      <a:lnTo>
                        <a:pt x="47293" y="142594"/>
                      </a:lnTo>
                      <a:lnTo>
                        <a:pt x="37371" y="150267"/>
                      </a:lnTo>
                      <a:lnTo>
                        <a:pt x="23157" y="153507"/>
                      </a:lnTo>
                      <a:lnTo>
                        <a:pt x="20770" y="153670"/>
                      </a:lnTo>
                      <a:lnTo>
                        <a:pt x="19463" y="154261"/>
                      </a:lnTo>
                      <a:lnTo>
                        <a:pt x="19576" y="167923"/>
                      </a:lnTo>
                      <a:lnTo>
                        <a:pt x="19463" y="171412"/>
                      </a:lnTo>
                      <a:lnTo>
                        <a:pt x="20594" y="172430"/>
                      </a:lnTo>
                      <a:lnTo>
                        <a:pt x="27605" y="171739"/>
                      </a:lnTo>
                      <a:lnTo>
                        <a:pt x="32259" y="171739"/>
                      </a:lnTo>
                      <a:lnTo>
                        <a:pt x="45340" y="167923"/>
                      </a:lnTo>
                      <a:lnTo>
                        <a:pt x="55362" y="161299"/>
                      </a:lnTo>
                      <a:lnTo>
                        <a:pt x="63682" y="151348"/>
                      </a:lnTo>
                      <a:lnTo>
                        <a:pt x="70767" y="137869"/>
                      </a:lnTo>
                      <a:lnTo>
                        <a:pt x="85060" y="104767"/>
                      </a:lnTo>
                      <a:lnTo>
                        <a:pt x="65112" y="104767"/>
                      </a:lnTo>
                      <a:lnTo>
                        <a:pt x="63101" y="100193"/>
                      </a:lnTo>
                      <a:lnTo>
                        <a:pt x="61493" y="96663"/>
                      </a:lnTo>
                      <a:lnTo>
                        <a:pt x="32838" y="27908"/>
                      </a:lnTo>
                      <a:lnTo>
                        <a:pt x="22315" y="2839"/>
                      </a:lnTo>
                      <a:lnTo>
                        <a:pt x="20418" y="678"/>
                      </a:lnTo>
                      <a:lnTo>
                        <a:pt x="12904" y="125"/>
                      </a:lnTo>
                      <a:close/>
                    </a:path>
                    <a:path w="130175" h="172720">
                      <a:moveTo>
                        <a:pt x="110333" y="0"/>
                      </a:moveTo>
                      <a:lnTo>
                        <a:pt x="108637" y="1558"/>
                      </a:lnTo>
                      <a:lnTo>
                        <a:pt x="102062" y="17458"/>
                      </a:lnTo>
                      <a:lnTo>
                        <a:pt x="92322" y="40914"/>
                      </a:lnTo>
                      <a:lnTo>
                        <a:pt x="67248" y="100972"/>
                      </a:lnTo>
                      <a:lnTo>
                        <a:pt x="66393" y="102329"/>
                      </a:lnTo>
                      <a:lnTo>
                        <a:pt x="65112" y="104767"/>
                      </a:lnTo>
                      <a:lnTo>
                        <a:pt x="85060" y="104767"/>
                      </a:lnTo>
                      <a:lnTo>
                        <a:pt x="127384" y="6747"/>
                      </a:lnTo>
                      <a:lnTo>
                        <a:pt x="128615" y="3631"/>
                      </a:lnTo>
                      <a:lnTo>
                        <a:pt x="129834" y="653"/>
                      </a:lnTo>
                      <a:lnTo>
                        <a:pt x="119179" y="653"/>
                      </a:lnTo>
                      <a:lnTo>
                        <a:pt x="110333" y="0"/>
                      </a:lnTo>
                      <a:close/>
                    </a:path>
                    <a:path w="130175" h="172720">
                      <a:moveTo>
                        <a:pt x="129947" y="376"/>
                      </a:moveTo>
                      <a:lnTo>
                        <a:pt x="124193" y="376"/>
                      </a:lnTo>
                      <a:lnTo>
                        <a:pt x="119179" y="653"/>
                      </a:lnTo>
                      <a:lnTo>
                        <a:pt x="129834" y="653"/>
                      </a:lnTo>
                      <a:lnTo>
                        <a:pt x="129947" y="376"/>
                      </a:lnTo>
                      <a:close/>
                    </a:path>
                  </a:pathLst>
                </a:custGeom>
                <a:solidFill>
                  <a:srgbClr val="6B6F70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1" name="object 93"/>
                <p:cNvSpPr/>
                <p:nvPr/>
              </p:nvSpPr>
              <p:spPr>
                <a:xfrm>
                  <a:off x="11252292" y="5681579"/>
                  <a:ext cx="239395" cy="283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394" h="283845">
                      <a:moveTo>
                        <a:pt x="68919" y="0"/>
                      </a:moveTo>
                      <a:lnTo>
                        <a:pt x="66469" y="1583"/>
                      </a:lnTo>
                      <a:lnTo>
                        <a:pt x="66129" y="3229"/>
                      </a:lnTo>
                      <a:lnTo>
                        <a:pt x="66921" y="4448"/>
                      </a:lnTo>
                      <a:lnTo>
                        <a:pt x="70897" y="32568"/>
                      </a:lnTo>
                      <a:lnTo>
                        <a:pt x="46589" y="64749"/>
                      </a:lnTo>
                      <a:lnTo>
                        <a:pt x="41062" y="89752"/>
                      </a:lnTo>
                      <a:lnTo>
                        <a:pt x="195900" y="78536"/>
                      </a:lnTo>
                      <a:lnTo>
                        <a:pt x="192134" y="65939"/>
                      </a:lnTo>
                      <a:lnTo>
                        <a:pt x="191614" y="64885"/>
                      </a:lnTo>
                      <a:lnTo>
                        <a:pt x="79436" y="64885"/>
                      </a:lnTo>
                      <a:lnTo>
                        <a:pt x="75415" y="60865"/>
                      </a:lnTo>
                      <a:lnTo>
                        <a:pt x="75415" y="50951"/>
                      </a:lnTo>
                      <a:lnTo>
                        <a:pt x="79436" y="46930"/>
                      </a:lnTo>
                      <a:lnTo>
                        <a:pt x="181191" y="46930"/>
                      </a:lnTo>
                      <a:lnTo>
                        <a:pt x="178128" y="42687"/>
                      </a:lnTo>
                      <a:lnTo>
                        <a:pt x="168360" y="33345"/>
                      </a:lnTo>
                      <a:lnTo>
                        <a:pt x="157063" y="26399"/>
                      </a:lnTo>
                      <a:lnTo>
                        <a:pt x="158418" y="24313"/>
                      </a:lnTo>
                      <a:lnTo>
                        <a:pt x="86108" y="24313"/>
                      </a:lnTo>
                      <a:lnTo>
                        <a:pt x="70552" y="351"/>
                      </a:lnTo>
                      <a:lnTo>
                        <a:pt x="68919" y="0"/>
                      </a:lnTo>
                      <a:close/>
                    </a:path>
                    <a:path w="239394" h="283845">
                      <a:moveTo>
                        <a:pt x="149876" y="46930"/>
                      </a:moveTo>
                      <a:lnTo>
                        <a:pt x="89350" y="46930"/>
                      </a:lnTo>
                      <a:lnTo>
                        <a:pt x="93370" y="50951"/>
                      </a:lnTo>
                      <a:lnTo>
                        <a:pt x="93370" y="60865"/>
                      </a:lnTo>
                      <a:lnTo>
                        <a:pt x="89350" y="64885"/>
                      </a:lnTo>
                      <a:lnTo>
                        <a:pt x="149876" y="64885"/>
                      </a:lnTo>
                      <a:lnTo>
                        <a:pt x="145867" y="60865"/>
                      </a:lnTo>
                      <a:lnTo>
                        <a:pt x="145867" y="50951"/>
                      </a:lnTo>
                      <a:lnTo>
                        <a:pt x="149876" y="46930"/>
                      </a:lnTo>
                      <a:close/>
                    </a:path>
                    <a:path w="239394" h="283845">
                      <a:moveTo>
                        <a:pt x="181191" y="46930"/>
                      </a:moveTo>
                      <a:lnTo>
                        <a:pt x="159802" y="46930"/>
                      </a:lnTo>
                      <a:lnTo>
                        <a:pt x="163823" y="50951"/>
                      </a:lnTo>
                      <a:lnTo>
                        <a:pt x="163823" y="60865"/>
                      </a:lnTo>
                      <a:lnTo>
                        <a:pt x="159802" y="64885"/>
                      </a:lnTo>
                      <a:lnTo>
                        <a:pt x="191614" y="64885"/>
                      </a:lnTo>
                      <a:lnTo>
                        <a:pt x="186131" y="53771"/>
                      </a:lnTo>
                      <a:lnTo>
                        <a:pt x="181191" y="46930"/>
                      </a:lnTo>
                      <a:close/>
                    </a:path>
                    <a:path w="239394" h="283845">
                      <a:moveTo>
                        <a:pt x="119116" y="18257"/>
                      </a:moveTo>
                      <a:lnTo>
                        <a:pt x="110627" y="18635"/>
                      </a:lnTo>
                      <a:lnTo>
                        <a:pt x="97959" y="20664"/>
                      </a:lnTo>
                      <a:lnTo>
                        <a:pt x="86108" y="24313"/>
                      </a:lnTo>
                      <a:lnTo>
                        <a:pt x="158418" y="24313"/>
                      </a:lnTo>
                      <a:lnTo>
                        <a:pt x="160058" y="21788"/>
                      </a:lnTo>
                      <a:lnTo>
                        <a:pt x="144612" y="21788"/>
                      </a:lnTo>
                      <a:lnTo>
                        <a:pt x="132219" y="19165"/>
                      </a:lnTo>
                      <a:lnTo>
                        <a:pt x="119116" y="18257"/>
                      </a:lnTo>
                      <a:close/>
                    </a:path>
                    <a:path w="239394" h="283845">
                      <a:moveTo>
                        <a:pt x="169326" y="0"/>
                      </a:moveTo>
                      <a:lnTo>
                        <a:pt x="167693" y="351"/>
                      </a:lnTo>
                      <a:lnTo>
                        <a:pt x="166887" y="1583"/>
                      </a:lnTo>
                      <a:lnTo>
                        <a:pt x="144612" y="21788"/>
                      </a:lnTo>
                      <a:lnTo>
                        <a:pt x="160058" y="21788"/>
                      </a:lnTo>
                      <a:lnTo>
                        <a:pt x="172116" y="3229"/>
                      </a:lnTo>
                      <a:lnTo>
                        <a:pt x="171764" y="1583"/>
                      </a:lnTo>
                      <a:lnTo>
                        <a:pt x="169326" y="0"/>
                      </a:lnTo>
                      <a:close/>
                    </a:path>
                    <a:path w="239394" h="283845">
                      <a:moveTo>
                        <a:pt x="231335" y="93948"/>
                      </a:moveTo>
                      <a:lnTo>
                        <a:pt x="212047" y="93948"/>
                      </a:lnTo>
                      <a:lnTo>
                        <a:pt x="204169" y="101839"/>
                      </a:lnTo>
                      <a:lnTo>
                        <a:pt x="204169" y="191240"/>
                      </a:lnTo>
                      <a:lnTo>
                        <a:pt x="212047" y="199131"/>
                      </a:lnTo>
                      <a:lnTo>
                        <a:pt x="231335" y="199131"/>
                      </a:lnTo>
                      <a:lnTo>
                        <a:pt x="239226" y="191240"/>
                      </a:lnTo>
                      <a:lnTo>
                        <a:pt x="239226" y="101839"/>
                      </a:lnTo>
                      <a:lnTo>
                        <a:pt x="231335" y="93948"/>
                      </a:lnTo>
                      <a:close/>
                    </a:path>
                    <a:path w="239394" h="283845">
                      <a:moveTo>
                        <a:pt x="27178" y="93948"/>
                      </a:moveTo>
                      <a:lnTo>
                        <a:pt x="7890" y="93948"/>
                      </a:lnTo>
                      <a:lnTo>
                        <a:pt x="0" y="101839"/>
                      </a:lnTo>
                      <a:lnTo>
                        <a:pt x="0" y="191240"/>
                      </a:lnTo>
                      <a:lnTo>
                        <a:pt x="7890" y="199131"/>
                      </a:lnTo>
                      <a:lnTo>
                        <a:pt x="27178" y="199131"/>
                      </a:lnTo>
                      <a:lnTo>
                        <a:pt x="35056" y="191240"/>
                      </a:lnTo>
                      <a:lnTo>
                        <a:pt x="35056" y="101839"/>
                      </a:lnTo>
                      <a:lnTo>
                        <a:pt x="27178" y="93948"/>
                      </a:lnTo>
                      <a:close/>
                    </a:path>
                    <a:path w="239394" h="283845">
                      <a:moveTo>
                        <a:pt x="104893" y="227364"/>
                      </a:moveTo>
                      <a:lnTo>
                        <a:pt x="69836" y="227364"/>
                      </a:lnTo>
                      <a:lnTo>
                        <a:pt x="69836" y="275966"/>
                      </a:lnTo>
                      <a:lnTo>
                        <a:pt x="77714" y="283857"/>
                      </a:lnTo>
                      <a:lnTo>
                        <a:pt x="97002" y="283857"/>
                      </a:lnTo>
                      <a:lnTo>
                        <a:pt x="104893" y="275966"/>
                      </a:lnTo>
                      <a:lnTo>
                        <a:pt x="104893" y="227364"/>
                      </a:lnTo>
                      <a:close/>
                    </a:path>
                    <a:path w="239394" h="283845">
                      <a:moveTo>
                        <a:pt x="168409" y="227364"/>
                      </a:moveTo>
                      <a:lnTo>
                        <a:pt x="133353" y="227364"/>
                      </a:lnTo>
                      <a:lnTo>
                        <a:pt x="133353" y="275966"/>
                      </a:lnTo>
                      <a:lnTo>
                        <a:pt x="141243" y="283857"/>
                      </a:lnTo>
                      <a:lnTo>
                        <a:pt x="160518" y="283857"/>
                      </a:lnTo>
                      <a:lnTo>
                        <a:pt x="168409" y="275966"/>
                      </a:lnTo>
                      <a:lnTo>
                        <a:pt x="168409" y="227364"/>
                      </a:lnTo>
                      <a:close/>
                    </a:path>
                    <a:path w="239394" h="283845">
                      <a:moveTo>
                        <a:pt x="197309" y="96311"/>
                      </a:moveTo>
                      <a:lnTo>
                        <a:pt x="40936" y="96311"/>
                      </a:lnTo>
                      <a:lnTo>
                        <a:pt x="40936" y="220981"/>
                      </a:lnTo>
                      <a:lnTo>
                        <a:pt x="47320" y="227364"/>
                      </a:lnTo>
                      <a:lnTo>
                        <a:pt x="190913" y="227364"/>
                      </a:lnTo>
                      <a:lnTo>
                        <a:pt x="197309" y="220981"/>
                      </a:lnTo>
                      <a:lnTo>
                        <a:pt x="197309" y="96311"/>
                      </a:lnTo>
                      <a:close/>
                    </a:path>
                  </a:pathLst>
                </a:custGeom>
                <a:solidFill>
                  <a:srgbClr val="72C16A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42" name="Группа 41"/>
              <p:cNvGrpSpPr/>
              <p:nvPr/>
            </p:nvGrpSpPr>
            <p:grpSpPr>
              <a:xfrm>
                <a:off x="10154002" y="6103893"/>
                <a:ext cx="485460" cy="134753"/>
                <a:chOff x="11940459" y="5798533"/>
                <a:chExt cx="793814" cy="220345"/>
              </a:xfrm>
            </p:grpSpPr>
            <p:sp>
              <p:nvSpPr>
                <p:cNvPr id="43" name="object 94"/>
                <p:cNvSpPr/>
                <p:nvPr/>
              </p:nvSpPr>
              <p:spPr>
                <a:xfrm>
                  <a:off x="12383616" y="5830346"/>
                  <a:ext cx="30480" cy="27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80" h="27304">
                      <a:moveTo>
                        <a:pt x="23509" y="0"/>
                      </a:moveTo>
                      <a:lnTo>
                        <a:pt x="6785" y="0"/>
                      </a:lnTo>
                      <a:lnTo>
                        <a:pt x="0" y="6043"/>
                      </a:lnTo>
                      <a:lnTo>
                        <a:pt x="0" y="20945"/>
                      </a:lnTo>
                      <a:lnTo>
                        <a:pt x="6785" y="26989"/>
                      </a:lnTo>
                      <a:lnTo>
                        <a:pt x="23509" y="26989"/>
                      </a:lnTo>
                      <a:lnTo>
                        <a:pt x="30294" y="20945"/>
                      </a:lnTo>
                      <a:lnTo>
                        <a:pt x="30294" y="6043"/>
                      </a:lnTo>
                      <a:lnTo>
                        <a:pt x="23509" y="0"/>
                      </a:lnTo>
                      <a:close/>
                    </a:path>
                  </a:pathLst>
                </a:custGeom>
                <a:solidFill>
                  <a:srgbClr val="559BD4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4" name="object 95"/>
                <p:cNvSpPr/>
                <p:nvPr/>
              </p:nvSpPr>
              <p:spPr>
                <a:xfrm>
                  <a:off x="12332511" y="5838578"/>
                  <a:ext cx="28575" cy="12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75" h="123825">
                      <a:moveTo>
                        <a:pt x="28183" y="0"/>
                      </a:moveTo>
                      <a:lnTo>
                        <a:pt x="2940" y="0"/>
                      </a:lnTo>
                      <a:lnTo>
                        <a:pt x="0" y="2940"/>
                      </a:lnTo>
                      <a:lnTo>
                        <a:pt x="0" y="123263"/>
                      </a:lnTo>
                      <a:lnTo>
                        <a:pt x="28183" y="123263"/>
                      </a:lnTo>
                      <a:lnTo>
                        <a:pt x="28183" y="0"/>
                      </a:lnTo>
                      <a:close/>
                    </a:path>
                  </a:pathLst>
                </a:custGeom>
                <a:solidFill>
                  <a:srgbClr val="343436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5" name="object 96"/>
                <p:cNvSpPr/>
                <p:nvPr/>
              </p:nvSpPr>
              <p:spPr>
                <a:xfrm>
                  <a:off x="12384675" y="5871391"/>
                  <a:ext cx="28575" cy="90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75" h="90804">
                      <a:moveTo>
                        <a:pt x="28183" y="0"/>
                      </a:moveTo>
                      <a:lnTo>
                        <a:pt x="2940" y="0"/>
                      </a:lnTo>
                      <a:lnTo>
                        <a:pt x="0" y="2940"/>
                      </a:lnTo>
                      <a:lnTo>
                        <a:pt x="0" y="90443"/>
                      </a:lnTo>
                      <a:lnTo>
                        <a:pt x="28183" y="90443"/>
                      </a:lnTo>
                      <a:lnTo>
                        <a:pt x="28183" y="0"/>
                      </a:lnTo>
                      <a:close/>
                    </a:path>
                  </a:pathLst>
                </a:custGeom>
                <a:solidFill>
                  <a:srgbClr val="343436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6" name="object 97"/>
                <p:cNvSpPr/>
                <p:nvPr/>
              </p:nvSpPr>
              <p:spPr>
                <a:xfrm>
                  <a:off x="12435151" y="5869292"/>
                  <a:ext cx="92710" cy="128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09" h="128904">
                      <a:moveTo>
                        <a:pt x="28183" y="2098"/>
                      </a:moveTo>
                      <a:lnTo>
                        <a:pt x="2940" y="2098"/>
                      </a:lnTo>
                      <a:lnTo>
                        <a:pt x="0" y="5038"/>
                      </a:lnTo>
                      <a:lnTo>
                        <a:pt x="0" y="128729"/>
                      </a:lnTo>
                      <a:lnTo>
                        <a:pt x="28183" y="128729"/>
                      </a:lnTo>
                      <a:lnTo>
                        <a:pt x="28183" y="88897"/>
                      </a:lnTo>
                      <a:lnTo>
                        <a:pt x="66378" y="88897"/>
                      </a:lnTo>
                      <a:lnTo>
                        <a:pt x="71843" y="86099"/>
                      </a:lnTo>
                      <a:lnTo>
                        <a:pt x="73214" y="84763"/>
                      </a:lnTo>
                      <a:lnTo>
                        <a:pt x="39027" y="84763"/>
                      </a:lnTo>
                      <a:lnTo>
                        <a:pt x="32895" y="79298"/>
                      </a:lnTo>
                      <a:lnTo>
                        <a:pt x="28183" y="73832"/>
                      </a:lnTo>
                      <a:lnTo>
                        <a:pt x="28183" y="25331"/>
                      </a:lnTo>
                      <a:lnTo>
                        <a:pt x="32581" y="20971"/>
                      </a:lnTo>
                      <a:lnTo>
                        <a:pt x="40032" y="14726"/>
                      </a:lnTo>
                      <a:lnTo>
                        <a:pt x="81865" y="14726"/>
                      </a:lnTo>
                      <a:lnTo>
                        <a:pt x="76916" y="9268"/>
                      </a:lnTo>
                      <a:lnTo>
                        <a:pt x="29351" y="9268"/>
                      </a:lnTo>
                      <a:lnTo>
                        <a:pt x="28183" y="2098"/>
                      </a:lnTo>
                      <a:close/>
                    </a:path>
                    <a:path w="92709" h="128904">
                      <a:moveTo>
                        <a:pt x="66378" y="88897"/>
                      </a:moveTo>
                      <a:lnTo>
                        <a:pt x="28183" y="88897"/>
                      </a:lnTo>
                      <a:lnTo>
                        <a:pt x="32468" y="92139"/>
                      </a:lnTo>
                      <a:lnTo>
                        <a:pt x="38260" y="94439"/>
                      </a:lnTo>
                      <a:lnTo>
                        <a:pt x="46063" y="94439"/>
                      </a:lnTo>
                      <a:lnTo>
                        <a:pt x="59830" y="92250"/>
                      </a:lnTo>
                      <a:lnTo>
                        <a:pt x="66378" y="88897"/>
                      </a:lnTo>
                      <a:close/>
                    </a:path>
                    <a:path w="92709" h="128904">
                      <a:moveTo>
                        <a:pt x="81865" y="14726"/>
                      </a:moveTo>
                      <a:lnTo>
                        <a:pt x="46490" y="14726"/>
                      </a:lnTo>
                      <a:lnTo>
                        <a:pt x="55757" y="18986"/>
                      </a:lnTo>
                      <a:lnTo>
                        <a:pt x="62646" y="30666"/>
                      </a:lnTo>
                      <a:lnTo>
                        <a:pt x="55624" y="78056"/>
                      </a:lnTo>
                      <a:lnTo>
                        <a:pt x="44807" y="84763"/>
                      </a:lnTo>
                      <a:lnTo>
                        <a:pt x="73214" y="84763"/>
                      </a:lnTo>
                      <a:lnTo>
                        <a:pt x="81581" y="76610"/>
                      </a:lnTo>
                      <a:lnTo>
                        <a:pt x="88522" y="64405"/>
                      </a:lnTo>
                      <a:lnTo>
                        <a:pt x="92145" y="50108"/>
                      </a:lnTo>
                      <a:lnTo>
                        <a:pt x="90034" y="31213"/>
                      </a:lnTo>
                      <a:lnTo>
                        <a:pt x="83991" y="17070"/>
                      </a:lnTo>
                      <a:lnTo>
                        <a:pt x="81865" y="14726"/>
                      </a:lnTo>
                      <a:close/>
                    </a:path>
                    <a:path w="92709" h="128904">
                      <a:moveTo>
                        <a:pt x="54054" y="0"/>
                      </a:moveTo>
                      <a:lnTo>
                        <a:pt x="38981" y="3232"/>
                      </a:lnTo>
                      <a:lnTo>
                        <a:pt x="29351" y="9268"/>
                      </a:lnTo>
                      <a:lnTo>
                        <a:pt x="76916" y="9268"/>
                      </a:lnTo>
                      <a:lnTo>
                        <a:pt x="75190" y="7365"/>
                      </a:lnTo>
                      <a:lnTo>
                        <a:pt x="64804" y="1780"/>
                      </a:lnTo>
                      <a:lnTo>
                        <a:pt x="54054" y="0"/>
                      </a:lnTo>
                      <a:close/>
                    </a:path>
                  </a:pathLst>
                </a:custGeom>
                <a:solidFill>
                  <a:srgbClr val="343436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7" name="object 98"/>
                <p:cNvSpPr/>
                <p:nvPr/>
              </p:nvSpPr>
              <p:spPr>
                <a:xfrm>
                  <a:off x="12541858" y="5869290"/>
                  <a:ext cx="80645" cy="94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44" h="94615">
                      <a:moveTo>
                        <a:pt x="41806" y="30922"/>
                      </a:moveTo>
                      <a:lnTo>
                        <a:pt x="33174" y="30922"/>
                      </a:lnTo>
                      <a:lnTo>
                        <a:pt x="21356" y="32322"/>
                      </a:lnTo>
                      <a:lnTo>
                        <a:pt x="9043" y="37768"/>
                      </a:lnTo>
                      <a:lnTo>
                        <a:pt x="0" y="49129"/>
                      </a:lnTo>
                      <a:lnTo>
                        <a:pt x="1394" y="70563"/>
                      </a:lnTo>
                      <a:lnTo>
                        <a:pt x="7453" y="84034"/>
                      </a:lnTo>
                      <a:lnTo>
                        <a:pt x="16293" y="91303"/>
                      </a:lnTo>
                      <a:lnTo>
                        <a:pt x="26030" y="94134"/>
                      </a:lnTo>
                      <a:lnTo>
                        <a:pt x="40997" y="92264"/>
                      </a:lnTo>
                      <a:lnTo>
                        <a:pt x="51096" y="87799"/>
                      </a:lnTo>
                      <a:lnTo>
                        <a:pt x="80494" y="87799"/>
                      </a:lnTo>
                      <a:lnTo>
                        <a:pt x="80494" y="82451"/>
                      </a:lnTo>
                      <a:lnTo>
                        <a:pt x="37798" y="82451"/>
                      </a:lnTo>
                      <a:lnTo>
                        <a:pt x="24606" y="78121"/>
                      </a:lnTo>
                      <a:lnTo>
                        <a:pt x="18791" y="65536"/>
                      </a:lnTo>
                      <a:lnTo>
                        <a:pt x="23495" y="50975"/>
                      </a:lnTo>
                      <a:lnTo>
                        <a:pt x="34390" y="43211"/>
                      </a:lnTo>
                      <a:lnTo>
                        <a:pt x="47196" y="41854"/>
                      </a:lnTo>
                      <a:lnTo>
                        <a:pt x="80494" y="41854"/>
                      </a:lnTo>
                      <a:lnTo>
                        <a:pt x="80494" y="33598"/>
                      </a:lnTo>
                      <a:lnTo>
                        <a:pt x="52310" y="33598"/>
                      </a:lnTo>
                      <a:lnTo>
                        <a:pt x="48704" y="32530"/>
                      </a:lnTo>
                      <a:lnTo>
                        <a:pt x="41806" y="30922"/>
                      </a:lnTo>
                      <a:close/>
                    </a:path>
                    <a:path w="80644" h="94615">
                      <a:moveTo>
                        <a:pt x="80494" y="87799"/>
                      </a:moveTo>
                      <a:lnTo>
                        <a:pt x="51096" y="87799"/>
                      </a:lnTo>
                      <a:lnTo>
                        <a:pt x="52310" y="92541"/>
                      </a:lnTo>
                      <a:lnTo>
                        <a:pt x="80494" y="92541"/>
                      </a:lnTo>
                      <a:lnTo>
                        <a:pt x="80494" y="87799"/>
                      </a:lnTo>
                      <a:close/>
                    </a:path>
                    <a:path w="80644" h="94615">
                      <a:moveTo>
                        <a:pt x="80494" y="41854"/>
                      </a:moveTo>
                      <a:lnTo>
                        <a:pt x="47196" y="41854"/>
                      </a:lnTo>
                      <a:lnTo>
                        <a:pt x="50400" y="43512"/>
                      </a:lnTo>
                      <a:lnTo>
                        <a:pt x="52310" y="45146"/>
                      </a:lnTo>
                      <a:lnTo>
                        <a:pt x="52310" y="76508"/>
                      </a:lnTo>
                      <a:lnTo>
                        <a:pt x="48993" y="79398"/>
                      </a:lnTo>
                      <a:lnTo>
                        <a:pt x="44030" y="82451"/>
                      </a:lnTo>
                      <a:lnTo>
                        <a:pt x="80494" y="82451"/>
                      </a:lnTo>
                      <a:lnTo>
                        <a:pt x="80494" y="41854"/>
                      </a:lnTo>
                      <a:close/>
                    </a:path>
                    <a:path w="80644" h="94615">
                      <a:moveTo>
                        <a:pt x="70206" y="8204"/>
                      </a:moveTo>
                      <a:lnTo>
                        <a:pt x="33802" y="8204"/>
                      </a:lnTo>
                      <a:lnTo>
                        <a:pt x="48781" y="13346"/>
                      </a:lnTo>
                      <a:lnTo>
                        <a:pt x="52278" y="26002"/>
                      </a:lnTo>
                      <a:lnTo>
                        <a:pt x="52310" y="33598"/>
                      </a:lnTo>
                      <a:lnTo>
                        <a:pt x="80494" y="33598"/>
                      </a:lnTo>
                      <a:lnTo>
                        <a:pt x="80494" y="28397"/>
                      </a:lnTo>
                      <a:lnTo>
                        <a:pt x="77469" y="15776"/>
                      </a:lnTo>
                      <a:lnTo>
                        <a:pt x="70206" y="8204"/>
                      </a:lnTo>
                      <a:close/>
                    </a:path>
                    <a:path w="80644" h="94615">
                      <a:moveTo>
                        <a:pt x="39481" y="0"/>
                      </a:moveTo>
                      <a:lnTo>
                        <a:pt x="17933" y="1701"/>
                      </a:lnTo>
                      <a:lnTo>
                        <a:pt x="7999" y="4498"/>
                      </a:lnTo>
                      <a:lnTo>
                        <a:pt x="9401" y="11572"/>
                      </a:lnTo>
                      <a:lnTo>
                        <a:pt x="18661" y="8204"/>
                      </a:lnTo>
                      <a:lnTo>
                        <a:pt x="70206" y="8204"/>
                      </a:lnTo>
                      <a:lnTo>
                        <a:pt x="68896" y="6839"/>
                      </a:lnTo>
                      <a:lnTo>
                        <a:pt x="55525" y="1584"/>
                      </a:lnTo>
                      <a:lnTo>
                        <a:pt x="39481" y="0"/>
                      </a:lnTo>
                      <a:close/>
                    </a:path>
                  </a:pathLst>
                </a:custGeom>
                <a:solidFill>
                  <a:srgbClr val="343436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8" name="object 99"/>
                <p:cNvSpPr/>
                <p:nvPr/>
              </p:nvSpPr>
              <p:spPr>
                <a:xfrm>
                  <a:off x="12631403" y="5869278"/>
                  <a:ext cx="102870" cy="124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69" h="124459">
                      <a:moveTo>
                        <a:pt x="28874" y="0"/>
                      </a:moveTo>
                      <a:lnTo>
                        <a:pt x="0" y="0"/>
                      </a:lnTo>
                      <a:lnTo>
                        <a:pt x="45183" y="88156"/>
                      </a:lnTo>
                      <a:lnTo>
                        <a:pt x="40560" y="98673"/>
                      </a:lnTo>
                      <a:lnTo>
                        <a:pt x="27623" y="109483"/>
                      </a:lnTo>
                      <a:lnTo>
                        <a:pt x="15033" y="111847"/>
                      </a:lnTo>
                      <a:lnTo>
                        <a:pt x="13042" y="123690"/>
                      </a:lnTo>
                      <a:lnTo>
                        <a:pt x="21812" y="124431"/>
                      </a:lnTo>
                      <a:lnTo>
                        <a:pt x="28183" y="123690"/>
                      </a:lnTo>
                      <a:lnTo>
                        <a:pt x="37977" y="120884"/>
                      </a:lnTo>
                      <a:lnTo>
                        <a:pt x="49415" y="112510"/>
                      </a:lnTo>
                      <a:lnTo>
                        <a:pt x="54293" y="105031"/>
                      </a:lnTo>
                      <a:lnTo>
                        <a:pt x="76106" y="57799"/>
                      </a:lnTo>
                      <a:lnTo>
                        <a:pt x="58502" y="57799"/>
                      </a:lnTo>
                      <a:lnTo>
                        <a:pt x="28874" y="0"/>
                      </a:lnTo>
                      <a:close/>
                    </a:path>
                    <a:path w="102869" h="124459">
                      <a:moveTo>
                        <a:pt x="102794" y="12"/>
                      </a:moveTo>
                      <a:lnTo>
                        <a:pt x="83884" y="12"/>
                      </a:lnTo>
                      <a:lnTo>
                        <a:pt x="58502" y="57799"/>
                      </a:lnTo>
                      <a:lnTo>
                        <a:pt x="76106" y="57799"/>
                      </a:lnTo>
                      <a:lnTo>
                        <a:pt x="102794" y="12"/>
                      </a:lnTo>
                      <a:close/>
                    </a:path>
                  </a:pathLst>
                </a:custGeom>
                <a:solidFill>
                  <a:srgbClr val="343436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49" name="object 100"/>
                <p:cNvSpPr/>
                <p:nvPr/>
              </p:nvSpPr>
              <p:spPr>
                <a:xfrm>
                  <a:off x="12191599" y="5838587"/>
                  <a:ext cx="128905" cy="12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05" h="123825">
                      <a:moveTo>
                        <a:pt x="71243" y="0"/>
                      </a:moveTo>
                      <a:lnTo>
                        <a:pt x="59281" y="0"/>
                      </a:lnTo>
                      <a:lnTo>
                        <a:pt x="0" y="123250"/>
                      </a:lnTo>
                      <a:lnTo>
                        <a:pt x="19048" y="123250"/>
                      </a:lnTo>
                      <a:lnTo>
                        <a:pt x="28861" y="102845"/>
                      </a:lnTo>
                      <a:lnTo>
                        <a:pt x="118981" y="102845"/>
                      </a:lnTo>
                      <a:lnTo>
                        <a:pt x="114980" y="94225"/>
                      </a:lnTo>
                      <a:lnTo>
                        <a:pt x="33008" y="94225"/>
                      </a:lnTo>
                      <a:lnTo>
                        <a:pt x="58905" y="40384"/>
                      </a:lnTo>
                      <a:lnTo>
                        <a:pt x="89988" y="40384"/>
                      </a:lnTo>
                      <a:lnTo>
                        <a:pt x="71243" y="0"/>
                      </a:lnTo>
                      <a:close/>
                    </a:path>
                    <a:path w="128905" h="123825">
                      <a:moveTo>
                        <a:pt x="118981" y="102845"/>
                      </a:moveTo>
                      <a:lnTo>
                        <a:pt x="87905" y="102845"/>
                      </a:lnTo>
                      <a:lnTo>
                        <a:pt x="97366" y="123250"/>
                      </a:lnTo>
                      <a:lnTo>
                        <a:pt x="128452" y="123250"/>
                      </a:lnTo>
                      <a:lnTo>
                        <a:pt x="118981" y="102845"/>
                      </a:lnTo>
                      <a:close/>
                    </a:path>
                    <a:path w="128905" h="123825">
                      <a:moveTo>
                        <a:pt x="89988" y="40384"/>
                      </a:moveTo>
                      <a:lnTo>
                        <a:pt x="58905" y="40384"/>
                      </a:lnTo>
                      <a:lnTo>
                        <a:pt x="83896" y="94225"/>
                      </a:lnTo>
                      <a:lnTo>
                        <a:pt x="114980" y="94225"/>
                      </a:lnTo>
                      <a:lnTo>
                        <a:pt x="89988" y="40384"/>
                      </a:lnTo>
                      <a:close/>
                    </a:path>
                  </a:pathLst>
                </a:custGeom>
                <a:solidFill>
                  <a:srgbClr val="343436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50" name="object 101"/>
                <p:cNvSpPr/>
                <p:nvPr/>
              </p:nvSpPr>
              <p:spPr>
                <a:xfrm>
                  <a:off x="11940459" y="5798533"/>
                  <a:ext cx="220345" cy="220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44" h="220345">
                      <a:moveTo>
                        <a:pt x="185535" y="0"/>
                      </a:moveTo>
                      <a:lnTo>
                        <a:pt x="22615" y="2101"/>
                      </a:lnTo>
                      <a:lnTo>
                        <a:pt x="10885" y="9346"/>
                      </a:lnTo>
                      <a:lnTo>
                        <a:pt x="2929" y="20564"/>
                      </a:lnTo>
                      <a:lnTo>
                        <a:pt x="0" y="34503"/>
                      </a:lnTo>
                      <a:lnTo>
                        <a:pt x="2101" y="197398"/>
                      </a:lnTo>
                      <a:lnTo>
                        <a:pt x="9346" y="209129"/>
                      </a:lnTo>
                      <a:lnTo>
                        <a:pt x="20564" y="217084"/>
                      </a:lnTo>
                      <a:lnTo>
                        <a:pt x="34503" y="220014"/>
                      </a:lnTo>
                      <a:lnTo>
                        <a:pt x="197141" y="218014"/>
                      </a:lnTo>
                      <a:lnTo>
                        <a:pt x="208926" y="210878"/>
                      </a:lnTo>
                      <a:lnTo>
                        <a:pt x="216974" y="199750"/>
                      </a:lnTo>
                      <a:lnTo>
                        <a:pt x="220039" y="185874"/>
                      </a:lnTo>
                      <a:lnTo>
                        <a:pt x="220039" y="34503"/>
                      </a:lnTo>
                      <a:lnTo>
                        <a:pt x="217938" y="22615"/>
                      </a:lnTo>
                      <a:lnTo>
                        <a:pt x="210692" y="10885"/>
                      </a:lnTo>
                      <a:lnTo>
                        <a:pt x="199475" y="2929"/>
                      </a:lnTo>
                      <a:lnTo>
                        <a:pt x="185535" y="0"/>
                      </a:lnTo>
                      <a:close/>
                    </a:path>
                  </a:pathLst>
                </a:custGeom>
                <a:solidFill>
                  <a:srgbClr val="559BD4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sp>
              <p:nvSpPr>
                <p:cNvPr id="51" name="object 102"/>
                <p:cNvSpPr/>
                <p:nvPr/>
              </p:nvSpPr>
              <p:spPr>
                <a:xfrm>
                  <a:off x="11955229" y="5828109"/>
                  <a:ext cx="205740" cy="15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40" h="153670">
                      <a:moveTo>
                        <a:pt x="200291" y="118262"/>
                      </a:moveTo>
                      <a:lnTo>
                        <a:pt x="116737" y="118262"/>
                      </a:lnTo>
                      <a:lnTo>
                        <a:pt x="130132" y="122010"/>
                      </a:lnTo>
                      <a:lnTo>
                        <a:pt x="143174" y="126477"/>
                      </a:lnTo>
                      <a:lnTo>
                        <a:pt x="179259" y="142394"/>
                      </a:lnTo>
                      <a:lnTo>
                        <a:pt x="199870" y="153304"/>
                      </a:lnTo>
                      <a:lnTo>
                        <a:pt x="205264" y="119996"/>
                      </a:lnTo>
                      <a:lnTo>
                        <a:pt x="200291" y="118262"/>
                      </a:lnTo>
                      <a:close/>
                    </a:path>
                    <a:path w="205740" h="153670">
                      <a:moveTo>
                        <a:pt x="51850" y="75089"/>
                      </a:moveTo>
                      <a:lnTo>
                        <a:pt x="6330" y="90567"/>
                      </a:lnTo>
                      <a:lnTo>
                        <a:pt x="0" y="110900"/>
                      </a:lnTo>
                      <a:lnTo>
                        <a:pt x="2352" y="122712"/>
                      </a:lnTo>
                      <a:lnTo>
                        <a:pt x="7649" y="133995"/>
                      </a:lnTo>
                      <a:lnTo>
                        <a:pt x="16553" y="143547"/>
                      </a:lnTo>
                      <a:lnTo>
                        <a:pt x="29726" y="150167"/>
                      </a:lnTo>
                      <a:lnTo>
                        <a:pt x="47829" y="152652"/>
                      </a:lnTo>
                      <a:lnTo>
                        <a:pt x="61927" y="151436"/>
                      </a:lnTo>
                      <a:lnTo>
                        <a:pt x="75084" y="147995"/>
                      </a:lnTo>
                      <a:lnTo>
                        <a:pt x="87222" y="142644"/>
                      </a:lnTo>
                      <a:lnTo>
                        <a:pt x="91843" y="139736"/>
                      </a:lnTo>
                      <a:lnTo>
                        <a:pt x="42848" y="139736"/>
                      </a:lnTo>
                      <a:lnTo>
                        <a:pt x="22930" y="136061"/>
                      </a:lnTo>
                      <a:lnTo>
                        <a:pt x="12646" y="127371"/>
                      </a:lnTo>
                      <a:lnTo>
                        <a:pt x="8867" y="117169"/>
                      </a:lnTo>
                      <a:lnTo>
                        <a:pt x="9893" y="107083"/>
                      </a:lnTo>
                      <a:lnTo>
                        <a:pt x="15754" y="97568"/>
                      </a:lnTo>
                      <a:lnTo>
                        <a:pt x="28593" y="90701"/>
                      </a:lnTo>
                      <a:lnTo>
                        <a:pt x="43417" y="90286"/>
                      </a:lnTo>
                      <a:lnTo>
                        <a:pt x="134090" y="90286"/>
                      </a:lnTo>
                      <a:lnTo>
                        <a:pt x="139184" y="79593"/>
                      </a:lnTo>
                      <a:lnTo>
                        <a:pt x="115844" y="79593"/>
                      </a:lnTo>
                      <a:lnTo>
                        <a:pt x="100722" y="79350"/>
                      </a:lnTo>
                      <a:lnTo>
                        <a:pt x="86835" y="78344"/>
                      </a:lnTo>
                      <a:lnTo>
                        <a:pt x="62472" y="75780"/>
                      </a:lnTo>
                      <a:lnTo>
                        <a:pt x="51850" y="75089"/>
                      </a:lnTo>
                      <a:close/>
                    </a:path>
                    <a:path w="205740" h="153670">
                      <a:moveTo>
                        <a:pt x="134090" y="90286"/>
                      </a:moveTo>
                      <a:lnTo>
                        <a:pt x="43417" y="90286"/>
                      </a:lnTo>
                      <a:lnTo>
                        <a:pt x="56692" y="91193"/>
                      </a:lnTo>
                      <a:lnTo>
                        <a:pt x="68826" y="93253"/>
                      </a:lnTo>
                      <a:lnTo>
                        <a:pt x="80225" y="96299"/>
                      </a:lnTo>
                      <a:lnTo>
                        <a:pt x="91297" y="100162"/>
                      </a:lnTo>
                      <a:lnTo>
                        <a:pt x="87496" y="112153"/>
                      </a:lnTo>
                      <a:lnTo>
                        <a:pt x="80074" y="123057"/>
                      </a:lnTo>
                      <a:lnTo>
                        <a:pt x="69592" y="131921"/>
                      </a:lnTo>
                      <a:lnTo>
                        <a:pt x="56609" y="137794"/>
                      </a:lnTo>
                      <a:lnTo>
                        <a:pt x="42848" y="139736"/>
                      </a:lnTo>
                      <a:lnTo>
                        <a:pt x="91843" y="139736"/>
                      </a:lnTo>
                      <a:lnTo>
                        <a:pt x="98262" y="135696"/>
                      </a:lnTo>
                      <a:lnTo>
                        <a:pt x="108127" y="127464"/>
                      </a:lnTo>
                      <a:lnTo>
                        <a:pt x="116737" y="118262"/>
                      </a:lnTo>
                      <a:lnTo>
                        <a:pt x="200291" y="118262"/>
                      </a:lnTo>
                      <a:lnTo>
                        <a:pt x="145347" y="98635"/>
                      </a:lnTo>
                      <a:lnTo>
                        <a:pt x="132274" y="94099"/>
                      </a:lnTo>
                      <a:lnTo>
                        <a:pt x="134090" y="90286"/>
                      </a:lnTo>
                      <a:close/>
                    </a:path>
                    <a:path w="205740" h="153670">
                      <a:moveTo>
                        <a:pt x="107445" y="34101"/>
                      </a:moveTo>
                      <a:lnTo>
                        <a:pt x="82403" y="34101"/>
                      </a:lnTo>
                      <a:lnTo>
                        <a:pt x="82403" y="49481"/>
                      </a:lnTo>
                      <a:lnTo>
                        <a:pt x="37169" y="49481"/>
                      </a:lnTo>
                      <a:lnTo>
                        <a:pt x="37169" y="57711"/>
                      </a:lnTo>
                      <a:lnTo>
                        <a:pt x="124572" y="57711"/>
                      </a:lnTo>
                      <a:lnTo>
                        <a:pt x="120325" y="70158"/>
                      </a:lnTo>
                      <a:lnTo>
                        <a:pt x="115844" y="79593"/>
                      </a:lnTo>
                      <a:lnTo>
                        <a:pt x="139184" y="79593"/>
                      </a:lnTo>
                      <a:lnTo>
                        <a:pt x="140371" y="77085"/>
                      </a:lnTo>
                      <a:lnTo>
                        <a:pt x="146394" y="62428"/>
                      </a:lnTo>
                      <a:lnTo>
                        <a:pt x="150097" y="52371"/>
                      </a:lnTo>
                      <a:lnTo>
                        <a:pt x="107445" y="49481"/>
                      </a:lnTo>
                      <a:lnTo>
                        <a:pt x="107445" y="34101"/>
                      </a:lnTo>
                      <a:close/>
                    </a:path>
                    <a:path w="205740" h="153670">
                      <a:moveTo>
                        <a:pt x="161224" y="24740"/>
                      </a:moveTo>
                      <a:lnTo>
                        <a:pt x="28612" y="24740"/>
                      </a:lnTo>
                      <a:lnTo>
                        <a:pt x="28612" y="34101"/>
                      </a:lnTo>
                      <a:lnTo>
                        <a:pt x="161224" y="34101"/>
                      </a:lnTo>
                      <a:lnTo>
                        <a:pt x="161224" y="24740"/>
                      </a:lnTo>
                      <a:close/>
                    </a:path>
                    <a:path w="205740" h="153670">
                      <a:moveTo>
                        <a:pt x="107445" y="0"/>
                      </a:moveTo>
                      <a:lnTo>
                        <a:pt x="82403" y="0"/>
                      </a:lnTo>
                      <a:lnTo>
                        <a:pt x="82403" y="24740"/>
                      </a:lnTo>
                      <a:lnTo>
                        <a:pt x="107445" y="24740"/>
                      </a:lnTo>
                      <a:lnTo>
                        <a:pt x="10744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90" name="Группа 89"/>
            <p:cNvGrpSpPr/>
            <p:nvPr/>
          </p:nvGrpSpPr>
          <p:grpSpPr>
            <a:xfrm>
              <a:off x="1711287" y="1992792"/>
              <a:ext cx="932130" cy="917376"/>
              <a:chOff x="589760" y="2182502"/>
              <a:chExt cx="932130" cy="917376"/>
            </a:xfrm>
          </p:grpSpPr>
          <p:sp>
            <p:nvSpPr>
              <p:cNvPr id="56" name="object 10"/>
              <p:cNvSpPr/>
              <p:nvPr/>
            </p:nvSpPr>
            <p:spPr>
              <a:xfrm>
                <a:off x="708520" y="2490543"/>
                <a:ext cx="694610" cy="35200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>
                <a:spAutoFit/>
              </a:bodyPr>
              <a:lstStyle/>
              <a:p>
                <a:endParaRPr/>
              </a:p>
            </p:txBody>
          </p:sp>
          <p:grpSp>
            <p:nvGrpSpPr>
              <p:cNvPr id="86" name="Группа 85"/>
              <p:cNvGrpSpPr/>
              <p:nvPr/>
            </p:nvGrpSpPr>
            <p:grpSpPr>
              <a:xfrm>
                <a:off x="589760" y="2182502"/>
                <a:ext cx="932130" cy="917376"/>
                <a:chOff x="589760" y="2182502"/>
                <a:chExt cx="932130" cy="917376"/>
              </a:xfrm>
            </p:grpSpPr>
            <p:pic>
              <p:nvPicPr>
                <p:cNvPr id="66" name="Рисунок 65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89760" y="2182502"/>
                  <a:ext cx="932130" cy="917376"/>
                </a:xfrm>
                <a:prstGeom prst="rect">
                  <a:avLst/>
                </a:prstGeom>
              </p:spPr>
            </p:pic>
            <p:sp>
              <p:nvSpPr>
                <p:cNvPr id="75" name="Прямоугольник 74"/>
                <p:cNvSpPr/>
                <p:nvPr/>
              </p:nvSpPr>
              <p:spPr>
                <a:xfrm>
                  <a:off x="716269" y="2772267"/>
                  <a:ext cx="683200" cy="2462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ru-RU" sz="1000" dirty="0" smtClean="0">
                      <a:solidFill>
                        <a:srgbClr val="7C8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Брелок </a:t>
                  </a:r>
                  <a:endParaRPr lang="ru-RU" sz="1000" dirty="0"/>
                </a:p>
              </p:txBody>
            </p:sp>
          </p:grpSp>
        </p:grpSp>
        <p:grpSp>
          <p:nvGrpSpPr>
            <p:cNvPr id="85" name="Группа 84"/>
            <p:cNvGrpSpPr/>
            <p:nvPr/>
          </p:nvGrpSpPr>
          <p:grpSpPr>
            <a:xfrm>
              <a:off x="1305613" y="3047060"/>
              <a:ext cx="932130" cy="917376"/>
              <a:chOff x="336432" y="3173369"/>
              <a:chExt cx="932130" cy="917376"/>
            </a:xfrm>
          </p:grpSpPr>
          <p:grpSp>
            <p:nvGrpSpPr>
              <p:cNvPr id="72" name="Группа 71"/>
              <p:cNvGrpSpPr/>
              <p:nvPr/>
            </p:nvGrpSpPr>
            <p:grpSpPr>
              <a:xfrm>
                <a:off x="336432" y="3173369"/>
                <a:ext cx="932130" cy="917376"/>
                <a:chOff x="336432" y="3173369"/>
                <a:chExt cx="932130" cy="917376"/>
              </a:xfrm>
            </p:grpSpPr>
            <p:pic>
              <p:nvPicPr>
                <p:cNvPr id="59" name="Рисунок 58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17820" y="3469010"/>
                  <a:ext cx="569354" cy="326094"/>
                </a:xfrm>
                <a:prstGeom prst="rect">
                  <a:avLst/>
                </a:prstGeom>
              </p:spPr>
            </p:pic>
            <p:pic>
              <p:nvPicPr>
                <p:cNvPr id="67" name="Рисунок 66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36432" y="3173369"/>
                  <a:ext cx="932130" cy="917376"/>
                </a:xfrm>
                <a:prstGeom prst="rect">
                  <a:avLst/>
                </a:prstGeom>
              </p:spPr>
            </p:pic>
          </p:grpSp>
          <p:sp>
            <p:nvSpPr>
              <p:cNvPr id="76" name="Прямоугольник 75"/>
              <p:cNvSpPr/>
              <p:nvPr/>
            </p:nvSpPr>
            <p:spPr>
              <a:xfrm>
                <a:off x="395975" y="3764838"/>
                <a:ext cx="813043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000" dirty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Вкладыш</a:t>
                </a:r>
                <a:r>
                  <a:rPr lang="ru-RU" sz="1000" dirty="0" smtClean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000" dirty="0"/>
              </a:p>
            </p:txBody>
          </p:sp>
        </p:grpSp>
        <p:grpSp>
          <p:nvGrpSpPr>
            <p:cNvPr id="84" name="Группа 83"/>
            <p:cNvGrpSpPr/>
            <p:nvPr/>
          </p:nvGrpSpPr>
          <p:grpSpPr>
            <a:xfrm>
              <a:off x="1470214" y="4185980"/>
              <a:ext cx="932130" cy="917376"/>
              <a:chOff x="336432" y="4221869"/>
              <a:chExt cx="932130" cy="917376"/>
            </a:xfrm>
          </p:grpSpPr>
          <p:grpSp>
            <p:nvGrpSpPr>
              <p:cNvPr id="71" name="Группа 70"/>
              <p:cNvGrpSpPr/>
              <p:nvPr/>
            </p:nvGrpSpPr>
            <p:grpSpPr>
              <a:xfrm rot="1432983">
                <a:off x="336432" y="4221869"/>
                <a:ext cx="932130" cy="917376"/>
                <a:chOff x="336432" y="4221869"/>
                <a:chExt cx="932130" cy="917376"/>
              </a:xfrm>
            </p:grpSpPr>
            <p:sp>
              <p:nvSpPr>
                <p:cNvPr id="54" name="object 8"/>
                <p:cNvSpPr/>
                <p:nvPr/>
              </p:nvSpPr>
              <p:spPr>
                <a:xfrm rot="20757578">
                  <a:off x="514363" y="4477305"/>
                  <a:ext cx="576648" cy="406504"/>
                </a:xfrm>
                <a:prstGeom prst="rect">
                  <a:avLst/>
                </a:prstGeom>
                <a:blipFill>
                  <a:blip r:embed="rId10" cstate="print"/>
                  <a:stretch>
                    <a:fillRect/>
                  </a:stretch>
                </a:blip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pic>
              <p:nvPicPr>
                <p:cNvPr id="68" name="Рисунок 67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36432" y="4221869"/>
                  <a:ext cx="932130" cy="917376"/>
                </a:xfrm>
                <a:prstGeom prst="rect">
                  <a:avLst/>
                </a:prstGeom>
              </p:spPr>
            </p:pic>
          </p:grpSp>
          <p:sp>
            <p:nvSpPr>
              <p:cNvPr id="77" name="Прямоугольник 76"/>
              <p:cNvSpPr/>
              <p:nvPr/>
            </p:nvSpPr>
            <p:spPr>
              <a:xfrm>
                <a:off x="444866" y="4787027"/>
                <a:ext cx="715260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000" dirty="0" smtClean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000" dirty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Браслет</a:t>
                </a:r>
                <a:endParaRPr lang="ru-RU" sz="1000" dirty="0"/>
              </a:p>
            </p:txBody>
          </p:sp>
        </p:grpSp>
        <p:grpSp>
          <p:nvGrpSpPr>
            <p:cNvPr id="83" name="Группа 82"/>
            <p:cNvGrpSpPr/>
            <p:nvPr/>
          </p:nvGrpSpPr>
          <p:grpSpPr>
            <a:xfrm>
              <a:off x="2253249" y="5077733"/>
              <a:ext cx="932130" cy="917376"/>
              <a:chOff x="559418" y="5237964"/>
              <a:chExt cx="932130" cy="917376"/>
            </a:xfrm>
          </p:grpSpPr>
          <p:grpSp>
            <p:nvGrpSpPr>
              <p:cNvPr id="70" name="Группа 69"/>
              <p:cNvGrpSpPr/>
              <p:nvPr/>
            </p:nvGrpSpPr>
            <p:grpSpPr>
              <a:xfrm>
                <a:off x="559418" y="5237964"/>
                <a:ext cx="932130" cy="917376"/>
                <a:chOff x="559418" y="5237964"/>
                <a:chExt cx="932130" cy="917376"/>
              </a:xfrm>
            </p:grpSpPr>
            <p:pic>
              <p:nvPicPr>
                <p:cNvPr id="58" name="Рисунок 57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21109" y="5457824"/>
                  <a:ext cx="822859" cy="485983"/>
                </a:xfrm>
                <a:prstGeom prst="rect">
                  <a:avLst/>
                </a:prstGeom>
              </p:spPr>
            </p:pic>
            <p:pic>
              <p:nvPicPr>
                <p:cNvPr id="69" name="Рисунок 68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59418" y="5237964"/>
                  <a:ext cx="932130" cy="917376"/>
                </a:xfrm>
                <a:prstGeom prst="rect">
                  <a:avLst/>
                </a:prstGeom>
              </p:spPr>
            </p:pic>
          </p:grpSp>
          <p:sp>
            <p:nvSpPr>
              <p:cNvPr id="79" name="Прямоугольник 78"/>
              <p:cNvSpPr/>
              <p:nvPr/>
            </p:nvSpPr>
            <p:spPr>
              <a:xfrm>
                <a:off x="716269" y="5866744"/>
                <a:ext cx="644728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000" dirty="0" smtClean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000" dirty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Жетон</a:t>
                </a:r>
                <a:r>
                  <a:rPr lang="ru-RU" sz="1000" dirty="0" smtClean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000" dirty="0"/>
              </a:p>
            </p:txBody>
          </p:sp>
        </p:grpSp>
        <p:grpSp>
          <p:nvGrpSpPr>
            <p:cNvPr id="82" name="Группа 81"/>
            <p:cNvGrpSpPr/>
            <p:nvPr/>
          </p:nvGrpSpPr>
          <p:grpSpPr>
            <a:xfrm>
              <a:off x="3462539" y="5396153"/>
              <a:ext cx="932130" cy="917376"/>
              <a:chOff x="2070220" y="5754515"/>
              <a:chExt cx="932130" cy="917376"/>
            </a:xfrm>
          </p:grpSpPr>
          <p:grpSp>
            <p:nvGrpSpPr>
              <p:cNvPr id="74" name="Группа 73"/>
              <p:cNvGrpSpPr/>
              <p:nvPr/>
            </p:nvGrpSpPr>
            <p:grpSpPr>
              <a:xfrm>
                <a:off x="2070220" y="5754515"/>
                <a:ext cx="932130" cy="917376"/>
                <a:chOff x="2334860" y="5221477"/>
                <a:chExt cx="932130" cy="917376"/>
              </a:xfrm>
            </p:grpSpPr>
            <p:sp>
              <p:nvSpPr>
                <p:cNvPr id="55" name="object 9"/>
                <p:cNvSpPr/>
                <p:nvPr/>
              </p:nvSpPr>
              <p:spPr>
                <a:xfrm>
                  <a:off x="2418633" y="5241188"/>
                  <a:ext cx="731169" cy="765210"/>
                </a:xfrm>
                <a:prstGeom prst="rect">
                  <a:avLst/>
                </a:prstGeom>
                <a:blipFill>
                  <a:blip r:embed="rId1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pic>
              <p:nvPicPr>
                <p:cNvPr id="73" name="Рисунок 72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334860" y="5221477"/>
                  <a:ext cx="932130" cy="917376"/>
                </a:xfrm>
                <a:prstGeom prst="rect">
                  <a:avLst/>
                </a:prstGeom>
              </p:spPr>
            </p:pic>
          </p:grpSp>
          <p:sp>
            <p:nvSpPr>
              <p:cNvPr id="81" name="Прямоугольник 80"/>
              <p:cNvSpPr/>
              <p:nvPr/>
            </p:nvSpPr>
            <p:spPr>
              <a:xfrm>
                <a:off x="2182866" y="6380935"/>
                <a:ext cx="66556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2700">
                  <a:lnSpc>
                    <a:spcPct val="100000"/>
                  </a:lnSpc>
                  <a:tabLst>
                    <a:tab pos="2179955" algn="l"/>
                    <a:tab pos="3991610" algn="l"/>
                  </a:tabLst>
                </a:pPr>
                <a:r>
                  <a:rPr lang="ru-RU" sz="1000" dirty="0" smtClean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000" dirty="0">
                    <a:solidFill>
                      <a:srgbClr val="7C808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Кольцо</a:t>
                </a:r>
                <a:endParaRPr lang="ru-RU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9" name="Группа 88"/>
            <p:cNvGrpSpPr/>
            <p:nvPr/>
          </p:nvGrpSpPr>
          <p:grpSpPr>
            <a:xfrm>
              <a:off x="599022" y="925215"/>
              <a:ext cx="4764679" cy="4200784"/>
              <a:chOff x="285644" y="1037180"/>
              <a:chExt cx="4764679" cy="4200784"/>
            </a:xfrm>
          </p:grpSpPr>
          <p:sp>
            <p:nvSpPr>
              <p:cNvPr id="52" name="Прямоугольник 51"/>
              <p:cNvSpPr/>
              <p:nvPr/>
            </p:nvSpPr>
            <p:spPr>
              <a:xfrm>
                <a:off x="285644" y="1037180"/>
                <a:ext cx="318514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90 % пассажиров </a:t>
                </a:r>
                <a:r>
                  <a:rPr lang="ru-RU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пользуются транспортной</a:t>
                </a:r>
                <a:r>
                  <a:rPr lang="en-US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картой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«Тройка</a:t>
                </a:r>
                <a:r>
                  <a:rPr lang="ru-RU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»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5" name="Группа 64"/>
              <p:cNvGrpSpPr/>
              <p:nvPr/>
            </p:nvGrpSpPr>
            <p:grpSpPr>
              <a:xfrm>
                <a:off x="2197767" y="2407915"/>
                <a:ext cx="2852556" cy="2830049"/>
                <a:chOff x="1848633" y="2087416"/>
                <a:chExt cx="2852556" cy="2830049"/>
              </a:xfrm>
            </p:grpSpPr>
            <p:sp>
              <p:nvSpPr>
                <p:cNvPr id="5" name="object 7"/>
                <p:cNvSpPr/>
                <p:nvPr/>
              </p:nvSpPr>
              <p:spPr>
                <a:xfrm>
                  <a:off x="2395437" y="2895601"/>
                  <a:ext cx="1797048" cy="1213680"/>
                </a:xfrm>
                <a:prstGeom prst="rect">
                  <a:avLst/>
                </a:prstGeom>
                <a:blipFill>
                  <a:blip r:embed="rId1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>
                  <a:spAutoFit/>
                </a:bodyPr>
                <a:lstStyle/>
                <a:p>
                  <a:endParaRPr/>
                </a:p>
              </p:txBody>
            </p:sp>
            <p:pic>
              <p:nvPicPr>
                <p:cNvPr id="64" name="Рисунок 63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848633" y="2087416"/>
                  <a:ext cx="2852556" cy="2830049"/>
                </a:xfrm>
                <a:prstGeom prst="rect">
                  <a:avLst/>
                </a:prstGeom>
              </p:spPr>
            </p:pic>
          </p:grpSp>
        </p:grpSp>
        <p:pic>
          <p:nvPicPr>
            <p:cNvPr id="92" name="Рисунок 9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316888">
              <a:off x="2493998" y="2802153"/>
              <a:ext cx="323312" cy="58320"/>
            </a:xfrm>
            <a:prstGeom prst="rect">
              <a:avLst/>
            </a:prstGeom>
          </p:spPr>
        </p:pic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61528">
              <a:off x="2206545" y="3552043"/>
              <a:ext cx="323312" cy="58320"/>
            </a:xfrm>
            <a:prstGeom prst="rect">
              <a:avLst/>
            </a:prstGeom>
          </p:spPr>
        </p:pic>
        <p:pic>
          <p:nvPicPr>
            <p:cNvPr id="94" name="Рисунок 9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078821">
              <a:off x="2319887" y="4372860"/>
              <a:ext cx="371809" cy="58320"/>
            </a:xfrm>
            <a:prstGeom prst="rect">
              <a:avLst/>
            </a:prstGeom>
          </p:spPr>
        </p:pic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8293290">
              <a:off x="2900945" y="5003966"/>
              <a:ext cx="335826" cy="58320"/>
            </a:xfrm>
            <a:prstGeom prst="rect">
              <a:avLst/>
            </a:prstGeom>
          </p:spPr>
        </p:pic>
        <p:pic>
          <p:nvPicPr>
            <p:cNvPr id="96" name="Рисунок 9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3778928" y="5222832"/>
              <a:ext cx="335826" cy="58320"/>
            </a:xfrm>
            <a:prstGeom prst="rect">
              <a:avLst/>
            </a:prstGeom>
          </p:spPr>
        </p:pic>
        <p:pic>
          <p:nvPicPr>
            <p:cNvPr id="99" name="Рисунок 9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642873">
              <a:off x="5295191" y="4702816"/>
              <a:ext cx="201994" cy="21153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4478286" y="1121264"/>
              <a:ext cx="5149131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ru-RU" sz="1050" dirty="0">
                  <a:latin typeface="Arial" panose="020B0604020202020204" pitchFamily="34" charset="0"/>
                  <a:cs typeface="Arial" panose="020B0604020202020204" pitchFamily="34" charset="0"/>
                </a:rPr>
                <a:t>Платежная экосистема карты «Тройка»: </a:t>
              </a:r>
              <a:endParaRPr lang="ru-RU" sz="105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300"/>
                </a:spcAft>
              </a:pP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• Проезд </a:t>
              </a:r>
              <a:r>
                <a:rPr lang="ru-RU" sz="1050" dirty="0">
                  <a:latin typeface="Arial" panose="020B0604020202020204" pitchFamily="34" charset="0"/>
                  <a:cs typeface="Arial" panose="020B0604020202020204" pitchFamily="34" charset="0"/>
                </a:rPr>
                <a:t>на пригородных поездах и в </a:t>
              </a: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Аэроэкспрессе;</a:t>
              </a:r>
              <a:endParaRPr lang="ru-RU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300"/>
                </a:spcAft>
              </a:pP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• </a:t>
              </a:r>
              <a:r>
                <a:rPr lang="ru-RU" sz="1050" dirty="0">
                  <a:latin typeface="Arial" panose="020B0604020202020204" pitchFamily="34" charset="0"/>
                  <a:cs typeface="Arial" panose="020B0604020202020204" pitchFamily="34" charset="0"/>
                </a:rPr>
                <a:t>Проход в музеи, Планетарий, Зоопарк, оплата сервисов в </a:t>
              </a: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парках;</a:t>
              </a:r>
              <a:endParaRPr lang="ru-RU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300"/>
                </a:spcAft>
              </a:pP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• </a:t>
              </a:r>
              <a:r>
                <a:rPr lang="ru-RU" sz="1050" dirty="0">
                  <a:latin typeface="Arial" panose="020B0604020202020204" pitchFamily="34" charset="0"/>
                  <a:cs typeface="Arial" panose="020B0604020202020204" pitchFamily="34" charset="0"/>
                </a:rPr>
                <a:t>Аренда </a:t>
              </a: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велосипедов;</a:t>
              </a:r>
              <a:endParaRPr lang="ru-RU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300"/>
                </a:spcAft>
              </a:pP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• </a:t>
              </a:r>
              <a:r>
                <a:rPr lang="ru-RU" sz="1050" dirty="0">
                  <a:latin typeface="Arial" panose="020B0604020202020204" pitchFamily="34" charset="0"/>
                  <a:cs typeface="Arial" panose="020B0604020202020204" pitchFamily="34" charset="0"/>
                </a:rPr>
                <a:t>Интегрирована в банковские карты 8 крупнейших банков в </a:t>
              </a: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РФ.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0" name="Рисунок 59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0680166">
              <a:off x="4281284" y="1279875"/>
              <a:ext cx="1041277" cy="1058258"/>
            </a:xfrm>
            <a:prstGeom prst="rect">
              <a:avLst/>
            </a:prstGeom>
          </p:spPr>
        </p:pic>
        <p:pic>
          <p:nvPicPr>
            <p:cNvPr id="98" name="Рисунок 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8311330">
              <a:off x="4710988" y="2358010"/>
              <a:ext cx="810001" cy="74007"/>
            </a:xfrm>
            <a:prstGeom prst="rect">
              <a:avLst/>
            </a:prstGeom>
          </p:spPr>
        </p:pic>
        <p:sp>
          <p:nvSpPr>
            <p:cNvPr id="78" name="TextBox 77"/>
            <p:cNvSpPr txBox="1"/>
            <p:nvPr/>
          </p:nvSpPr>
          <p:spPr>
            <a:xfrm>
              <a:off x="5937987" y="2509964"/>
              <a:ext cx="178266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 </a:t>
              </a:r>
              <a:r>
                <a:rPr lang="ru-RU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ru-RU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брелоков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, колец, браслетов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и иных носителей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функцией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транспортной карты «Тройка»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приобрели пассажиры в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полугодии 2019 года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819212" y="2508957"/>
              <a:ext cx="1607643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650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</a:t>
              </a:r>
            </a:p>
            <a:p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подключившихся пассажиров к программе лояльности.</a:t>
              </a:r>
            </a:p>
            <a:p>
              <a: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Более 25 млн </a:t>
              </a:r>
              <a:b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карт «Тройка» </a:t>
              </a:r>
              <a:b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были приобретены пассажирами.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524405" y="4615805"/>
              <a:ext cx="6354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Пассажиры Московского метрополитена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могут </a:t>
              </a:r>
              <a:r>
                <a:rPr lang="ru-RU" sz="120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оплачивать </a:t>
              </a:r>
              <a:r>
                <a:rPr lang="ru-RU" sz="1200" b="1" dirty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проезд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</a:t>
              </a:r>
              <a:r>
                <a:rPr lang="ru-RU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турникете при помощи: 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9572459" y="2508957"/>
              <a:ext cx="220780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Карта «</a:t>
              </a:r>
              <a:r>
                <a:rPr lang="ru-RU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Тройка»</a:t>
              </a:r>
              <a:br>
                <a:rPr lang="ru-RU" b="1" dirty="0" smtClean="0">
                  <a:solidFill>
                    <a:srgbClr val="F24A4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открывает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доступ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 достопримечательностям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города и является самым удобным и выгодным способом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оплаты проезда на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городском общественном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транспорте города Москвы. </a:t>
              </a:r>
            </a:p>
            <a:p>
              <a:endParaRPr lang="ru-RU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13263" y="1549583"/>
              <a:ext cx="3156659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600"/>
                </a:spcAft>
              </a:pPr>
              <a:r>
                <a:rPr lang="ru-RU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Разработаны </a:t>
              </a:r>
              <a:r>
                <a:rPr lang="ru-RU" sz="1050" b="1" dirty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новые формы</a:t>
              </a:r>
              <a:r>
                <a:rPr lang="en-US" sz="1050" b="1" dirty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5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05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05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карты </a:t>
              </a:r>
              <a:r>
                <a:rPr lang="ru-RU" sz="1050" b="1" dirty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«Тройка</a:t>
              </a:r>
              <a:r>
                <a:rPr lang="ru-RU" sz="1050" b="1" dirty="0" smtClean="0">
                  <a:solidFill>
                    <a:srgbClr val="DA203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endParaRPr lang="en-US" sz="1050" b="1" dirty="0">
                <a:solidFill>
                  <a:srgbClr val="DA203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6" name="Группа 105"/>
            <p:cNvGrpSpPr/>
            <p:nvPr/>
          </p:nvGrpSpPr>
          <p:grpSpPr>
            <a:xfrm>
              <a:off x="5471712" y="5507016"/>
              <a:ext cx="6360258" cy="954663"/>
              <a:chOff x="5207139" y="4569881"/>
              <a:chExt cx="6360258" cy="954663"/>
            </a:xfrm>
          </p:grpSpPr>
          <p:pic>
            <p:nvPicPr>
              <p:cNvPr id="105" name="Рисунок 104">
                <a:extLst>
                  <a:ext uri="{FF2B5EF4-FFF2-40B4-BE49-F238E27FC236}">
                    <a16:creationId xmlns:a16="http://schemas.microsoft.com/office/drawing/2014/main" xmlns="" id="{F8A718D0-F2B9-4C1E-9C9D-12D03C4976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7139" y="4569881"/>
                <a:ext cx="6360258" cy="954663"/>
              </a:xfrm>
              <a:prstGeom prst="rect">
                <a:avLst/>
              </a:prstGeom>
            </p:spPr>
          </p:pic>
          <p:sp>
            <p:nvSpPr>
              <p:cNvPr id="53" name="Прямоугольник 52"/>
              <p:cNvSpPr/>
              <p:nvPr/>
            </p:nvSpPr>
            <p:spPr>
              <a:xfrm>
                <a:off x="6209778" y="4627578"/>
                <a:ext cx="528697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Программа </a:t>
                </a:r>
                <a:r>
                  <a:rPr lang="ru-RU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лояльности «Город</a:t>
                </a:r>
                <a:r>
                  <a:rPr lang="ru-RU" sz="1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»</a:t>
                </a:r>
                <a:r>
                  <a:rPr lang="ru-RU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это система мотивации пассажиров за передвижение на Московском транспорте с использованием вознаграждений </a:t>
                </a:r>
                <a:r>
                  <a:rPr lang="ru-RU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ru-RU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привилегий: бонусы за покупки, скидки, бесплатный проезд, уникальные персональные предложения</a:t>
                </a:r>
                <a:r>
                  <a:rPr lang="ru-RU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p:grpSp>
        <p:pic>
          <p:nvPicPr>
            <p:cNvPr id="108" name="Рисунок 10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8" y="1474666"/>
              <a:ext cx="2707102" cy="74007"/>
            </a:xfrm>
            <a:prstGeom prst="rect">
              <a:avLst/>
            </a:prstGeom>
          </p:spPr>
        </p:pic>
        <p:pic>
          <p:nvPicPr>
            <p:cNvPr id="109" name="Рисунок 10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155317">
              <a:off x="2968108" y="1879107"/>
              <a:ext cx="945637" cy="740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17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C0CCD8-BB0E-4516-9691-7288BF3F370B}"/>
              </a:ext>
            </a:extLst>
          </p:cNvPr>
          <p:cNvSpPr txBox="1"/>
          <p:nvPr/>
        </p:nvSpPr>
        <p:spPr>
          <a:xfrm>
            <a:off x="336432" y="351031"/>
            <a:ext cx="587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январе 2017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года запущено приложение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«Метро Москвы»</a:t>
            </a:r>
          </a:p>
        </p:txBody>
      </p:sp>
      <p:grpSp>
        <p:nvGrpSpPr>
          <p:cNvPr id="39" name="Группа 38"/>
          <p:cNvGrpSpPr/>
          <p:nvPr/>
        </p:nvGrpSpPr>
        <p:grpSpPr>
          <a:xfrm>
            <a:off x="4000500" y="1290240"/>
            <a:ext cx="3175427" cy="4627412"/>
            <a:chOff x="4428426" y="1896011"/>
            <a:chExt cx="3065463" cy="4487402"/>
          </a:xfrm>
        </p:grpSpPr>
        <p:pic>
          <p:nvPicPr>
            <p:cNvPr id="5" name="Google Shape;197;p15" descr="Google Shape;197;p15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428426" y="1896011"/>
              <a:ext cx="1406738" cy="280479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Google Shape;198;p15" descr="Google Shape;198;p15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087151" y="1896011"/>
              <a:ext cx="1406738" cy="280483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32" name="Группа 31"/>
            <p:cNvGrpSpPr/>
            <p:nvPr/>
          </p:nvGrpSpPr>
          <p:grpSpPr>
            <a:xfrm>
              <a:off x="4647378" y="5204959"/>
              <a:ext cx="2627558" cy="1178454"/>
              <a:chOff x="4647378" y="5408159"/>
              <a:chExt cx="2627558" cy="1178454"/>
            </a:xfrm>
          </p:grpSpPr>
          <p:pic>
            <p:nvPicPr>
              <p:cNvPr id="10" name="Picture 4" descr="Picture 4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4647378" y="5408159"/>
                <a:ext cx="968833" cy="276810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1" name="Picture 6" descr="Picture 6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6306103" y="5408159"/>
                <a:ext cx="968833" cy="28014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12" name="Group 4"/>
              <p:cNvSpPr/>
              <p:nvPr/>
            </p:nvSpPr>
            <p:spPr>
              <a:xfrm>
                <a:off x="6410552" y="6110363"/>
                <a:ext cx="476250" cy="476250"/>
              </a:xfrm>
              <a:prstGeom prst="line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685800">
                  <a:defRPr sz="6000" b="0">
                    <a:solidFill>
                      <a:srgbClr val="49494B"/>
                    </a:solidFill>
                    <a:latin typeface="Montserrat Black"/>
                    <a:ea typeface="Montserrat Black"/>
                    <a:cs typeface="Montserrat Black"/>
                    <a:sym typeface="Montserrat Black"/>
                  </a:defRPr>
                </a:pPr>
                <a:r>
                  <a:rPr sz="1600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1.3</a:t>
                </a:r>
                <a:r>
                  <a:rPr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000" dirty="0" err="1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млн</a:t>
                </a:r>
                <a:r>
                  <a:rPr lang="en-US" sz="1000" dirty="0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br>
                  <a:rPr lang="en-US" sz="1000" dirty="0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000" dirty="0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скачиваний</a:t>
                </a:r>
              </a:p>
            </p:txBody>
          </p:sp>
          <p:sp>
            <p:nvSpPr>
              <p:cNvPr id="17" name="Group 4"/>
              <p:cNvSpPr/>
              <p:nvPr/>
            </p:nvSpPr>
            <p:spPr>
              <a:xfrm>
                <a:off x="6410552" y="5751512"/>
                <a:ext cx="373424" cy="424047"/>
              </a:xfrm>
              <a:prstGeom prst="line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defTabSz="685800">
                  <a:defRPr sz="2200" b="0">
                    <a:solidFill>
                      <a:srgbClr val="49494B"/>
                    </a:solidFill>
                    <a:latin typeface="Montserrat Black"/>
                    <a:ea typeface="Montserrat Black"/>
                    <a:cs typeface="Montserrat Black"/>
                    <a:sym typeface="Montserrat Black"/>
                  </a:defRPr>
                </a:pPr>
                <a:r>
                  <a:rPr sz="1600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4.8</a:t>
                </a:r>
                <a:r>
                  <a:rPr sz="1688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рейтинг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roup 4"/>
              <p:cNvSpPr/>
              <p:nvPr/>
            </p:nvSpPr>
            <p:spPr>
              <a:xfrm>
                <a:off x="4745399" y="5673817"/>
                <a:ext cx="476250" cy="476250"/>
              </a:xfrm>
              <a:prstGeom prst="line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685800">
                  <a:defRPr sz="2200" b="0">
                    <a:solidFill>
                      <a:srgbClr val="49494B"/>
                    </a:solidFill>
                    <a:latin typeface="Montserrat Black"/>
                    <a:ea typeface="Montserrat Black"/>
                    <a:cs typeface="Montserrat Black"/>
                    <a:sym typeface="Montserrat Black"/>
                  </a:defRPr>
                </a:pPr>
                <a:r>
                  <a:rPr sz="1600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4.5</a:t>
                </a:r>
                <a:r>
                  <a:rPr sz="2400" dirty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рейтинг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Group 4"/>
              <p:cNvSpPr/>
              <p:nvPr/>
            </p:nvSpPr>
            <p:spPr>
              <a:xfrm>
                <a:off x="4745399" y="6110363"/>
                <a:ext cx="476250" cy="476250"/>
              </a:xfrm>
              <a:prstGeom prst="line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685800">
                  <a:defRPr sz="6000" b="0">
                    <a:solidFill>
                      <a:srgbClr val="49494B"/>
                    </a:solidFill>
                    <a:latin typeface="Montserrat Black"/>
                    <a:ea typeface="Montserrat Black"/>
                    <a:cs typeface="Montserrat Black"/>
                    <a:sym typeface="Montserrat Black"/>
                  </a:defRPr>
                </a:pPr>
                <a:r>
                  <a:rPr sz="1600" dirty="0" smtClean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1600" dirty="0" smtClean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sz="1600" dirty="0" smtClean="0">
                    <a:solidFill>
                      <a:srgbClr val="DA203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sz="1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000" dirty="0" err="1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млн</a:t>
                </a:r>
                <a:r>
                  <a:rPr lang="en-US" sz="1000" dirty="0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br>
                  <a:rPr lang="en-US" sz="1000" dirty="0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000" dirty="0" smtClean="0">
                    <a:solidFill>
                      <a:srgbClr val="000000">
                        <a:alpha val="8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скачиваний</a:t>
                </a:r>
              </a:p>
            </p:txBody>
          </p:sp>
        </p:grpSp>
      </p:grpSp>
      <p:grpSp>
        <p:nvGrpSpPr>
          <p:cNvPr id="42" name="Группа 41"/>
          <p:cNvGrpSpPr/>
          <p:nvPr/>
        </p:nvGrpSpPr>
        <p:grpSpPr>
          <a:xfrm>
            <a:off x="7595883" y="775302"/>
            <a:ext cx="3874914" cy="5461506"/>
            <a:chOff x="7547829" y="660525"/>
            <a:chExt cx="3874914" cy="5461506"/>
          </a:xfrm>
        </p:grpSpPr>
        <p:sp>
          <p:nvSpPr>
            <p:cNvPr id="36" name="Заголовок 1"/>
            <p:cNvSpPr txBox="1"/>
            <p:nvPr/>
          </p:nvSpPr>
          <p:spPr>
            <a:xfrm>
              <a:off x="7547829" y="971903"/>
              <a:ext cx="3874914" cy="515012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Построение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мультимодальных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маршрутов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метро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, НГПТ,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жд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аэроэкспресс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) – </a:t>
              </a:r>
              <a:r>
                <a:rPr sz="1200" dirty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~4 </a:t>
              </a:r>
              <a:r>
                <a:rPr sz="1200" dirty="0" err="1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млн</a:t>
              </a:r>
              <a:r>
                <a:rPr sz="1200" dirty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 в </a:t>
              </a:r>
              <a:r>
                <a:rPr sz="1200" dirty="0" err="1" smtClean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месяц</a:t>
              </a:r>
              <a:endParaRPr sz="1200" dirty="0">
                <a:latin typeface="Arial" panose="020B0604020202020204" pitchFamily="34" charset="0"/>
                <a:ea typeface="Montserrat Black"/>
                <a:cs typeface="Arial" panose="020B0604020202020204" pitchFamily="34" charset="0"/>
                <a:sym typeface="Montserrat Black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Автоматический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расчет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времени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в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пути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и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стоимости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проезда</a:t>
              </a:r>
              <a:endParaRPr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Пополнение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карты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«</a:t>
              </a:r>
              <a:r>
                <a:rPr sz="1200" dirty="0" err="1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Тройка</a:t>
              </a:r>
              <a:r>
                <a:rPr sz="1200" dirty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»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социальных</a:t>
              </a:r>
              <a:r>
                <a:rPr sz="1200" dirty="0">
                  <a:solidFill>
                    <a:srgbClr val="D62828"/>
                  </a:solidFill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 </a:t>
              </a:r>
              <a:r>
                <a:rPr sz="1200" dirty="0" err="1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карт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при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помощи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Apple Pay, Samsung Pay,</a:t>
              </a:r>
              <a:r>
                <a:rPr sz="1200" dirty="0">
                  <a:solidFill>
                    <a:srgbClr val="D6282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GooglePay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sz="1200" dirty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(~98 </a:t>
              </a:r>
              <a:r>
                <a:rPr sz="1200" dirty="0" err="1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тыс</a:t>
              </a:r>
              <a:r>
                <a:rPr sz="1200" dirty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. </a:t>
              </a:r>
              <a:r>
                <a:rPr sz="1200" dirty="0" err="1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пополнений</a:t>
              </a:r>
              <a:r>
                <a:rPr sz="1200" dirty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 в </a:t>
              </a:r>
              <a:r>
                <a:rPr sz="1200" dirty="0" err="1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месяц</a:t>
              </a:r>
              <a:r>
                <a:rPr sz="1200" dirty="0" smtClean="0">
                  <a:latin typeface="Arial" panose="020B0604020202020204" pitchFamily="34" charset="0"/>
                  <a:ea typeface="Montserrat Black"/>
                  <a:cs typeface="Arial" panose="020B0604020202020204" pitchFamily="34" charset="0"/>
                  <a:sym typeface="Montserrat Black"/>
                </a:rPr>
                <a:t>)</a:t>
              </a:r>
              <a:endParaRPr sz="1200" dirty="0">
                <a:latin typeface="Arial" panose="020B0604020202020204" pitchFamily="34" charset="0"/>
                <a:ea typeface="Montserrat Black"/>
                <a:cs typeface="Arial" panose="020B0604020202020204" pitchFamily="34" charset="0"/>
                <a:sym typeface="Montserrat Black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История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график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работы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станций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информация</a:t>
              </a:r>
              <a:r>
                <a:rPr sz="1200" dirty="0">
                  <a:solidFill>
                    <a:srgbClr val="D6282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об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открытии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новых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участков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закрытии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станций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и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проведении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ремонтных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работ</a:t>
              </a:r>
              <a:endParaRPr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Заявка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на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поиск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потерянных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вещей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(~5700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заявок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за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все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время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)  </a:t>
              </a:r>
              <a:r>
                <a:rPr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на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сопровождение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маломобильных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граждан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(~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1500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заявок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за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все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время</a:t>
              </a:r>
              <a:r>
                <a:rPr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Интеграция с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Siri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и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Apple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Watch</a:t>
              </a: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Лента актуальных новостей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работе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метро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Вакансии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метрополитена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Тарифный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калькулятор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Аэроэкспресс</a:t>
              </a: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Экскурсии в метро</a:t>
              </a: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Перехватывающие парковки</a:t>
              </a: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ru-RU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Велобайк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» в справочнике </a:t>
              </a:r>
              <a:b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и на карте города</a:t>
              </a: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Объекты культуры</a:t>
              </a:r>
            </a:p>
            <a:p>
              <a:pPr marL="142875" indent="-100013" defTabSz="717627">
                <a:spcBef>
                  <a:spcPts val="375"/>
                </a:spcBef>
                <a:buClr>
                  <a:srgbClr val="C00000"/>
                </a:buClr>
                <a:buSzPct val="150000"/>
                <a:buFont typeface="Arial"/>
                <a:buChar char="•"/>
                <a:tabLst>
                  <a:tab pos="209550" algn="l"/>
                </a:tabLst>
                <a:defRPr sz="26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Тематические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поезда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itle 1"/>
            <p:cNvSpPr txBox="1"/>
            <p:nvPr/>
          </p:nvSpPr>
          <p:spPr>
            <a:xfrm>
              <a:off x="7663762" y="660525"/>
              <a:ext cx="1516724" cy="22955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>
              <a:normAutofit/>
            </a:bodyPr>
            <a:lstStyle>
              <a:lvl1pPr algn="l" defTabSz="1609344">
                <a:lnSpc>
                  <a:spcPct val="90000"/>
                </a:lnSpc>
                <a:defRPr sz="3959" b="0">
                  <a:latin typeface="Montserrat Black"/>
                  <a:ea typeface="Montserrat Black"/>
                  <a:cs typeface="Montserrat Black"/>
                  <a:sym typeface="Montserrat Black"/>
                </a:defRPr>
              </a:lvl1pPr>
            </a:lstStyle>
            <a:p>
              <a:r>
                <a:rPr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Функционал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1" name="Рисунок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678125">
            <a:off x="4113010" y="-1481424"/>
            <a:ext cx="6227436" cy="13448808"/>
          </a:xfrm>
          <a:prstGeom prst="rect">
            <a:avLst/>
          </a:prstGeom>
        </p:spPr>
      </p:pic>
      <p:grpSp>
        <p:nvGrpSpPr>
          <p:cNvPr id="54" name="Группа 53"/>
          <p:cNvGrpSpPr/>
          <p:nvPr/>
        </p:nvGrpSpPr>
        <p:grpSpPr>
          <a:xfrm>
            <a:off x="465581" y="1414860"/>
            <a:ext cx="3534919" cy="3379851"/>
            <a:chOff x="117923" y="1636195"/>
            <a:chExt cx="3246976" cy="3379851"/>
          </a:xfrm>
        </p:grpSpPr>
        <p:sp>
          <p:nvSpPr>
            <p:cNvPr id="44" name="Group 10"/>
            <p:cNvSpPr/>
            <p:nvPr/>
          </p:nvSpPr>
          <p:spPr>
            <a:xfrm>
              <a:off x="139976" y="1694915"/>
              <a:ext cx="1133434" cy="490739"/>
            </a:xfrm>
            <a:prstGeom prst="line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l" defTabSz="1828800">
                <a:defRPr sz="4500" b="0">
                  <a:solidFill>
                    <a:srgbClr val="DA2032"/>
                  </a:solidFill>
                  <a:latin typeface="Montserrat Black"/>
                  <a:ea typeface="Montserrat Black"/>
                  <a:cs typeface="Montserrat Black"/>
                  <a:sym typeface="Montserrat Black"/>
                </a:defRPr>
              </a:lvl1pPr>
            </a:lstStyle>
            <a:p>
              <a:r>
                <a:rPr sz="1600" dirty="0">
                  <a:latin typeface="Arial" panose="020B0604020202020204" pitchFamily="34" charset="0"/>
                  <a:cs typeface="Arial" panose="020B0604020202020204" pitchFamily="34" charset="0"/>
                </a:rPr>
                <a:t>ТОП-7</a:t>
              </a:r>
            </a:p>
          </p:txBody>
        </p:sp>
        <p:sp>
          <p:nvSpPr>
            <p:cNvPr id="45" name="в категории «Навигация» в AppStore"/>
            <p:cNvSpPr txBox="1"/>
            <p:nvPr/>
          </p:nvSpPr>
          <p:spPr>
            <a:xfrm>
              <a:off x="1231529" y="1636195"/>
              <a:ext cx="2055209" cy="4234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6789" tIns="26789" rIns="26789" bIns="26789" anchor="ctr">
              <a:spAutoFit/>
            </a:bodyPr>
            <a:lstStyle/>
            <a:p>
              <a:pPr defTabSz="685800">
                <a:defRPr sz="22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в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категории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«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Навигация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»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AppStore</a:t>
              </a:r>
            </a:p>
          </p:txBody>
        </p:sp>
        <p:sp>
          <p:nvSpPr>
            <p:cNvPr id="47" name="студентов и школьников пополнили соц.билеты (сервис был запущен в октябре 2018)"/>
            <p:cNvSpPr txBox="1"/>
            <p:nvPr/>
          </p:nvSpPr>
          <p:spPr>
            <a:xfrm>
              <a:off x="1221647" y="3234790"/>
              <a:ext cx="2143252" cy="79276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6789" tIns="26789" rIns="26789" bIns="26789" anchor="ctr">
              <a:spAutoFit/>
            </a:bodyPr>
            <a:lstStyle>
              <a:lvl1pPr algn="l" defTabSz="1828800">
                <a:defRPr sz="22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lvl1pPr>
            </a:lstStyle>
            <a:p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студентов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школьников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пополнили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соц.билеты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сервис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был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запущен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октябре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2018)</a:t>
              </a:r>
            </a:p>
          </p:txBody>
        </p:sp>
        <p:sp>
          <p:nvSpPr>
            <p:cNvPr id="48" name="человек посмотрели прямые трансляции в приложении во время проведения Fifa"/>
            <p:cNvSpPr txBox="1"/>
            <p:nvPr/>
          </p:nvSpPr>
          <p:spPr>
            <a:xfrm>
              <a:off x="1204378" y="4223281"/>
              <a:ext cx="1961146" cy="79276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6789" tIns="26789" rIns="26789" bIns="26789" anchor="ctr">
              <a:spAutoFit/>
            </a:bodyPr>
            <a:lstStyle/>
            <a:p>
              <a:pPr defTabSz="685800">
                <a:defRPr sz="22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pP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человек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посмотрели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прямые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трансляции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в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приложении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во</a:t>
              </a:r>
              <a:r>
                <a:rPr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время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проведения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F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IFA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0" name="Group 10"/>
            <p:cNvSpPr/>
            <p:nvPr/>
          </p:nvSpPr>
          <p:spPr>
            <a:xfrm>
              <a:off x="139976" y="2514424"/>
              <a:ext cx="454199" cy="454013"/>
            </a:xfrm>
            <a:prstGeom prst="line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l" defTabSz="1828800">
                <a:defRPr sz="4500" b="0">
                  <a:solidFill>
                    <a:srgbClr val="DA2032"/>
                  </a:solidFill>
                  <a:latin typeface="Montserrat Black"/>
                  <a:ea typeface="Montserrat Black"/>
                  <a:cs typeface="Montserrat Black"/>
                  <a:sym typeface="Montserrat Black"/>
                </a:defRPr>
              </a:lvl1pPr>
            </a:lstStyle>
            <a:p>
              <a:r>
                <a:rPr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sz="1600" dirty="0">
                  <a:latin typeface="Arial" panose="020B0604020202020204" pitchFamily="34" charset="0"/>
                  <a:cs typeface="Arial" panose="020B0604020202020204" pitchFamily="34" charset="0"/>
                </a:rPr>
                <a:t> 5.5 </a:t>
              </a:r>
              <a:r>
                <a:rPr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раз</a:t>
              </a:r>
              <a:endParaRPr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Group 10"/>
            <p:cNvSpPr/>
            <p:nvPr/>
          </p:nvSpPr>
          <p:spPr>
            <a:xfrm>
              <a:off x="139976" y="3489819"/>
              <a:ext cx="476252" cy="561150"/>
            </a:xfrm>
            <a:prstGeom prst="line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algn="l" defTabSz="1828800">
                <a:defRPr sz="4500" b="0">
                  <a:solidFill>
                    <a:srgbClr val="DA2032"/>
                  </a:solidFill>
                  <a:latin typeface="Montserrat Black"/>
                  <a:ea typeface="Montserrat Black"/>
                  <a:cs typeface="Montserrat Black"/>
                  <a:sym typeface="Montserrat Black"/>
                </a:defRPr>
              </a:lvl1pPr>
            </a:lstStyle>
            <a:p>
              <a:r>
                <a:rPr sz="1600" dirty="0">
                  <a:latin typeface="Arial" panose="020B0604020202020204" pitchFamily="34" charset="0"/>
                  <a:cs typeface="Arial" panose="020B0604020202020204" pitchFamily="34" charset="0"/>
                </a:rPr>
                <a:t>&gt; 40 </a:t>
              </a:r>
              <a:r>
                <a:rPr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тыс</a:t>
              </a:r>
              <a:r>
                <a:rPr sz="16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52" name="выросло пополнение билета «Кошелёк»"/>
            <p:cNvSpPr txBox="1"/>
            <p:nvPr/>
          </p:nvSpPr>
          <p:spPr>
            <a:xfrm>
              <a:off x="1231529" y="2473016"/>
              <a:ext cx="2060740" cy="4234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6789" tIns="26789" rIns="26789" bIns="26789" anchor="ctr">
              <a:spAutoFit/>
            </a:bodyPr>
            <a:lstStyle>
              <a:lvl1pPr algn="l" defTabSz="1828800">
                <a:defRPr sz="2200" b="0">
                  <a:latin typeface="Montserrat Medium"/>
                  <a:ea typeface="Montserrat Medium"/>
                  <a:cs typeface="Montserrat Medium"/>
                  <a:sym typeface="Montserrat Medium"/>
                </a:defRPr>
              </a:lvl1pPr>
            </a:lstStyle>
            <a:p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выросло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пополнение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билета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 «</a:t>
              </a:r>
              <a:r>
                <a:rPr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Кошелёк</a:t>
              </a:r>
              <a:r>
                <a:rPr sz="1200" dirty="0"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</a:p>
          </p:txBody>
        </p:sp>
        <p:sp>
          <p:nvSpPr>
            <p:cNvPr id="53" name="Group 10"/>
            <p:cNvSpPr/>
            <p:nvPr/>
          </p:nvSpPr>
          <p:spPr>
            <a:xfrm>
              <a:off x="117923" y="4334226"/>
              <a:ext cx="476250" cy="476250"/>
            </a:xfrm>
            <a:prstGeom prst="line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>
              <a:spAutoFit/>
            </a:bodyPr>
            <a:lstStyle>
              <a:lvl1pPr algn="l" defTabSz="1828800">
                <a:defRPr sz="4500" b="0">
                  <a:solidFill>
                    <a:srgbClr val="DA2032"/>
                  </a:solidFill>
                  <a:latin typeface="Montserrat Black"/>
                  <a:ea typeface="Montserrat Black"/>
                  <a:cs typeface="Montserrat Black"/>
                  <a:sym typeface="Montserrat Black"/>
                </a:defRPr>
              </a:lvl1pPr>
            </a:lstStyle>
            <a:p>
              <a:r>
                <a:rPr sz="1600" dirty="0">
                  <a:latin typeface="Arial" panose="020B0604020202020204" pitchFamily="34" charset="0"/>
                  <a:cs typeface="Arial" panose="020B0604020202020204" pitchFamily="34" charset="0"/>
                </a:rPr>
                <a:t>&gt; 140 </a:t>
              </a:r>
              <a:r>
                <a:rPr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тыс</a:t>
              </a:r>
              <a:r>
                <a:rPr sz="16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858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mb314Z890WsZmwLD78lZ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Q1drrMLQ5.R3gEM4pmMI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1006</Words>
  <Application>Microsoft Office PowerPoint</Application>
  <PresentationFormat>Произвольный</PresentationFormat>
  <Paragraphs>194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Слайд think-cell</vt:lpstr>
      <vt:lpstr>Пассажирские сервисы — сервисы  для повышения качества обслуживания городской транспортной инфраструктуры   сентябрь 2019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Ситанова Юлия Леонидовна</cp:lastModifiedBy>
  <cp:revision>153</cp:revision>
  <dcterms:created xsi:type="dcterms:W3CDTF">2019-09-06T05:49:10Z</dcterms:created>
  <dcterms:modified xsi:type="dcterms:W3CDTF">2019-09-25T14:40:16Z</dcterms:modified>
</cp:coreProperties>
</file>