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embedTrueTypeFonts="1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</p:sldIdLst>
  <p:sldSz type="screen16x9" cy="6858000" cx="12192000"/>
  <p:notesSz cx="12192000" cy="6858000"/>
  <p:embeddedFontLst>
    <p:embeddedFont>
      <p:font typeface="Cambria Math" pitchFamily="18" charset="0"/>
      <p:regular r:id="rId15"/>
    </p:embeddedFont>
    <p:embeddedFont>
      <p:font typeface="Montserrat ExtraBold" charset="-52"/>
      <p:bold r:id="rId16"/>
      <p:boldItalic r:id="rId17"/>
    </p:embeddedFont>
    <p:embeddedFont>
      <p:font typeface="Calibri" pitchFamily="34" charset="0"/>
      <p:regular r:id="rId18"/>
      <p:bold r:id="rId19"/>
      <p:italic r:id="rId20"/>
      <p:boldItalic r:id="rId21"/>
    </p:embeddedFont>
    <p:embeddedFont>
      <p:font typeface="Open Sans SemiBold" charset="0"/>
      <p:bold r:id="rId22"/>
      <p:boldItalic r:id="rId23"/>
    </p:embeddedFont>
    <p:embeddedFont>
      <p:font typeface="Open Sans Light" charset="0"/>
      <p:regular r:id="rId24"/>
      <p:italic r:id="rId25"/>
    </p:embeddedFont>
    <p:embeddedFont>
      <p:font typeface="Open Sans" charset="0"/>
      <p:regular r:id="rId26"/>
      <p:bold r:id="rId27"/>
      <p:italic r:id="rId28"/>
      <p:boldItalic r:id="rId29"/>
    </p:embeddedFont>
    <p:embeddedFont>
      <p:font typeface="Montserrat Light" charset="-52"/>
      <p:regular r:id="rId30"/>
      <p:italic r:id="rId31"/>
    </p:embeddedFont>
    <p:embeddedFont>
      <p:font typeface="Montserrat" charset="-52"/>
      <p:regular r:id="rId32"/>
      <p:bold r:id="rId33"/>
      <p:italic r:id="rId34"/>
      <p:boldItalic r:id="rId35"/>
    </p:embeddedFont>
  </p:embeddedFontLst>
  <p:defaultTextStyle>
    <a:defPPr>
      <a:defRPr lang="ru-RU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prstClr val="red"/>
    </p:penClr>
  </p:showPr>
  <p:clrMru>
    <a:srgbClr val="00488E"/>
    <a:srgbClr val="538F94"/>
    <a:srgbClr val="387491"/>
    <a:srgbClr val="59B5D9"/>
    <a:srgbClr val="0074B0"/>
  </p:clrMru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ThumbnailView">
  <p:normalViewPr>
    <p:restoredLeft sz="12226" autoAdjust="0"/>
    <p:restoredTop sz="95400" autoAdjust="0"/>
  </p:normalViewPr>
  <p:slideViewPr>
    <p:cSldViewPr>
      <p:cViewPr>
        <p:scale>
          <a:sx n="115" d="100"/>
          <a:sy n="115" d="100"/>
        </p:scale>
        <p:origin x="-510" y="-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font" Target="fonts/font1.fntdata"/><Relationship Id="rId16" Type="http://schemas.openxmlformats.org/officeDocument/2006/relationships/font" Target="fonts/font2.fntdata"/><Relationship Id="rId17" Type="http://schemas.openxmlformats.org/officeDocument/2006/relationships/font" Target="fonts/font3.fntdata"/><Relationship Id="rId18" Type="http://schemas.openxmlformats.org/officeDocument/2006/relationships/font" Target="fonts/font4.fntdata"/><Relationship Id="rId19" Type="http://schemas.openxmlformats.org/officeDocument/2006/relationships/font" Target="fonts/font5.fntdata"/><Relationship Id="rId20" Type="http://schemas.openxmlformats.org/officeDocument/2006/relationships/font" Target="fonts/font6.fntdata"/><Relationship Id="rId21" Type="http://schemas.openxmlformats.org/officeDocument/2006/relationships/font" Target="fonts/font7.fntdata"/><Relationship Id="rId22" Type="http://schemas.openxmlformats.org/officeDocument/2006/relationships/font" Target="fonts/font8.fntdata"/><Relationship Id="rId23" Type="http://schemas.openxmlformats.org/officeDocument/2006/relationships/font" Target="fonts/font9.fntdata"/><Relationship Id="rId24" Type="http://schemas.openxmlformats.org/officeDocument/2006/relationships/font" Target="fonts/font10.fntdata"/><Relationship Id="rId25" Type="http://schemas.openxmlformats.org/officeDocument/2006/relationships/font" Target="fonts/font11.fntdata"/><Relationship Id="rId26" Type="http://schemas.openxmlformats.org/officeDocument/2006/relationships/font" Target="fonts/font12.fntdata"/><Relationship Id="rId27" Type="http://schemas.openxmlformats.org/officeDocument/2006/relationships/font" Target="fonts/font13.fntdata"/><Relationship Id="rId28" Type="http://schemas.openxmlformats.org/officeDocument/2006/relationships/font" Target="fonts/font14.fntdata"/><Relationship Id="rId29" Type="http://schemas.openxmlformats.org/officeDocument/2006/relationships/font" Target="fonts/font15.fntdata"/><Relationship Id="rId30" Type="http://schemas.openxmlformats.org/officeDocument/2006/relationships/font" Target="fonts/font16.fntdata"/><Relationship Id="rId31" Type="http://schemas.openxmlformats.org/officeDocument/2006/relationships/font" Target="fonts/font17.fntdata"/><Relationship Id="rId32" Type="http://schemas.openxmlformats.org/officeDocument/2006/relationships/font" Target="fonts/font18.fntdata"/><Relationship Id="rId33" Type="http://schemas.openxmlformats.org/officeDocument/2006/relationships/font" Target="fonts/font19.fntdata"/><Relationship Id="rId34" Type="http://schemas.openxmlformats.org/officeDocument/2006/relationships/font" Target="fonts/font20.fntdata"/><Relationship Id="rId35" Type="http://schemas.openxmlformats.org/officeDocument/2006/relationships/font" Target="fonts/font21.fntdata"/><Relationship Id="rId36" Type="http://schemas.openxmlformats.org/officeDocument/2006/relationships/tableStyles" Target="tableStyles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8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8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769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95F110C1-9C5F-440F-A8EC-C62D28E5A5D8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1048770" name="Образ слайда 3"/>
          <p:cNvSpPr>
            <a:spLocks noChangeAspect="1" noRot="1" noGrp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/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p>
            <a:endParaRPr lang="ru-RU"/>
          </a:p>
        </p:txBody>
      </p:sp>
      <p:sp>
        <p:nvSpPr>
          <p:cNvPr id="1048771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/>
        </p:spPr>
        <p:txBody>
          <a:bodyPr bIns="45720" lIns="91440" rIns="91440" rtlCol="0" tIns="45720" vert="horz"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772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773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47433BF0-943E-4C2B-8953-ABE907FF9135}" type="slidenum">
              <a:rPr lang="ru-RU" smtClean="0"/>
              <a:t>‹#›</a:t>
            </a:fld>
            <a:endParaRPr lang="ru-RU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defTabSz="914400" eaLnBrk="1" hangingPunct="1" latinLnBrk="0" marL="0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Образ слайда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592" name="Заметки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ru-RU" smtClean="0"/>
              <a:t>Вклад федерального проекта «Общесистемные меры развития дорожного хозяйства» национального</a:t>
            </a:r>
          </a:p>
          <a:p>
            <a:r>
              <a:rPr dirty="0" lang="ru-RU" smtClean="0"/>
              <a:t>проекта «Безопасные и качественные автомобильные дороги» в достижение национальных целей развития Российской Федерации на период до 2024 года в самом национальном проекте </a:t>
            </a:r>
          </a:p>
          <a:p>
            <a:r>
              <a:rPr dirty="0" lang="ru-RU" smtClean="0"/>
              <a:t>Сформулирован следующим образом «Уровень развития транспортной сети оказывает непосредственное влияние на социально-экономическое развитие страны.</a:t>
            </a:r>
          </a:p>
          <a:p>
            <a:r>
              <a:rPr dirty="0" lang="ru-RU" smtClean="0"/>
              <a:t>Мероприятия проекта основаны на применении новых материалов, технологий и технологических решений, внедрение передовых информационных систем мониторинга мероприятий в дорожном хозяйстве, внедрение автоматизированных и роботизированных систем». </a:t>
            </a:r>
          </a:p>
          <a:p>
            <a:endParaRPr dirty="0" lang="ru-RU" smtClean="0"/>
          </a:p>
          <a:p>
            <a:r>
              <a:rPr dirty="0" lang="ru-RU" smtClean="0"/>
              <a:t>И одним из основных механизмов, которые позволят обеспечить должный уровень использования передовых информационных систем мониторинга мероприятий в дорожном хозяйстве, внедрение автоматизированных и роботизированных систем, являются ИНТЕЛЛЕКТУАЛЬНЫЕ ТРАНСПОРТНЫЕ</a:t>
            </a:r>
            <a:r>
              <a:rPr baseline="0" dirty="0" lang="ru-RU" smtClean="0"/>
              <a:t> СИСТЕМЫ.</a:t>
            </a:r>
            <a:endParaRPr dirty="0" lang="ru-RU" smtClean="0"/>
          </a:p>
        </p:txBody>
      </p:sp>
      <p:sp>
        <p:nvSpPr>
          <p:cNvPr id="1048593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47433BF0-943E-4C2B-8953-ABE907FF9135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6" name="Образ слайда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37" name="Заметки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baseline="0" dirty="0" sz="1200" lang="ru-RU" smtClean="0"/>
              <a:t>   </a:t>
            </a:r>
            <a:endParaRPr dirty="0" lang="ru-RU"/>
          </a:p>
        </p:txBody>
      </p:sp>
      <p:sp>
        <p:nvSpPr>
          <p:cNvPr id="1048738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47433BF0-943E-4C2B-8953-ABE907FF9135}" type="slidenum">
              <a:rPr lang="ru-RU" smtClean="0"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7" name="Образ слайда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48" name="Заметки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ru-RU" smtClean="0"/>
          </a:p>
        </p:txBody>
      </p:sp>
      <p:sp>
        <p:nvSpPr>
          <p:cNvPr id="1048749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47433BF0-943E-4C2B-8953-ABE907FF9135}" type="slidenum">
              <a:rPr lang="ru-RU" smtClean="0"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0" name="Образ слайда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61" name="Заметки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ru-RU"/>
          </a:p>
        </p:txBody>
      </p:sp>
      <p:sp>
        <p:nvSpPr>
          <p:cNvPr id="1048762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47433BF0-943E-4C2B-8953-ABE907FF9135}" type="slidenum">
              <a:rPr lang="ru-RU" smtClean="0"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Образ слайда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01" name="Заметки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ru-RU" smtClean="0"/>
              <a:t> Ключевым в построении ИТС является создание взаимоувязанного комплекса дорожно-транспортной, транспортно-технологической, транспортно-сервисной и информационной инфраструктуры. Фактически этот комплекс представляется как совокупность подсистем, в которой предусмотрена функция диспетчерского, оперативного и ситуационного координирования взаимодействия вовлеченных служб, ведомств и иных субъектов.</a:t>
            </a:r>
          </a:p>
          <a:p>
            <a:r>
              <a:rPr dirty="0" lang="ru-RU" smtClean="0"/>
              <a:t>   </a:t>
            </a:r>
          </a:p>
          <a:p>
            <a:r>
              <a:rPr dirty="0" lang="ru-RU" smtClean="0"/>
              <a:t>Безусловно создание ИТС это не самоцель. То, ради чего ведется эта сложная и ресурсоёмкая работа сформулировано в самом определении этого понятия – достижение заданной мобильности населения, максимизации показателей использования дорожной сети, повышения безопасности и эффективности транспортного процесса, комфортности для водителей и пользователей транспорта. Организация взаимодействия ИТС и высоко- и полностью автоматизированные транспортные средства (ВАТС) является одним из способов достижения этой цели. Помимо чисто экономических аспектов внедрение технологий ИТС и автономного транспорта принесет существенные социальные выгоды: сократится количество дорожно-транспортных происшествий и аварий с летальным исходом, повысится доступность транспортных услуг для молодежи, пожилых людей, инвалидов и населения, проживающего в отдаленных населенных пунктах.</a:t>
            </a:r>
            <a:endParaRPr dirty="0" lang="ru-RU"/>
          </a:p>
        </p:txBody>
      </p:sp>
      <p:sp>
        <p:nvSpPr>
          <p:cNvPr id="1048602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47433BF0-943E-4C2B-8953-ABE907FF9135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Образ слайда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10" name="Заметки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baseline="0" dirty="0" sz="1200" lang="ru-RU" smtClean="0"/>
              <a:t>   </a:t>
            </a:r>
            <a:r>
              <a:rPr dirty="0" sz="1200" lang="ru-RU" smtClean="0"/>
              <a:t>В рамках реализации Федерального</a:t>
            </a:r>
            <a:r>
              <a:rPr baseline="0" dirty="0" sz="1200" lang="ru-RU" smtClean="0"/>
              <a:t> проекта </a:t>
            </a:r>
            <a:r>
              <a:rPr b="0" dirty="0" sz="1200" lang="ru-RU" spc="-10" smtClean="0">
                <a:latin typeface="Montserrat Light"/>
                <a:cs typeface="Montserrat Light"/>
              </a:rPr>
              <a:t>«Общесистемные меры развития дорожного хозяйства» планируется реализовать пять достаточно амбициозных проектов,</a:t>
            </a:r>
            <a:r>
              <a:rPr baseline="0" b="0" dirty="0" sz="1200" lang="ru-RU" spc="-10" smtClean="0">
                <a:latin typeface="Montserrat Light"/>
                <a:cs typeface="Montserrat Light"/>
              </a:rPr>
              <a:t> напрямую связанных с интеллектуальными информационными системами.  </a:t>
            </a:r>
          </a:p>
          <a:p>
            <a:endParaRPr baseline="0" b="0" dirty="0" sz="1200" lang="ru-RU" spc="-10" smtClean="0">
              <a:latin typeface="Montserrat Light"/>
            </a:endParaRPr>
          </a:p>
          <a:p>
            <a:r>
              <a:rPr baseline="0" b="0" dirty="0" sz="1200" lang="ru-RU" spc="-10" smtClean="0">
                <a:latin typeface="Montserrat Light"/>
              </a:rPr>
              <a:t>Общее количество локальных проектов, которые планируется внедрить до 20214 года – 364. И, с учетом разной степени готовности субъектов Российской Федерации к внедрению подобных технологий, наличию подготовленных кадров, практического опыта проектирования подобных систем и ограничения финансового характера, существенную значимость приобретает оценка готовности таких проектов к реализации.</a:t>
            </a:r>
          </a:p>
          <a:p>
            <a:endParaRPr baseline="0" b="0" dirty="0" sz="1200" lang="ru-RU" spc="-10" smtClean="0">
              <a:latin typeface="Montserrat Light"/>
            </a:endParaRPr>
          </a:p>
          <a:p>
            <a:endParaRPr dirty="0" sz="1200" lang="ru-RU" smtClean="0"/>
          </a:p>
          <a:p>
            <a:endParaRPr dirty="0" lang="ru-RU"/>
          </a:p>
        </p:txBody>
      </p:sp>
      <p:sp>
        <p:nvSpPr>
          <p:cNvPr id="1048611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47433BF0-943E-4C2B-8953-ABE907FF9135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Образ слайда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22" name="Заметки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ru-RU" smtClean="0"/>
              <a:t>Планируется, что оценка локальных проектов ИТС</a:t>
            </a:r>
            <a:r>
              <a:rPr baseline="0" dirty="0" lang="ru-RU" smtClean="0"/>
              <a:t> будет проводиться по двум дополняющим друг друга направлениям. Первое направление – это эффективность создаваемого проекта как механизма решения тех или иных транспортных проблем субъекта или агломерации.  Второе направление – это конкретные архитектурные и технические решения, которые приняты при проектировании ИТС и зафиксированы в проектной или рабочей документации. В связи с различными методическими подходами к формированию оценки каждого из направлений итоговая оценка каждого проекта рассчитывается как сумма двух интегральных показателей.  </a:t>
            </a:r>
            <a:endParaRPr dirty="0" lang="ru-RU"/>
          </a:p>
        </p:txBody>
      </p:sp>
      <p:sp>
        <p:nvSpPr>
          <p:cNvPr id="1048623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47433BF0-943E-4C2B-8953-ABE907FF9135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Образ слайда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42" name="Заметки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ru-RU" smtClean="0"/>
              <a:t>Первый интегральный показатель – интегральная характеристика эффективности. В рамках настоящей методики оценку эффективности внедрения ЛП ИТС проводится </a:t>
            </a:r>
            <a:r>
              <a:rPr dirty="0" lang="ru-RU" err="1" smtClean="0"/>
              <a:t>критериальным</a:t>
            </a:r>
            <a:r>
              <a:rPr dirty="0" lang="ru-RU" smtClean="0"/>
              <a:t> методом, используя в качестве математического аппарата расчёта метод анализа иерархий.</a:t>
            </a:r>
          </a:p>
          <a:p>
            <a:endParaRPr dirty="0" lang="ru-RU" smtClean="0"/>
          </a:p>
          <a:p>
            <a:r>
              <a:rPr dirty="0" lang="ru-RU" smtClean="0"/>
              <a:t>Метод анализа иерархий является замкнутой логической конструкцией, которая с помощью простых и хорошо обоснованных правил обеспечивает решение многокритериальных задач, включающих как качественные, так и количественные факторы, причем количественные факторы могут иметь разную размерность. Метод основан на представлении задачи в виде иерархической структуры, что позволяет включить в иерархию все имеющиеся у принимающего решение лица знания по решаемой проблеме.</a:t>
            </a:r>
          </a:p>
          <a:p>
            <a:endParaRPr dirty="0" lang="ru-RU"/>
          </a:p>
        </p:txBody>
      </p:sp>
      <p:sp>
        <p:nvSpPr>
          <p:cNvPr id="1048643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47433BF0-943E-4C2B-8953-ABE907FF9135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Образ слайда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50" name="Заметки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ru-RU" smtClean="0"/>
              <a:t>Для оценки эффективности внедрения ЛП ИТС и расчёта первой интегральной характеристики</a:t>
            </a:r>
            <a:r>
              <a:rPr baseline="0" dirty="0" lang="ru-RU" smtClean="0"/>
              <a:t> необходимо </a:t>
            </a:r>
            <a:r>
              <a:rPr dirty="0" lang="ru-RU" smtClean="0"/>
              <a:t>сформировать целевые индикаторы и соответствующие им функциональные индикаторы с указанием их текущих и плановых значений. Пример такой таблицы,</a:t>
            </a:r>
            <a:r>
              <a:rPr baseline="0" dirty="0" lang="ru-RU" smtClean="0"/>
              <a:t> показывающей ф</a:t>
            </a:r>
            <a:r>
              <a:rPr dirty="0" lang="ru-RU" smtClean="0"/>
              <a:t>ормат и структуру взаимосвязи индикаторов приведен в Таблице.</a:t>
            </a:r>
          </a:p>
          <a:p>
            <a:endParaRPr dirty="0" lang="ru-RU" smtClean="0"/>
          </a:p>
        </p:txBody>
      </p:sp>
      <p:sp>
        <p:nvSpPr>
          <p:cNvPr id="1048651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47433BF0-943E-4C2B-8953-ABE907FF9135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1" name="Образ слайда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82" name="Заметки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ru-RU" smtClean="0"/>
              <a:t>Расчет интегральной характеристики реализации локального проекта ИТС будет базироваться на анализе проектной документации на систему.</a:t>
            </a:r>
            <a:r>
              <a:rPr baseline="0" dirty="0" lang="ru-RU" smtClean="0"/>
              <a:t> Эта характеристика комплексная и строится на обобщении шести критериев:</a:t>
            </a:r>
          </a:p>
          <a:p>
            <a:endParaRPr baseline="0" dirty="0" lang="ru-RU" smtClean="0"/>
          </a:p>
          <a:p>
            <a:pPr indent="-171450" marL="171450">
              <a:buFont typeface="Arial" panose="020B0604020202020204" pitchFamily="34" charset="0"/>
              <a:buChar char="•"/>
            </a:pPr>
            <a:r>
              <a:rPr dirty="0" lang="ru-RU" smtClean="0"/>
              <a:t>оценка степени зрелости ЛП ИТС (готовности его к вводу в эксплуатацию);</a:t>
            </a:r>
          </a:p>
          <a:p>
            <a:pPr indent="-171450" marL="171450">
              <a:buFont typeface="Arial" panose="020B0604020202020204" pitchFamily="34" charset="0"/>
              <a:buChar char="•"/>
            </a:pPr>
            <a:r>
              <a:rPr dirty="0" lang="ru-RU" smtClean="0"/>
              <a:t>оценка наличия и уровня проработки целевой модели создания ЛП ИТС;</a:t>
            </a:r>
          </a:p>
          <a:p>
            <a:pPr indent="-171450" marL="171450">
              <a:buFont typeface="Arial" panose="020B0604020202020204" pitchFamily="34" charset="0"/>
              <a:buChar char="•"/>
            </a:pPr>
            <a:r>
              <a:rPr dirty="0" lang="ru-RU" smtClean="0"/>
              <a:t>оценка соответствия структуры ЛП ИТС требованиям ГОСТ Р 56294-2014 «Интеллектуальные транспортные системы. Требования к функциональной и физической архитектуре интеллектуальных транспортных систем»;</a:t>
            </a:r>
          </a:p>
          <a:p>
            <a:pPr indent="-171450" marL="171450">
              <a:buFont typeface="Arial" panose="020B0604020202020204" pitchFamily="34" charset="0"/>
              <a:buChar char="•"/>
            </a:pPr>
            <a:r>
              <a:rPr dirty="0" lang="ru-RU" smtClean="0"/>
              <a:t>оценка соответствия структуры ЛП ИТС целевым индикаторам и соответствующим им функциональным индикаторам, сформированным на первом этапе оценки;</a:t>
            </a:r>
          </a:p>
          <a:p>
            <a:pPr indent="-171450" marL="171450">
              <a:buFont typeface="Arial" panose="020B0604020202020204" pitchFamily="34" charset="0"/>
              <a:buChar char="•"/>
            </a:pPr>
            <a:r>
              <a:rPr dirty="0" lang="ru-RU" smtClean="0"/>
              <a:t>оценка соответствия ЛП ИТС требованиям действующих нормативных документов в сфере информатизации и защиты информации;</a:t>
            </a:r>
          </a:p>
          <a:p>
            <a:pPr indent="-171450" marL="171450">
              <a:buFont typeface="Arial" panose="020B0604020202020204" pitchFamily="34" charset="0"/>
              <a:buChar char="•"/>
            </a:pPr>
            <a:r>
              <a:rPr dirty="0" lang="ru-RU" smtClean="0"/>
              <a:t>Оценка развития интеллектуальных транспортных систем в субъекте Российской Федерации.</a:t>
            </a:r>
          </a:p>
          <a:p>
            <a:endParaRPr dirty="0" lang="ru-RU"/>
          </a:p>
        </p:txBody>
      </p:sp>
      <p:sp>
        <p:nvSpPr>
          <p:cNvPr id="1048683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47433BF0-943E-4C2B-8953-ABE907FF9135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8" name="Образ слайда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99" name="Заметки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ru-RU" smtClean="0"/>
          </a:p>
        </p:txBody>
      </p:sp>
      <p:sp>
        <p:nvSpPr>
          <p:cNvPr id="1048700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47433BF0-943E-4C2B-8953-ABE907FF9135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7" name="Образ слайда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28" name="Заметки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ru-RU" smtClean="0"/>
          </a:p>
        </p:txBody>
      </p:sp>
      <p:sp>
        <p:nvSpPr>
          <p:cNvPr id="1048729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47433BF0-943E-4C2B-8953-ABE907FF9135}" type="slidenum">
              <a:rPr lang="ru-RU" smtClean="0"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obj">
  <p:cSld name="Title Slide">
    <p:spTree>
      <p:nvGrpSpPr>
        <p:cNvPr id="8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3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/>
        </p:spPr>
        <p:txBody>
          <a:bodyPr bIns="0" lIns="0" rIns="0" tIns="0" wrap="square">
            <a:spAutoFit/>
          </a:bodyPr>
          <a:p/>
        </p:txBody>
      </p:sp>
      <p:sp>
        <p:nvSpPr>
          <p:cNvPr id="1048764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/>
        </p:spPr>
        <p:txBody>
          <a:bodyPr bIns="0" lIns="0" rIns="0" tIns="0" wrap="square">
            <a:spAutoFit/>
          </a:bodyPr>
          <a:p/>
        </p:txBody>
      </p:sp>
      <p:sp>
        <p:nvSpPr>
          <p:cNvPr id="1048765" name="Holder 4"/>
          <p:cNvSpPr>
            <a:spLocks noGrp="1"/>
          </p:cNvSpPr>
          <p:nvPr>
            <p:ph type="ftr" sz="quarter" idx="5"/>
          </p:nvPr>
        </p:nvSpPr>
        <p:spPr/>
        <p:txBody>
          <a:bodyPr bIns="0" lIns="0" rIns="0" t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1048766" name="Holder 5"/>
          <p:cNvSpPr>
            <a:spLocks noGrp="1"/>
          </p:cNvSpPr>
          <p:nvPr>
            <p:ph type="dt" sz="half" idx="6"/>
          </p:nvPr>
        </p:nvSpPr>
        <p:spPr/>
        <p:txBody>
          <a:bodyPr bIns="0" lIns="0" rIns="0" t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9/24/2019</a:t>
            </a:fld>
            <a:endParaRPr lang="en-US"/>
          </a:p>
        </p:txBody>
      </p:sp>
      <p:sp>
        <p:nvSpPr>
          <p:cNvPr id="1048767" name="Holder 6"/>
          <p:cNvSpPr>
            <a:spLocks noGrp="1"/>
          </p:cNvSpPr>
          <p:nvPr>
            <p:ph type="sldNum" sz="quarter" idx="7"/>
          </p:nvPr>
        </p:nvSpPr>
        <p:spPr/>
        <p:txBody>
          <a:bodyPr bIns="0" lIns="0" rIns="0" tIns="0"/>
          <a:lstStyle>
            <a:lvl1pPr>
              <a:defRPr b="0" sz="1800" i="0">
                <a:solidFill>
                  <a:srgbClr val="00488E"/>
                </a:solidFill>
                <a:latin typeface="Open Sans Light"/>
                <a:cs typeface="Open Sans Light"/>
              </a:defRPr>
            </a:lvl1pPr>
          </a:lstStyle>
          <a:p>
            <a:pPr marL="25400">
              <a:lnSpc>
                <a:spcPct val="100000"/>
              </a:lnSpc>
              <a:spcBef>
                <a:spcPts val="220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obj">
  <p:cSld name="Title and Content">
    <p:spTree>
      <p:nvGrpSpPr>
        <p:cNvPr id="1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Holder 2"/>
          <p:cNvSpPr>
            <a:spLocks noGrp="1"/>
          </p:cNvSpPr>
          <p:nvPr>
            <p:ph type="title"/>
          </p:nvPr>
        </p:nvSpPr>
        <p:spPr/>
        <p:txBody>
          <a:bodyPr bIns="0" lIns="0" rIns="0" tIns="0"/>
          <a:lstStyle>
            <a:lvl1pPr>
              <a:defRPr b="1" sz="3200" i="0">
                <a:solidFill>
                  <a:schemeClr val="bg1"/>
                </a:solidFill>
                <a:latin typeface="Montserrat ExtraBold"/>
                <a:cs typeface="Montserrat ExtraBold"/>
              </a:defRPr>
            </a:lvl1pPr>
          </a:lstStyle>
          <a:p/>
        </p:txBody>
      </p:sp>
      <p:sp>
        <p:nvSpPr>
          <p:cNvPr id="1048582" name="Holder 3"/>
          <p:cNvSpPr>
            <a:spLocks noGrp="1"/>
          </p:cNvSpPr>
          <p:nvPr>
            <p:ph type="body" idx="1"/>
          </p:nvPr>
        </p:nvSpPr>
        <p:spPr/>
        <p:txBody>
          <a:bodyPr bIns="0" lIns="0" rIns="0" t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1048583" name="Holder 4"/>
          <p:cNvSpPr>
            <a:spLocks noGrp="1"/>
          </p:cNvSpPr>
          <p:nvPr>
            <p:ph type="ftr" sz="quarter" idx="5"/>
          </p:nvPr>
        </p:nvSpPr>
        <p:spPr/>
        <p:txBody>
          <a:bodyPr bIns="0" lIns="0" rIns="0" t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1048584" name="Holder 5"/>
          <p:cNvSpPr>
            <a:spLocks noGrp="1"/>
          </p:cNvSpPr>
          <p:nvPr>
            <p:ph type="dt" sz="half" idx="6"/>
          </p:nvPr>
        </p:nvSpPr>
        <p:spPr/>
        <p:txBody>
          <a:bodyPr bIns="0" lIns="0" rIns="0" t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9/24/2019</a:t>
            </a:fld>
            <a:endParaRPr lang="en-US"/>
          </a:p>
        </p:txBody>
      </p:sp>
      <p:sp>
        <p:nvSpPr>
          <p:cNvPr id="1048585" name="Holder 6"/>
          <p:cNvSpPr>
            <a:spLocks noGrp="1"/>
          </p:cNvSpPr>
          <p:nvPr>
            <p:ph type="sldNum" sz="quarter" idx="7"/>
          </p:nvPr>
        </p:nvSpPr>
        <p:spPr/>
        <p:txBody>
          <a:bodyPr bIns="0" lIns="0" rIns="0" tIns="0"/>
          <a:lstStyle>
            <a:lvl1pPr>
              <a:defRPr b="0" sz="1800" i="0">
                <a:solidFill>
                  <a:srgbClr val="00488E"/>
                </a:solidFill>
                <a:latin typeface="Open Sans Light"/>
                <a:cs typeface="Open Sans Light"/>
              </a:defRPr>
            </a:lvl1pPr>
          </a:lstStyle>
          <a:p>
            <a:pPr marL="25400">
              <a:lnSpc>
                <a:spcPct val="100000"/>
              </a:lnSpc>
              <a:spcBef>
                <a:spcPts val="220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obj">
  <p:cSld name="Two Content"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4" name="Holder 2"/>
          <p:cNvSpPr>
            <a:spLocks noGrp="1"/>
          </p:cNvSpPr>
          <p:nvPr>
            <p:ph type="title"/>
          </p:nvPr>
        </p:nvSpPr>
        <p:spPr/>
        <p:txBody>
          <a:bodyPr bIns="0" lIns="0" rIns="0" tIns="0"/>
          <a:lstStyle>
            <a:lvl1pPr>
              <a:defRPr b="1" sz="3200" i="0">
                <a:solidFill>
                  <a:schemeClr val="bg1"/>
                </a:solidFill>
                <a:latin typeface="Montserrat ExtraBold"/>
                <a:cs typeface="Montserrat ExtraBold"/>
              </a:defRPr>
            </a:lvl1pPr>
          </a:lstStyle>
          <a:p/>
        </p:txBody>
      </p:sp>
      <p:sp>
        <p:nvSpPr>
          <p:cNvPr id="1048685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/>
        </p:spPr>
        <p:txBody>
          <a:bodyPr bIns="0" lIns="0" rIns="0" tIns="0" wrap="square">
            <a:spAutoFit/>
          </a:bodyPr>
          <a:p/>
        </p:txBody>
      </p:sp>
      <p:sp>
        <p:nvSpPr>
          <p:cNvPr id="1048686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/>
        </p:spPr>
        <p:txBody>
          <a:bodyPr bIns="0" lIns="0" rIns="0" tIns="0" wrap="square">
            <a:spAutoFit/>
          </a:bodyPr>
          <a:p/>
        </p:txBody>
      </p:sp>
      <p:sp>
        <p:nvSpPr>
          <p:cNvPr id="1048687" name="Holder 5"/>
          <p:cNvSpPr>
            <a:spLocks noGrp="1"/>
          </p:cNvSpPr>
          <p:nvPr>
            <p:ph type="ftr" sz="quarter" idx="5"/>
          </p:nvPr>
        </p:nvSpPr>
        <p:spPr/>
        <p:txBody>
          <a:bodyPr bIns="0" lIns="0" rIns="0" t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1048688" name="Holder 6"/>
          <p:cNvSpPr>
            <a:spLocks noGrp="1"/>
          </p:cNvSpPr>
          <p:nvPr>
            <p:ph type="dt" sz="half" idx="6"/>
          </p:nvPr>
        </p:nvSpPr>
        <p:spPr/>
        <p:txBody>
          <a:bodyPr bIns="0" lIns="0" rIns="0" t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9/24/2019</a:t>
            </a:fld>
            <a:endParaRPr lang="en-US"/>
          </a:p>
        </p:txBody>
      </p:sp>
      <p:sp>
        <p:nvSpPr>
          <p:cNvPr id="1048689" name="Holder 7"/>
          <p:cNvSpPr>
            <a:spLocks noGrp="1"/>
          </p:cNvSpPr>
          <p:nvPr>
            <p:ph type="sldNum" sz="quarter" idx="7"/>
          </p:nvPr>
        </p:nvSpPr>
        <p:spPr/>
        <p:txBody>
          <a:bodyPr bIns="0" lIns="0" rIns="0" tIns="0"/>
          <a:lstStyle>
            <a:lvl1pPr>
              <a:defRPr b="0" sz="1800" i="0">
                <a:solidFill>
                  <a:srgbClr val="00488E"/>
                </a:solidFill>
                <a:latin typeface="Open Sans Light"/>
                <a:cs typeface="Open Sans Light"/>
              </a:defRPr>
            </a:lvl1pPr>
          </a:lstStyle>
          <a:p>
            <a:pPr marL="25400">
              <a:lnSpc>
                <a:spcPct val="100000"/>
              </a:lnSpc>
              <a:spcBef>
                <a:spcPts val="220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obj">
  <p:cSld name="Title Only">
    <p:spTree>
      <p:nvGrpSpPr>
        <p:cNvPr id="7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0" name="bk object 18"/>
          <p:cNvSpPr/>
          <p:nvPr/>
        </p:nvSpPr>
        <p:spPr>
          <a:xfrm>
            <a:off x="1270000" y="0"/>
            <a:ext cx="0" cy="2552700"/>
          </a:xfrm>
          <a:custGeom>
            <a:avLst/>
            <a:ahLst/>
            <a:rect l="l" t="t" r="r" b="b"/>
            <a:pathLst>
              <a:path h="2552700">
                <a:moveTo>
                  <a:pt x="0" y="0"/>
                </a:moveTo>
                <a:lnTo>
                  <a:pt x="0" y="25527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bIns="0" lIns="0" rIns="0" rtlCol="0" tIns="0" wrap="square"/>
          <a:p/>
        </p:txBody>
      </p:sp>
      <p:sp>
        <p:nvSpPr>
          <p:cNvPr id="1048751" name="Holder 2"/>
          <p:cNvSpPr>
            <a:spLocks noGrp="1"/>
          </p:cNvSpPr>
          <p:nvPr>
            <p:ph type="title"/>
          </p:nvPr>
        </p:nvSpPr>
        <p:spPr/>
        <p:txBody>
          <a:bodyPr bIns="0" lIns="0" rIns="0" tIns="0"/>
          <a:lstStyle>
            <a:lvl1pPr>
              <a:defRPr b="1" sz="3200" i="0">
                <a:solidFill>
                  <a:schemeClr val="bg1"/>
                </a:solidFill>
                <a:latin typeface="Montserrat ExtraBold"/>
                <a:cs typeface="Montserrat ExtraBold"/>
              </a:defRPr>
            </a:lvl1pPr>
          </a:lstStyle>
          <a:p/>
        </p:txBody>
      </p:sp>
      <p:sp>
        <p:nvSpPr>
          <p:cNvPr id="1048752" name="Holder 3"/>
          <p:cNvSpPr>
            <a:spLocks noGrp="1"/>
          </p:cNvSpPr>
          <p:nvPr>
            <p:ph type="ftr" sz="quarter" idx="5"/>
          </p:nvPr>
        </p:nvSpPr>
        <p:spPr/>
        <p:txBody>
          <a:bodyPr bIns="0" lIns="0" rIns="0" t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1048753" name="Holder 4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</p:spPr>
        <p:txBody>
          <a:bodyPr bIns="0" lIns="0" rIns="0" t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 lang="en-US"/>
          </a:p>
        </p:txBody>
      </p:sp>
      <p:sp>
        <p:nvSpPr>
          <p:cNvPr id="1048754" name="Holder 5"/>
          <p:cNvSpPr>
            <a:spLocks noGrp="1"/>
          </p:cNvSpPr>
          <p:nvPr>
            <p:ph type="sldNum" sz="quarter" idx="7"/>
          </p:nvPr>
        </p:nvSpPr>
        <p:spPr/>
        <p:txBody>
          <a:bodyPr bIns="0" lIns="0" rIns="0" tIns="0"/>
          <a:lstStyle>
            <a:lvl1pPr>
              <a:defRPr b="0" sz="1800" i="0">
                <a:solidFill>
                  <a:srgbClr val="00488E"/>
                </a:solidFill>
                <a:latin typeface="Open Sans Light"/>
                <a:cs typeface="Open Sans Light"/>
              </a:defRPr>
            </a:lvl1pPr>
          </a:lstStyle>
          <a:p>
            <a:pPr marL="25400">
              <a:lnSpc>
                <a:spcPct val="100000"/>
              </a:lnSpc>
              <a:spcBef>
                <a:spcPts val="220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  <p:grpSp>
        <p:nvGrpSpPr>
          <p:cNvPr id="76" name="Группа 7"/>
          <p:cNvGrpSpPr/>
          <p:nvPr userDrawn="1"/>
        </p:nvGrpSpPr>
        <p:grpSpPr>
          <a:xfrm>
            <a:off x="609600" y="6251686"/>
            <a:ext cx="2244829" cy="529506"/>
            <a:chOff x="463531" y="4808030"/>
            <a:chExt cx="4098395" cy="575144"/>
          </a:xfrm>
        </p:grpSpPr>
        <p:pic>
          <p:nvPicPr>
            <p:cNvPr id="2097195" name="Рисунок 8"/>
            <p:cNvPicPr>
              <a:picLocks noChangeAspect="1"/>
            </p:cNvPicPr>
            <p:nvPr/>
          </p:nvPicPr>
          <p:blipFill rotWithShape="1">
            <a:blip xmlns:r="http://schemas.openxmlformats.org/officeDocument/2006/relationships" r:embed="rId1"/>
            <a:srcRect r="82107"/>
            <a:stretch>
              <a:fillRect/>
            </a:stretch>
          </p:blipFill>
          <p:spPr>
            <a:xfrm>
              <a:off x="463531" y="4808030"/>
              <a:ext cx="579908" cy="575144"/>
            </a:xfrm>
            <a:prstGeom prst="rect"/>
          </p:spPr>
        </p:pic>
        <p:sp>
          <p:nvSpPr>
            <p:cNvPr id="1048755" name="TextBox 9"/>
            <p:cNvSpPr txBox="1"/>
            <p:nvPr/>
          </p:nvSpPr>
          <p:spPr>
            <a:xfrm>
              <a:off x="1043439" y="4895019"/>
              <a:ext cx="3518487" cy="401165"/>
            </a:xfrm>
            <a:prstGeom prst="rect"/>
            <a:noFill/>
            <a:effectLst>
              <a:outerShdw algn="tr" blurRad="50800" dir="8100000" dist="38100" rotWithShape="0">
                <a:prstClr val="black">
                  <a:alpha val="40000"/>
                </a:prstClr>
              </a:outerShdw>
              <a:softEdge rad="0"/>
            </a:effectLst>
          </p:spPr>
          <p:txBody>
            <a:bodyPr rtlCol="0" wrap="none">
              <a:spAutoFit/>
            </a:bodyPr>
            <a:p>
              <a:r>
                <a:rPr baseline="0" b="0" dirty="0" sz="1800" i="0" lang="ru-RU" spc="-100" smtClean="0">
                  <a:solidFill>
                    <a:schemeClr val="bg1"/>
                  </a:solidFill>
                </a:rPr>
                <a:t>ФАУ «РОСДОРНИИ»</a:t>
              </a:r>
              <a:endParaRPr baseline="0" b="0" dirty="0" sz="1800" i="0" lang="ru-RU" spc="-10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obj">
  <p:cSld name="Blank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Holder 2"/>
          <p:cNvSpPr>
            <a:spLocks noGrp="1"/>
          </p:cNvSpPr>
          <p:nvPr>
            <p:ph type="ftr" sz="quarter" idx="5"/>
          </p:nvPr>
        </p:nvSpPr>
        <p:spPr/>
        <p:txBody>
          <a:bodyPr bIns="0" lIns="0" rIns="0" t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1048595" name="Holder 3"/>
          <p:cNvSpPr>
            <a:spLocks noGrp="1"/>
          </p:cNvSpPr>
          <p:nvPr>
            <p:ph type="dt" sz="half" idx="6"/>
          </p:nvPr>
        </p:nvSpPr>
        <p:spPr/>
        <p:txBody>
          <a:bodyPr bIns="0" lIns="0" rIns="0" t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9/24/2019</a:t>
            </a:fld>
            <a:endParaRPr lang="en-US"/>
          </a:p>
        </p:txBody>
      </p:sp>
      <p:sp>
        <p:nvSpPr>
          <p:cNvPr id="1048596" name="Holder 4"/>
          <p:cNvSpPr>
            <a:spLocks noGrp="1"/>
          </p:cNvSpPr>
          <p:nvPr>
            <p:ph type="sldNum" sz="quarter" idx="7"/>
          </p:nvPr>
        </p:nvSpPr>
        <p:spPr/>
        <p:txBody>
          <a:bodyPr bIns="0" lIns="0" rIns="0" tIns="0"/>
          <a:lstStyle>
            <a:lvl1pPr>
              <a:defRPr b="0" sz="1800" i="0">
                <a:solidFill>
                  <a:srgbClr val="00488E"/>
                </a:solidFill>
                <a:latin typeface="Open Sans Light"/>
                <a:cs typeface="Open Sans Light"/>
              </a:defRPr>
            </a:lvl1pPr>
          </a:lstStyle>
          <a:p>
            <a:pPr marL="25400">
              <a:lnSpc>
                <a:spcPct val="100000"/>
              </a:lnSpc>
              <a:spcBef>
                <a:spcPts val="220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75000"/>
              </a:schemeClr>
            </a:gs>
            <a:gs pos="100000">
              <a:srgbClr val="2276E4">
                <a:alpha val="0"/>
              </a:srgbClr>
            </a:gs>
          </a:gsLst>
          <a:path path="rect">
            <a:fillToRect t="100000" r="100000"/>
          </a:path>
          <a:tileRect l="-100000" b="-100000"/>
        </a:gradFill>
      </p:bgPr>
    </p:bg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Holder 2"/>
          <p:cNvSpPr>
            <a:spLocks noGrp="1"/>
          </p:cNvSpPr>
          <p:nvPr>
            <p:ph type="title"/>
          </p:nvPr>
        </p:nvSpPr>
        <p:spPr>
          <a:xfrm>
            <a:off x="1270000" y="2788555"/>
            <a:ext cx="9652000" cy="513079"/>
          </a:xfrm>
          <a:prstGeom prst="rect"/>
        </p:spPr>
        <p:txBody>
          <a:bodyPr bIns="0" lIns="0" rIns="0" tIns="0" wrap="square">
            <a:spAutoFit/>
          </a:bodyPr>
          <a:lstStyle>
            <a:lvl1pPr>
              <a:defRPr b="1" sz="3200" i="0">
                <a:solidFill>
                  <a:schemeClr val="bg1"/>
                </a:solidFill>
                <a:latin typeface="Montserrat ExtraBold"/>
                <a:cs typeface="Montserrat ExtraBold"/>
              </a:defRPr>
            </a:lvl1pPr>
          </a:lstStyle>
          <a:p/>
        </p:txBody>
      </p:sp>
      <p:sp>
        <p:nvSpPr>
          <p:cNvPr id="1048577" name="Holder 3"/>
          <p:cNvSpPr>
            <a:spLocks noGrp="1"/>
          </p:cNvSpPr>
          <p:nvPr>
            <p:ph type="body" idx="1"/>
          </p:nvPr>
        </p:nvSpPr>
        <p:spPr>
          <a:xfrm>
            <a:off x="628650" y="1743600"/>
            <a:ext cx="10934700" cy="2190750"/>
          </a:xfrm>
          <a:prstGeom prst="rect"/>
        </p:spPr>
        <p:txBody>
          <a:bodyPr bIns="0" lIns="0" rIns="0" tIns="0" wrap="square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1048578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/>
        </p:spPr>
        <p:txBody>
          <a:bodyPr bIns="0" lIns="0" rIns="0" tIns="0" wrap="square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1048579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/>
        </p:spPr>
        <p:txBody>
          <a:bodyPr bIns="0" lIns="0" rIns="0" tIns="0" wrap="square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9/24/2019</a:t>
            </a:fld>
            <a:endParaRPr lang="en-US"/>
          </a:p>
        </p:txBody>
      </p:sp>
      <p:sp>
        <p:nvSpPr>
          <p:cNvPr id="1048580" name="Holder 6"/>
          <p:cNvSpPr>
            <a:spLocks noGrp="1"/>
          </p:cNvSpPr>
          <p:nvPr>
            <p:ph type="sldNum" sz="quarter" idx="7"/>
          </p:nvPr>
        </p:nvSpPr>
        <p:spPr>
          <a:xfrm>
            <a:off x="161615" y="6369248"/>
            <a:ext cx="312420" cy="337184"/>
          </a:xfrm>
          <a:prstGeom prst="rect"/>
        </p:spPr>
        <p:txBody>
          <a:bodyPr bIns="0" lIns="0" rIns="0" tIns="0" wrap="square">
            <a:spAutoFit/>
          </a:bodyPr>
          <a:lstStyle>
            <a:lvl1pPr>
              <a:defRPr b="0" sz="1800" i="0">
                <a:solidFill>
                  <a:srgbClr val="00488E"/>
                </a:solidFill>
                <a:latin typeface="Open Sans Light"/>
                <a:cs typeface="Open Sans Light"/>
              </a:defRPr>
            </a:lvl1pPr>
          </a:lstStyle>
          <a:p>
            <a:pPr marL="25400">
              <a:lnSpc>
                <a:spcPct val="100000"/>
              </a:lnSpc>
              <a:spcBef>
                <a:spcPts val="220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1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image" Target="../media/image20.png"/><Relationship Id="rId11" Type="http://schemas.openxmlformats.org/officeDocument/2006/relationships/slideLayout" Target="../slideLayouts/slideLayout3.xml"/><Relationship Id="rId1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5" Type="http://schemas.openxmlformats.org/officeDocument/2006/relationships/notesSlide" Target="../notesSlides/notesSlide12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5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1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15.png"/><Relationship Id="rId11" Type="http://schemas.openxmlformats.org/officeDocument/2006/relationships/image" Target="../media/image16.png"/><Relationship Id="rId12" Type="http://schemas.openxmlformats.org/officeDocument/2006/relationships/image" Target="../media/image17.png"/><Relationship Id="rId13" Type="http://schemas.openxmlformats.org/officeDocument/2006/relationships/image" Target="../media/image18.png"/><Relationship Id="rId14" Type="http://schemas.openxmlformats.org/officeDocument/2006/relationships/image" Target="../media/image19.png"/><Relationship Id="rId15" Type="http://schemas.openxmlformats.org/officeDocument/2006/relationships/slideLayout" Target="../slideLayouts/slideLayout3.xml"/><Relationship Id="rId16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Рисунок 10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1676400" y="-381000"/>
            <a:ext cx="3746001" cy="2407925"/>
          </a:xfrm>
          <a:prstGeom prst="rect"/>
        </p:spPr>
      </p:pic>
      <p:sp>
        <p:nvSpPr>
          <p:cNvPr id="1048586" name="object 2"/>
          <p:cNvSpPr/>
          <p:nvPr/>
        </p:nvSpPr>
        <p:spPr>
          <a:xfrm>
            <a:off x="1270000" y="0"/>
            <a:ext cx="0" cy="2552700"/>
          </a:xfrm>
          <a:custGeom>
            <a:avLst/>
            <a:ahLst/>
            <a:rect l="l" t="t" r="r" b="b"/>
            <a:pathLst>
              <a:path h="2552700">
                <a:moveTo>
                  <a:pt x="0" y="0"/>
                </a:moveTo>
                <a:lnTo>
                  <a:pt x="0" y="25527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bIns="0" lIns="0" rIns="0" rtlCol="0" tIns="0" wrap="square"/>
          <a:p/>
        </p:txBody>
      </p:sp>
      <p:sp>
        <p:nvSpPr>
          <p:cNvPr id="1048587" name="object 3"/>
          <p:cNvSpPr/>
          <p:nvPr/>
        </p:nvSpPr>
        <p:spPr>
          <a:xfrm>
            <a:off x="5723414" y="0"/>
            <a:ext cx="6468587" cy="6857996"/>
          </a:xfrm>
          <a:prstGeom prst="rect"/>
          <a:blipFill>
            <a:blip xmlns:r="http://schemas.openxmlformats.org/officeDocument/2006/relationships" r:embed="rId2" cstate="print"/>
            <a:stretch>
              <a:fillRect/>
            </a:stretch>
          </a:blipFill>
        </p:spPr>
        <p:txBody>
          <a:bodyPr bIns="0" lIns="0" rIns="0" rtlCol="0" tIns="0" wrap="square"/>
          <a:p/>
        </p:txBody>
      </p:sp>
      <p:sp>
        <p:nvSpPr>
          <p:cNvPr id="1048588" name="object 4"/>
          <p:cNvSpPr txBox="1">
            <a:spLocks noGrp="1"/>
          </p:cNvSpPr>
          <p:nvPr>
            <p:ph type="title"/>
          </p:nvPr>
        </p:nvSpPr>
        <p:spPr>
          <a:xfrm>
            <a:off x="1269999" y="1115714"/>
            <a:ext cx="10007601" cy="1460500"/>
          </a:xfrm>
          <a:prstGeom prst="rect"/>
        </p:spPr>
        <p:txBody>
          <a:bodyPr bIns="0" lIns="0" rIns="0" rtlCol="0" tIns="12700" vert="horz" wrap="square">
            <a:spAutoFit/>
          </a:bodyPr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lang="ru-RU" smtClean="0">
                <a:solidFill>
                  <a:srgbClr val="00488E"/>
                </a:solidFill>
              </a:rPr>
              <a:t>Федеральный проект </a:t>
            </a:r>
            <a:r>
              <a:rPr dirty="0" lang="ru-RU">
                <a:solidFill>
                  <a:srgbClr val="00488E"/>
                </a:solidFill>
              </a:rPr>
              <a:t>«Общесистемные меры развития дорожного хозяйства» национального проекта «Безопасные и качественные дороги»</a:t>
            </a:r>
            <a:endParaRPr dirty="0" spc="-5">
              <a:solidFill>
                <a:srgbClr val="00488E"/>
              </a:solidFill>
            </a:endParaRPr>
          </a:p>
        </p:txBody>
      </p:sp>
      <p:sp>
        <p:nvSpPr>
          <p:cNvPr id="1048589" name="object 5"/>
          <p:cNvSpPr txBox="1"/>
          <p:nvPr/>
        </p:nvSpPr>
        <p:spPr>
          <a:xfrm>
            <a:off x="1270000" y="3406328"/>
            <a:ext cx="10007600" cy="936154"/>
          </a:xfrm>
          <a:prstGeom prst="rect"/>
        </p:spPr>
        <p:txBody>
          <a:bodyPr bIns="0" lIns="0" rIns="0" rtlCol="0" tIns="12700" vert="horz" wrap="square">
            <a:spAutoFit/>
          </a:bodyPr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000" lang="ru-RU" smtClean="0">
                <a:solidFill>
                  <a:srgbClr val="FFFFFF"/>
                </a:solidFill>
                <a:latin typeface="Open Sans"/>
                <a:cs typeface="Open Sans"/>
              </a:rPr>
              <a:t>Оценка </a:t>
            </a:r>
            <a:r>
              <a:rPr dirty="0" sz="2000" lang="ru-RU">
                <a:solidFill>
                  <a:srgbClr val="FFFFFF"/>
                </a:solidFill>
                <a:latin typeface="Open Sans"/>
                <a:cs typeface="Open Sans"/>
              </a:rPr>
              <a:t>выполнения мероприятий по внедрению интеллектуальных транспортных систем, предусматривающих автоматизацию процессов управления дорожным </a:t>
            </a:r>
            <a:r>
              <a:rPr dirty="0" sz="2000" lang="ru-RU" smtClean="0">
                <a:solidFill>
                  <a:srgbClr val="FFFFFF"/>
                </a:solidFill>
                <a:latin typeface="Open Sans"/>
                <a:cs typeface="Open Sans"/>
              </a:rPr>
              <a:t>движением</a:t>
            </a:r>
            <a:endParaRPr dirty="0" sz="2000" lang="ru-RU">
              <a:solidFill>
                <a:srgbClr val="FFFFFF"/>
              </a:solidFill>
              <a:latin typeface="Open Sans"/>
              <a:cs typeface="Open Sans"/>
            </a:endParaRPr>
          </a:p>
        </p:txBody>
      </p:sp>
      <p:grpSp>
        <p:nvGrpSpPr>
          <p:cNvPr id="20" name="Группа 14"/>
          <p:cNvGrpSpPr/>
          <p:nvPr/>
        </p:nvGrpSpPr>
        <p:grpSpPr>
          <a:xfrm>
            <a:off x="648000" y="6228000"/>
            <a:ext cx="2634115" cy="529506"/>
            <a:chOff x="463531" y="4808030"/>
            <a:chExt cx="4809117" cy="575144"/>
          </a:xfrm>
        </p:grpSpPr>
        <p:pic>
          <p:nvPicPr>
            <p:cNvPr id="2097153" name="Рисунок 15"/>
            <p:cNvPicPr>
              <a:picLocks noChangeAspect="1"/>
            </p:cNvPicPr>
            <p:nvPr/>
          </p:nvPicPr>
          <p:blipFill rotWithShape="1">
            <a:blip xmlns:r="http://schemas.openxmlformats.org/officeDocument/2006/relationships" r:embed="rId3"/>
            <a:srcRect r="82107"/>
            <a:stretch>
              <a:fillRect/>
            </a:stretch>
          </p:blipFill>
          <p:spPr>
            <a:xfrm>
              <a:off x="463531" y="4808030"/>
              <a:ext cx="579908" cy="575144"/>
            </a:xfrm>
            <a:prstGeom prst="rect"/>
          </p:spPr>
        </p:pic>
        <p:sp>
          <p:nvSpPr>
            <p:cNvPr id="1048590" name="TextBox 16"/>
            <p:cNvSpPr txBox="1"/>
            <p:nvPr/>
          </p:nvSpPr>
          <p:spPr>
            <a:xfrm>
              <a:off x="1043439" y="4895019"/>
              <a:ext cx="4229209" cy="389009"/>
            </a:xfrm>
            <a:prstGeom prst="rect"/>
            <a:noFill/>
            <a:effectLst>
              <a:outerShdw algn="tr" blurRad="50800" dir="8100000" dist="38100" rotWithShape="0">
                <a:prstClr val="black">
                  <a:alpha val="40000"/>
                </a:prstClr>
              </a:outerShdw>
              <a:softEdge rad="0"/>
            </a:effectLst>
          </p:spPr>
          <p:txBody>
            <a:bodyPr rtlCol="0" wrap="none">
              <a:spAutoFit/>
            </a:bodyPr>
            <a:p>
              <a:r>
                <a:rPr baseline="0" b="0" dirty="0" sz="1800" i="0" lang="ru-RU" spc="-100" smtClean="0">
                  <a:solidFill>
                    <a:schemeClr val="bg1"/>
                  </a:solidFill>
                </a:rPr>
                <a:t>ФАУ «РОСДОРНИИ»</a:t>
              </a:r>
              <a:endParaRPr baseline="0" b="0" dirty="0" sz="1800" i="0" lang="ru-RU" spc="-10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3" name="Рисунок 1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772" y="-11108"/>
            <a:ext cx="12192000" cy="635000"/>
          </a:xfrm>
          <a:prstGeom prst="rect"/>
        </p:spPr>
      </p:pic>
      <p:sp>
        <p:nvSpPr>
          <p:cNvPr id="1048730" name="object 3"/>
          <p:cNvSpPr txBox="1">
            <a:spLocks noGrp="1"/>
          </p:cNvSpPr>
          <p:nvPr>
            <p:ph type="title"/>
          </p:nvPr>
        </p:nvSpPr>
        <p:spPr>
          <a:xfrm>
            <a:off x="628649" y="146091"/>
            <a:ext cx="10953750" cy="382156"/>
          </a:xfrm>
          <a:prstGeom prst="rect"/>
        </p:spPr>
        <p:txBody>
          <a:bodyPr bIns="0" lIns="0" rIns="0" rtlCol="0" tIns="12700" vert="horz" wrap="square">
            <a:spAutoFit/>
          </a:bodyPr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dirty="0" sz="2400" lang="ru-RU" spc="-10">
                <a:latin typeface="Montserrat Light"/>
                <a:cs typeface="Montserrat Light"/>
              </a:rPr>
              <a:t>Реализация локального проекта ИТС</a:t>
            </a:r>
          </a:p>
        </p:txBody>
      </p:sp>
      <p:sp>
        <p:nvSpPr>
          <p:cNvPr id="1048731" name="object 9"/>
          <p:cNvSpPr txBox="1"/>
          <p:nvPr/>
        </p:nvSpPr>
        <p:spPr>
          <a:xfrm>
            <a:off x="174315" y="6369255"/>
            <a:ext cx="287020" cy="305212"/>
          </a:xfrm>
          <a:prstGeom prst="rect"/>
        </p:spPr>
        <p:txBody>
          <a:bodyPr bIns="0" lIns="0" rIns="0" rtlCol="0" tIns="27940" vert="horz" wrap="square">
            <a:spAutoFit/>
          </a:bodyPr>
          <a:p>
            <a:pPr algn="ctr" marL="12700">
              <a:lnSpc>
                <a:spcPct val="100000"/>
              </a:lnSpc>
              <a:spcBef>
                <a:spcPts val="220"/>
              </a:spcBef>
            </a:pPr>
            <a:r>
              <a:rPr dirty="0" lang="ru-RU" smtClean="0">
                <a:solidFill>
                  <a:schemeClr val="bg1"/>
                </a:solidFill>
                <a:latin typeface="Open Sans Light"/>
                <a:cs typeface="Open Sans Light"/>
              </a:rPr>
              <a:t>09</a:t>
            </a:r>
            <a:endParaRPr dirty="0" sz="1800">
              <a:solidFill>
                <a:schemeClr val="bg1"/>
              </a:solidFill>
              <a:latin typeface="Open Sans Light"/>
              <a:cs typeface="Open Sans Light"/>
            </a:endParaRPr>
          </a:p>
        </p:txBody>
      </p:sp>
      <p:sp>
        <p:nvSpPr>
          <p:cNvPr id="1048732" name="object 4"/>
          <p:cNvSpPr txBox="1"/>
          <p:nvPr/>
        </p:nvSpPr>
        <p:spPr>
          <a:xfrm>
            <a:off x="628649" y="1905000"/>
            <a:ext cx="11106151" cy="3017520"/>
          </a:xfrm>
          <a:prstGeom prst="rect"/>
        </p:spPr>
        <p:txBody>
          <a:bodyPr bIns="0" lIns="0" rIns="0" rtlCol="0" tIns="12700" vert="horz" wrap="square">
            <a:spAutoFit/>
          </a:bodyPr>
          <a:p>
            <a:pPr marL="19050" marR="639445">
              <a:lnSpc>
                <a:spcPct val="100000"/>
              </a:lnSpc>
              <a:spcBef>
                <a:spcPts val="2165"/>
              </a:spcBef>
            </a:pPr>
            <a:r>
              <a:rPr dirty="0" sz="2200" lang="ru-RU" smtClean="0">
                <a:latin typeface="Open Sans"/>
                <a:cs typeface="Open Sans"/>
              </a:rPr>
              <a:t>- соответствие </a:t>
            </a:r>
            <a:r>
              <a:rPr dirty="0" sz="2200" lang="ru-RU">
                <a:latin typeface="Open Sans"/>
                <a:cs typeface="Open Sans"/>
              </a:rPr>
              <a:t>ЛП ИТС требованиям обеспечения безопасности критической информационной </a:t>
            </a:r>
            <a:r>
              <a:rPr dirty="0" sz="2200" lang="ru-RU" smtClean="0">
                <a:latin typeface="Open Sans"/>
                <a:cs typeface="Open Sans"/>
              </a:rPr>
              <a:t>инфраструктуры; </a:t>
            </a:r>
          </a:p>
          <a:p>
            <a:pPr marL="19050" marR="639445">
              <a:lnSpc>
                <a:spcPct val="100000"/>
              </a:lnSpc>
              <a:spcBef>
                <a:spcPts val="2165"/>
              </a:spcBef>
            </a:pPr>
            <a:r>
              <a:rPr dirty="0" sz="2200" lang="ru-RU" smtClean="0">
                <a:latin typeface="Open Sans"/>
                <a:cs typeface="Open Sans"/>
              </a:rPr>
              <a:t>- соответствие </a:t>
            </a:r>
            <a:r>
              <a:rPr dirty="0" sz="2200" lang="ru-RU">
                <a:latin typeface="Open Sans"/>
                <a:cs typeface="Open Sans"/>
              </a:rPr>
              <a:t>ЛП ИТС требованиям по защите персональных </a:t>
            </a:r>
            <a:r>
              <a:rPr dirty="0" sz="2200" lang="ru-RU" smtClean="0">
                <a:latin typeface="Open Sans"/>
                <a:cs typeface="Open Sans"/>
              </a:rPr>
              <a:t>данных;</a:t>
            </a:r>
            <a:endParaRPr dirty="0" sz="2200" lang="ru-RU">
              <a:latin typeface="Open Sans"/>
              <a:cs typeface="Open Sans"/>
            </a:endParaRPr>
          </a:p>
          <a:p>
            <a:pPr marL="19050" marR="639445">
              <a:lnSpc>
                <a:spcPct val="100000"/>
              </a:lnSpc>
              <a:spcBef>
                <a:spcPts val="2165"/>
              </a:spcBef>
            </a:pPr>
            <a:r>
              <a:rPr dirty="0" sz="2200" lang="ru-RU" smtClean="0">
                <a:latin typeface="Open Sans"/>
                <a:cs typeface="Open Sans"/>
              </a:rPr>
              <a:t>- использование </a:t>
            </a:r>
            <a:r>
              <a:rPr dirty="0" sz="2200" lang="ru-RU">
                <a:latin typeface="Open Sans"/>
                <a:cs typeface="Open Sans"/>
              </a:rPr>
              <a:t>при реализации ЛП ИТС российского программного </a:t>
            </a:r>
            <a:r>
              <a:rPr dirty="0" sz="2200" lang="ru-RU" smtClean="0">
                <a:latin typeface="Open Sans"/>
                <a:cs typeface="Open Sans"/>
              </a:rPr>
              <a:t>обеспечения;</a:t>
            </a:r>
            <a:endParaRPr dirty="0" sz="2200" lang="ru-RU">
              <a:latin typeface="Open Sans"/>
              <a:cs typeface="Open Sans"/>
            </a:endParaRPr>
          </a:p>
          <a:p>
            <a:pPr marL="19050" marR="639445">
              <a:lnSpc>
                <a:spcPct val="100000"/>
              </a:lnSpc>
              <a:spcBef>
                <a:spcPts val="2165"/>
              </a:spcBef>
            </a:pPr>
            <a:r>
              <a:rPr dirty="0" sz="2200" lang="ru-RU" smtClean="0">
                <a:latin typeface="Open Sans"/>
                <a:cs typeface="Open Sans"/>
              </a:rPr>
              <a:t>- инфраструктурные </a:t>
            </a:r>
            <a:r>
              <a:rPr dirty="0" sz="2200" lang="ru-RU">
                <a:latin typeface="Open Sans"/>
                <a:cs typeface="Open Sans"/>
              </a:rPr>
              <a:t>решения, использованные при реализации ЛП </a:t>
            </a:r>
            <a:r>
              <a:rPr dirty="0" sz="2200" lang="ru-RU" smtClean="0">
                <a:latin typeface="Open Sans"/>
                <a:cs typeface="Open Sans"/>
              </a:rPr>
              <a:t>ИТС; </a:t>
            </a:r>
            <a:endParaRPr dirty="0" sz="2200" lang="ru-RU">
              <a:latin typeface="Open Sans"/>
              <a:cs typeface="Open Sans"/>
            </a:endParaRPr>
          </a:p>
          <a:p>
            <a:pPr marL="19050" marR="639445">
              <a:lnSpc>
                <a:spcPct val="100000"/>
              </a:lnSpc>
              <a:spcBef>
                <a:spcPts val="2165"/>
              </a:spcBef>
            </a:pPr>
            <a:r>
              <a:rPr dirty="0" sz="2200" lang="ru-RU" smtClean="0">
                <a:latin typeface="Open Sans"/>
                <a:cs typeface="Open Sans"/>
              </a:rPr>
              <a:t>- использование </a:t>
            </a:r>
            <a:r>
              <a:rPr dirty="0" sz="2200" lang="ru-RU">
                <a:latin typeface="Open Sans"/>
                <a:cs typeface="Open Sans"/>
              </a:rPr>
              <a:t>при реализации ЛП ИТС российского аппаратного обеспечения</a:t>
            </a:r>
            <a:endParaRPr dirty="0" sz="2200">
              <a:latin typeface="Open Sans"/>
              <a:cs typeface="Open Sans"/>
            </a:endParaRPr>
          </a:p>
        </p:txBody>
      </p:sp>
      <p:sp>
        <p:nvSpPr>
          <p:cNvPr id="1048733" name="object 2"/>
          <p:cNvSpPr/>
          <p:nvPr/>
        </p:nvSpPr>
        <p:spPr>
          <a:xfrm>
            <a:off x="641350" y="6223000"/>
            <a:ext cx="0" cy="635000"/>
          </a:xfrm>
          <a:custGeom>
            <a:avLst/>
            <a:ahLst/>
            <a:rect l="l" t="t" r="r" b="b"/>
            <a:pathLst>
              <a:path h="635000">
                <a:moveTo>
                  <a:pt x="0" y="63500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bg1">
                <a:lumMod val="75000"/>
              </a:schemeClr>
            </a:solidFill>
          </a:ln>
        </p:spPr>
        <p:txBody>
          <a:bodyPr bIns="0" lIns="0" rIns="0" rtlCol="0" tIns="0" wrap="square"/>
          <a:p/>
        </p:txBody>
      </p:sp>
      <p:grpSp>
        <p:nvGrpSpPr>
          <p:cNvPr id="68" name="Группа 13"/>
          <p:cNvGrpSpPr/>
          <p:nvPr/>
        </p:nvGrpSpPr>
        <p:grpSpPr>
          <a:xfrm>
            <a:off x="648000" y="6228000"/>
            <a:ext cx="2634115" cy="529506"/>
            <a:chOff x="463531" y="4808030"/>
            <a:chExt cx="4809117" cy="575144"/>
          </a:xfrm>
        </p:grpSpPr>
        <p:pic>
          <p:nvPicPr>
            <p:cNvPr id="2097184" name="Рисунок 14"/>
            <p:cNvPicPr>
              <a:picLocks noChangeAspect="1"/>
            </p:cNvPicPr>
            <p:nvPr/>
          </p:nvPicPr>
          <p:blipFill rotWithShape="1">
            <a:blip xmlns:r="http://schemas.openxmlformats.org/officeDocument/2006/relationships" r:embed="rId2"/>
            <a:srcRect r="82107"/>
            <a:stretch>
              <a:fillRect/>
            </a:stretch>
          </p:blipFill>
          <p:spPr>
            <a:xfrm>
              <a:off x="463531" y="4808030"/>
              <a:ext cx="579908" cy="575144"/>
            </a:xfrm>
            <a:prstGeom prst="rect"/>
          </p:spPr>
        </p:pic>
        <p:sp>
          <p:nvSpPr>
            <p:cNvPr id="1048734" name="TextBox 15"/>
            <p:cNvSpPr txBox="1"/>
            <p:nvPr/>
          </p:nvSpPr>
          <p:spPr>
            <a:xfrm>
              <a:off x="1043439" y="4895019"/>
              <a:ext cx="4229209" cy="389009"/>
            </a:xfrm>
            <a:prstGeom prst="rect"/>
            <a:noFill/>
            <a:effectLst>
              <a:outerShdw algn="tr" blurRad="50800" dir="8100000" dist="38100" rotWithShape="0">
                <a:prstClr val="black">
                  <a:alpha val="40000"/>
                </a:prstClr>
              </a:outerShdw>
              <a:softEdge rad="0"/>
            </a:effectLst>
          </p:spPr>
          <p:txBody>
            <a:bodyPr rtlCol="0" wrap="none">
              <a:spAutoFit/>
            </a:bodyPr>
            <a:p>
              <a:r>
                <a:rPr baseline="0" b="0" dirty="0" sz="1800" i="0" lang="ru-RU" spc="-100" smtClean="0">
                  <a:solidFill>
                    <a:schemeClr val="bg1"/>
                  </a:solidFill>
                </a:rPr>
                <a:t>ФАУ «РОСДОРНИИ»</a:t>
              </a:r>
              <a:endParaRPr baseline="0" b="0" dirty="0" sz="1800" i="0" lang="ru-RU" spc="-100">
                <a:solidFill>
                  <a:schemeClr val="bg1"/>
                </a:solidFill>
              </a:endParaRPr>
            </a:p>
          </p:txBody>
        </p:sp>
      </p:grpSp>
      <p:sp>
        <p:nvSpPr>
          <p:cNvPr id="1048735" name="object 28"/>
          <p:cNvSpPr txBox="1"/>
          <p:nvPr/>
        </p:nvSpPr>
        <p:spPr>
          <a:xfrm>
            <a:off x="628649" y="903295"/>
            <a:ext cx="10950788" cy="393700"/>
          </a:xfrm>
          <a:prstGeom prst="rect"/>
        </p:spPr>
        <p:txBody>
          <a:bodyPr bIns="0" lIns="0" rIns="0" rtlCol="0" tIns="12700" vert="horz" wrap="square">
            <a:spAutoFit/>
          </a:bodyPr>
          <a:lstStyle>
            <a:lvl1pPr>
              <a:defRPr b="1" sz="3200" i="0">
                <a:solidFill>
                  <a:schemeClr val="bg1"/>
                </a:solidFill>
                <a:latin typeface="Montserrat ExtraBold"/>
                <a:ea typeface="+mj-ea"/>
                <a:cs typeface="Montserrat ExtraBold"/>
              </a:defRPr>
            </a:lvl1pPr>
          </a:lstStyle>
          <a:p>
            <a:pPr marL="12700">
              <a:spcBef>
                <a:spcPts val="100"/>
              </a:spcBef>
            </a:pPr>
            <a:r>
              <a:rPr dirty="0" sz="2600" kern="0" lang="ru-RU">
                <a:solidFill>
                  <a:srgbClr val="00488E"/>
                </a:solidFill>
                <a:latin typeface="Montserrat"/>
                <a:cs typeface="Montserrat"/>
              </a:rPr>
              <a:t>Соответствие ЛП ИТС требованиям информационной безопасности</a:t>
            </a:r>
          </a:p>
        </p:txBody>
      </p:sp>
    </p:spTree>
  </p:cSld>
  <p:clrMapOvr>
    <a:masterClrMapping/>
  </p:clrMapOvr>
  <p:timing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5" name="Рисунок 3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772" y="-11109"/>
            <a:ext cx="12192000" cy="741391"/>
          </a:xfrm>
          <a:prstGeom prst="rect"/>
        </p:spPr>
      </p:pic>
      <p:sp>
        <p:nvSpPr>
          <p:cNvPr id="1048739" name="object 28"/>
          <p:cNvSpPr txBox="1">
            <a:spLocks noGrp="1"/>
          </p:cNvSpPr>
          <p:nvPr>
            <p:ph type="title"/>
          </p:nvPr>
        </p:nvSpPr>
        <p:spPr>
          <a:xfrm>
            <a:off x="844546" y="1056393"/>
            <a:ext cx="5303520" cy="505267"/>
          </a:xfrm>
          <a:prstGeom prst="rect"/>
        </p:spPr>
        <p:txBody>
          <a:bodyPr bIns="0" lIns="0" rIns="0" rtlCol="0" tIns="12700" vert="horz" wrap="square">
            <a:spAutoFit/>
          </a:bodyPr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lang="ru-RU">
                <a:solidFill>
                  <a:srgbClr val="00488E"/>
                </a:solidFill>
                <a:latin typeface="Montserrat"/>
                <a:cs typeface="Montserrat"/>
              </a:rPr>
              <a:t>Структура ЛП ИТС утверждена и соответствует целевым и функциональным индикаторам</a:t>
            </a:r>
          </a:p>
        </p:txBody>
      </p:sp>
      <p:sp>
        <p:nvSpPr>
          <p:cNvPr id="1048740" name="object 33"/>
          <p:cNvSpPr txBox="1">
            <a:spLocks noGrp="1"/>
          </p:cNvSpPr>
          <p:nvPr>
            <p:ph type="sldNum" sz="quarter" idx="7"/>
          </p:nvPr>
        </p:nvSpPr>
        <p:spPr>
          <a:xfrm>
            <a:off x="161615" y="6369248"/>
            <a:ext cx="312420" cy="305212"/>
          </a:xfrm>
          <a:prstGeom prst="rect"/>
        </p:spPr>
        <p:txBody>
          <a:bodyPr bIns="0" lIns="0" rIns="0" rtlCol="0" tIns="27940" vert="horz" wrap="square">
            <a:spAutoFit/>
          </a:bodyPr>
          <a:p>
            <a:pPr algn="ctr" marL="25400">
              <a:lnSpc>
                <a:spcPct val="100000"/>
              </a:lnSpc>
              <a:spcBef>
                <a:spcPts val="220"/>
              </a:spcBef>
            </a:pPr>
            <a:r>
              <a:rPr dirty="0" lang="ru-RU" smtClean="0">
                <a:solidFill>
                  <a:schemeClr val="bg1"/>
                </a:solidFill>
              </a:rPr>
              <a:t>10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048741" name="object 3"/>
          <p:cNvSpPr txBox="1"/>
          <p:nvPr/>
        </p:nvSpPr>
        <p:spPr>
          <a:xfrm>
            <a:off x="628656" y="193387"/>
            <a:ext cx="10877550" cy="412934"/>
          </a:xfrm>
          <a:prstGeom prst="rect"/>
        </p:spPr>
        <p:txBody>
          <a:bodyPr bIns="0" lIns="0" rIns="0" rtlCol="0" tIns="12700" vert="horz" wrap="square">
            <a:spAutoFit/>
          </a:bodyPr>
          <a:lstStyle>
            <a:lvl1pPr>
              <a:defRPr b="1" sz="3200" i="0">
                <a:solidFill>
                  <a:schemeClr val="bg1"/>
                </a:solidFill>
                <a:latin typeface="Montserrat ExtraBold"/>
                <a:ea typeface="+mj-ea"/>
                <a:cs typeface="Montserrat ExtraBold"/>
              </a:defRPr>
            </a:lvl1pPr>
          </a:lstStyle>
          <a:p>
            <a:pPr marL="12700">
              <a:spcBef>
                <a:spcPts val="100"/>
              </a:spcBef>
            </a:pPr>
            <a:r>
              <a:rPr b="0" dirty="0" sz="2600" kern="0" lang="ru-RU" spc="-10">
                <a:latin typeface="Montserrat Light"/>
                <a:cs typeface="Montserrat Light"/>
              </a:rPr>
              <a:t>Реализация локального проекта ИТС</a:t>
            </a:r>
          </a:p>
        </p:txBody>
      </p:sp>
      <p:sp>
        <p:nvSpPr>
          <p:cNvPr id="1048742" name="object 2"/>
          <p:cNvSpPr/>
          <p:nvPr/>
        </p:nvSpPr>
        <p:spPr>
          <a:xfrm>
            <a:off x="641350" y="6223000"/>
            <a:ext cx="0" cy="635000"/>
          </a:xfrm>
          <a:custGeom>
            <a:avLst/>
            <a:ahLst/>
            <a:rect l="l" t="t" r="r" b="b"/>
            <a:pathLst>
              <a:path h="635000">
                <a:moveTo>
                  <a:pt x="0" y="63500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bg1">
                <a:lumMod val="75000"/>
              </a:schemeClr>
            </a:solidFill>
          </a:ln>
        </p:spPr>
        <p:txBody>
          <a:bodyPr bIns="0" lIns="0" rIns="0" rtlCol="0" tIns="0" wrap="square"/>
          <a:p/>
        </p:txBody>
      </p:sp>
      <p:grpSp>
        <p:nvGrpSpPr>
          <p:cNvPr id="72" name="Группа 10"/>
          <p:cNvGrpSpPr/>
          <p:nvPr/>
        </p:nvGrpSpPr>
        <p:grpSpPr>
          <a:xfrm>
            <a:off x="648000" y="6228000"/>
            <a:ext cx="2634115" cy="529506"/>
            <a:chOff x="463531" y="4808030"/>
            <a:chExt cx="4809117" cy="575144"/>
          </a:xfrm>
        </p:grpSpPr>
        <p:pic>
          <p:nvPicPr>
            <p:cNvPr id="2097186" name="Рисунок 11"/>
            <p:cNvPicPr>
              <a:picLocks noChangeAspect="1"/>
            </p:cNvPicPr>
            <p:nvPr/>
          </p:nvPicPr>
          <p:blipFill rotWithShape="1">
            <a:blip xmlns:r="http://schemas.openxmlformats.org/officeDocument/2006/relationships" r:embed="rId2"/>
            <a:srcRect r="82107"/>
            <a:stretch>
              <a:fillRect/>
            </a:stretch>
          </p:blipFill>
          <p:spPr>
            <a:xfrm>
              <a:off x="463531" y="4808030"/>
              <a:ext cx="579908" cy="575144"/>
            </a:xfrm>
            <a:prstGeom prst="rect"/>
          </p:spPr>
        </p:pic>
        <p:sp>
          <p:nvSpPr>
            <p:cNvPr id="1048743" name="TextBox 12"/>
            <p:cNvSpPr txBox="1"/>
            <p:nvPr/>
          </p:nvSpPr>
          <p:spPr>
            <a:xfrm>
              <a:off x="1043439" y="4895019"/>
              <a:ext cx="4229209" cy="389009"/>
            </a:xfrm>
            <a:prstGeom prst="rect"/>
            <a:noFill/>
            <a:effectLst>
              <a:outerShdw algn="tr" blurRad="50800" dir="8100000" dist="38100" rotWithShape="0">
                <a:prstClr val="black">
                  <a:alpha val="40000"/>
                </a:prstClr>
              </a:outerShdw>
              <a:softEdge rad="0"/>
            </a:effectLst>
          </p:spPr>
          <p:txBody>
            <a:bodyPr rtlCol="0" wrap="none">
              <a:spAutoFit/>
            </a:bodyPr>
            <a:p>
              <a:r>
                <a:rPr baseline="0" b="0" dirty="0" sz="1800" i="0" lang="ru-RU" spc="-100" smtClean="0">
                  <a:solidFill>
                    <a:schemeClr val="bg1"/>
                  </a:solidFill>
                </a:rPr>
                <a:t>ФАУ «РОСДОРНИИ»</a:t>
              </a:r>
              <a:endParaRPr baseline="0" b="0" dirty="0" sz="1800" i="0" lang="ru-RU" spc="-100">
                <a:solidFill>
                  <a:schemeClr val="bg1"/>
                </a:solidFill>
              </a:endParaRPr>
            </a:p>
          </p:txBody>
        </p:sp>
      </p:grpSp>
      <p:pic>
        <p:nvPicPr>
          <p:cNvPr id="2097187" name="Рисунок 7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6204810" y="1889325"/>
            <a:ext cx="478241" cy="488752"/>
          </a:xfrm>
          <a:prstGeom prst="rect"/>
        </p:spPr>
      </p:pic>
      <p:pic>
        <p:nvPicPr>
          <p:cNvPr id="2097188" name="Объект 9"/>
          <p:cNvPicPr>
            <a:picLocks noChangeAspect="1" noGrp="1"/>
          </p:cNvPicPr>
          <p:nvPr>
            <p:ph sz="half" idx="3"/>
          </p:nvPr>
        </p:nvPicPr>
        <p:blipFill>
          <a:blip xmlns:r="http://schemas.openxmlformats.org/officeDocument/2006/relationships" r:embed="rId4" cstate="print"/>
          <a:stretch>
            <a:fillRect/>
          </a:stretch>
        </p:blipFill>
        <p:spPr>
          <a:xfrm>
            <a:off x="6191327" y="2787755"/>
            <a:ext cx="505206" cy="452328"/>
          </a:xfrm>
        </p:spPr>
      </p:pic>
      <p:pic>
        <p:nvPicPr>
          <p:cNvPr id="2097189" name="Рисунок 14"/>
          <p:cNvPicPr>
            <a:picLocks noChangeAspect="1"/>
          </p:cNvPicPr>
          <p:nvPr/>
        </p:nvPicPr>
        <p:blipFill>
          <a:blip xmlns:r="http://schemas.openxmlformats.org/officeDocument/2006/relationships" r:embed="rId5" cstate="print"/>
          <a:stretch>
            <a:fillRect/>
          </a:stretch>
        </p:blipFill>
        <p:spPr>
          <a:xfrm>
            <a:off x="507029" y="4987679"/>
            <a:ext cx="593573" cy="502992"/>
          </a:xfrm>
          <a:prstGeom prst="rect"/>
        </p:spPr>
      </p:pic>
      <p:pic>
        <p:nvPicPr>
          <p:cNvPr id="2097190" name="Рисунок 16"/>
          <p:cNvPicPr>
            <a:picLocks noChangeAspect="1"/>
          </p:cNvPicPr>
          <p:nvPr/>
        </p:nvPicPr>
        <p:blipFill>
          <a:blip xmlns:r="http://schemas.openxmlformats.org/officeDocument/2006/relationships" r:embed="rId6" cstate="print"/>
          <a:stretch>
            <a:fillRect/>
          </a:stretch>
        </p:blipFill>
        <p:spPr>
          <a:xfrm>
            <a:off x="474035" y="3881813"/>
            <a:ext cx="499216" cy="730282"/>
          </a:xfrm>
          <a:prstGeom prst="rect"/>
        </p:spPr>
      </p:pic>
      <p:pic>
        <p:nvPicPr>
          <p:cNvPr id="2097191" name="Рисунок 17"/>
          <p:cNvPicPr>
            <a:picLocks noChangeAspect="1"/>
          </p:cNvPicPr>
          <p:nvPr/>
        </p:nvPicPr>
        <p:blipFill>
          <a:blip xmlns:r="http://schemas.openxmlformats.org/officeDocument/2006/relationships" r:embed="rId7" cstate="print"/>
          <a:stretch>
            <a:fillRect/>
          </a:stretch>
        </p:blipFill>
        <p:spPr>
          <a:xfrm>
            <a:off x="6223094" y="3604019"/>
            <a:ext cx="483401" cy="483401"/>
          </a:xfrm>
          <a:prstGeom prst="rect"/>
        </p:spPr>
      </p:pic>
      <p:sp>
        <p:nvSpPr>
          <p:cNvPr id="1048744" name="Объект 1"/>
          <p:cNvSpPr txBox="1"/>
          <p:nvPr/>
        </p:nvSpPr>
        <p:spPr>
          <a:xfrm>
            <a:off x="782468" y="1887771"/>
            <a:ext cx="5303520" cy="3733800"/>
          </a:xfrm>
          <a:prstGeom prst="rect"/>
        </p:spPr>
        <p:txBody>
          <a:bodyPr bIns="0" lIns="0" rIns="0" tIns="0" wrap="square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fontAlgn="t" marL="442913"/>
            <a:r>
              <a:rPr dirty="0" kern="0" lang="ru-RU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ЛП ИТС отсутствует или не утверждена в установленном порядке</a:t>
            </a:r>
          </a:p>
          <a:p>
            <a:pPr algn="l" fontAlgn="t" marL="447675"/>
            <a:r>
              <a:rPr dirty="0" kern="0" lang="ru-RU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fontAlgn="t" marL="442913"/>
            <a:r>
              <a:rPr dirty="0" kern="0" lang="ru-RU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ЛП ИТС утверждена, но не соответствует целевым и функциональным индикаторам</a:t>
            </a:r>
          </a:p>
          <a:p>
            <a:pPr fontAlgn="t" marL="442913"/>
            <a:endParaRPr dirty="0" kern="0" lang="ru-RU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 marL="442913"/>
            <a:r>
              <a:rPr dirty="0" kern="0" lang="ru-RU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ЛП ИТС утверждена, но частично не соответствует целевым и функциональным индикаторам</a:t>
            </a:r>
          </a:p>
          <a:p>
            <a:pPr fontAlgn="t" marL="442913"/>
            <a:endParaRPr dirty="0" kern="0" lang="en-US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 marL="442913"/>
            <a:r>
              <a:rPr dirty="0" kern="0" lang="ru-RU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dirty="0" kern="0" lang="ru-RU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ЛП ИТС утверждена и соответствует целевым и функциональным </a:t>
            </a:r>
            <a:r>
              <a:rPr dirty="0" kern="0" lang="ru-RU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индикаторам</a:t>
            </a:r>
            <a:endParaRPr dirty="0" kern="0" lang="ru-RU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48745" name="object 28"/>
          <p:cNvSpPr txBox="1"/>
          <p:nvPr/>
        </p:nvSpPr>
        <p:spPr>
          <a:xfrm>
            <a:off x="6683051" y="972826"/>
            <a:ext cx="5303520" cy="505267"/>
          </a:xfrm>
          <a:prstGeom prst="rect"/>
        </p:spPr>
        <p:txBody>
          <a:bodyPr bIns="0" lIns="0" rIns="0" rtlCol="0" tIns="12700" vert="horz" wrap="square">
            <a:spAutoFit/>
          </a:bodyPr>
          <a:lstStyle>
            <a:lvl1pPr>
              <a:defRPr b="1" sz="3200" i="0">
                <a:solidFill>
                  <a:schemeClr val="bg1"/>
                </a:solidFill>
                <a:latin typeface="Montserrat ExtraBold"/>
                <a:ea typeface="+mj-ea"/>
                <a:cs typeface="Montserrat ExtraBold"/>
              </a:defRPr>
            </a:lvl1pPr>
          </a:lstStyle>
          <a:p>
            <a:pPr marL="12700">
              <a:spcBef>
                <a:spcPts val="100"/>
              </a:spcBef>
            </a:pPr>
            <a:r>
              <a:rPr sz="1600" kern="0" lang="ru-RU" smtClean="0">
                <a:solidFill>
                  <a:srgbClr val="00488E"/>
                </a:solidFill>
                <a:latin typeface="Montserrat"/>
                <a:cs typeface="Montserrat"/>
              </a:rPr>
              <a:t>Наличие и уровень проработки целевой модели создания локального проекта ИТС</a:t>
            </a:r>
            <a:endParaRPr dirty="0" sz="1600" kern="0" lang="ru-RU">
              <a:solidFill>
                <a:srgbClr val="00488E"/>
              </a:solidFill>
              <a:latin typeface="Montserrat"/>
              <a:cs typeface="Montserrat"/>
            </a:endParaRPr>
          </a:p>
        </p:txBody>
      </p:sp>
      <p:pic>
        <p:nvPicPr>
          <p:cNvPr id="2097192" name="Рисунок 18"/>
          <p:cNvPicPr>
            <a:picLocks noChangeAspect="1"/>
          </p:cNvPicPr>
          <p:nvPr/>
        </p:nvPicPr>
        <p:blipFill>
          <a:blip xmlns:r="http://schemas.openxmlformats.org/officeDocument/2006/relationships" r:embed="rId8" cstate="print"/>
          <a:stretch>
            <a:fillRect/>
          </a:stretch>
        </p:blipFill>
        <p:spPr>
          <a:xfrm>
            <a:off x="422694" y="1725435"/>
            <a:ext cx="762000" cy="762000"/>
          </a:xfrm>
          <a:prstGeom prst="rect"/>
        </p:spPr>
      </p:pic>
      <p:pic>
        <p:nvPicPr>
          <p:cNvPr id="2097193" name="Рисунок 19"/>
          <p:cNvPicPr>
            <a:picLocks noChangeAspect="1"/>
          </p:cNvPicPr>
          <p:nvPr/>
        </p:nvPicPr>
        <p:blipFill>
          <a:blip xmlns:r="http://schemas.openxmlformats.org/officeDocument/2006/relationships" r:embed="rId9" cstate="print"/>
          <a:stretch>
            <a:fillRect/>
          </a:stretch>
        </p:blipFill>
        <p:spPr>
          <a:xfrm>
            <a:off x="500392" y="2700067"/>
            <a:ext cx="722873" cy="722873"/>
          </a:xfrm>
          <a:prstGeom prst="rect"/>
        </p:spPr>
      </p:pic>
      <p:sp>
        <p:nvSpPr>
          <p:cNvPr id="1048746" name="Объект 1"/>
          <p:cNvSpPr txBox="1"/>
          <p:nvPr/>
        </p:nvSpPr>
        <p:spPr>
          <a:xfrm>
            <a:off x="6361427" y="1887771"/>
            <a:ext cx="5303520" cy="2933701"/>
          </a:xfrm>
          <a:prstGeom prst="rect"/>
        </p:spPr>
        <p:txBody>
          <a:bodyPr bIns="0" lIns="0" rIns="0" tIns="0" wrap="square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fontAlgn="t" marL="442913"/>
            <a:r>
              <a:rPr dirty="0" kern="0" lang="ru-RU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субъекте Российской Федерации ИТС отсутствует </a:t>
            </a:r>
          </a:p>
          <a:p>
            <a:pPr algn="l" fontAlgn="t" marL="447675"/>
            <a:r>
              <a:rPr dirty="0" kern="0" lang="ru-RU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fontAlgn="t" marL="442913"/>
            <a:r>
              <a:rPr dirty="0" kern="0" lang="ru-RU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субъекте Российской Федерации начато техническое проектирование ИТС</a:t>
            </a:r>
          </a:p>
          <a:p>
            <a:pPr fontAlgn="t" marL="442913"/>
            <a:endParaRPr dirty="0" kern="0" lang="ru-RU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 marL="442913"/>
            <a:r>
              <a:rPr dirty="0" kern="0" lang="ru-RU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субъекте Российской Федерации ведётся рабочее проектирование ИТС</a:t>
            </a:r>
          </a:p>
          <a:p>
            <a:pPr fontAlgn="t" marL="442913"/>
            <a:endParaRPr dirty="0" kern="0" lang="en-US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 marL="442913"/>
            <a:r>
              <a:rPr dirty="0" kern="0" lang="ru-RU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субъекте Российской Федерации ИТС находится в эксплуатации </a:t>
            </a:r>
          </a:p>
        </p:txBody>
      </p:sp>
      <p:pic>
        <p:nvPicPr>
          <p:cNvPr id="2097194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0" cstate="print"/>
          <a:stretch>
            <a:fillRect/>
          </a:stretch>
        </p:blipFill>
        <p:spPr>
          <a:xfrm>
            <a:off x="6032182" y="4171118"/>
            <a:ext cx="823496" cy="785924"/>
          </a:xfrm>
          <a:prstGeom prst="rect"/>
        </p:spPr>
      </p:pic>
    </p:spTree>
  </p:cSld>
  <p:clrMapOvr>
    <a:masterClrMapping/>
  </p:clrMapOvr>
  <p:timing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7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6" name="object 2"/>
          <p:cNvSpPr txBox="1">
            <a:spLocks noGrp="1"/>
          </p:cNvSpPr>
          <p:nvPr>
            <p:ph type="title"/>
          </p:nvPr>
        </p:nvSpPr>
        <p:spPr>
          <a:xfrm>
            <a:off x="1270000" y="2788555"/>
            <a:ext cx="9474200" cy="513080"/>
          </a:xfrm>
          <a:prstGeom prst="rect"/>
        </p:spPr>
        <p:txBody>
          <a:bodyPr bIns="0" lIns="0" rIns="0" rtlCol="0" tIns="12700" vert="horz" wrap="square">
            <a:spAutoFit/>
          </a:bodyPr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Спасибо за</a:t>
            </a:r>
            <a:r>
              <a:rPr dirty="0" spc="-95"/>
              <a:t> </a:t>
            </a:r>
            <a:r>
              <a:rPr dirty="0"/>
              <a:t>внимание.</a:t>
            </a:r>
          </a:p>
        </p:txBody>
      </p:sp>
      <p:sp>
        <p:nvSpPr>
          <p:cNvPr id="1048757" name="object 3"/>
          <p:cNvSpPr/>
          <p:nvPr/>
        </p:nvSpPr>
        <p:spPr>
          <a:xfrm>
            <a:off x="5930487" y="0"/>
            <a:ext cx="6261519" cy="6858000"/>
          </a:xfrm>
          <a:prstGeom prst="rect"/>
          <a:blipFill>
            <a:blip xmlns:r="http://schemas.openxmlformats.org/officeDocument/2006/relationships" r:embed="rId1" cstate="print"/>
            <a:stretch>
              <a:fillRect/>
            </a:stretch>
          </a:blipFill>
        </p:spPr>
        <p:txBody>
          <a:bodyPr bIns="0" lIns="0" rIns="0" rtlCol="0" tIns="0" wrap="square"/>
          <a:p/>
        </p:txBody>
      </p:sp>
      <p:sp>
        <p:nvSpPr>
          <p:cNvPr id="1048758" name="object 2"/>
          <p:cNvSpPr/>
          <p:nvPr/>
        </p:nvSpPr>
        <p:spPr>
          <a:xfrm>
            <a:off x="1270000" y="0"/>
            <a:ext cx="0" cy="2552700"/>
          </a:xfrm>
          <a:custGeom>
            <a:avLst/>
            <a:ahLst/>
            <a:rect l="l" t="t" r="r" b="b"/>
            <a:pathLst>
              <a:path h="2552700">
                <a:moveTo>
                  <a:pt x="0" y="0"/>
                </a:moveTo>
                <a:lnTo>
                  <a:pt x="0" y="25527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bIns="0" lIns="0" rIns="0" rtlCol="0" tIns="0" wrap="square"/>
          <a:p/>
        </p:txBody>
      </p:sp>
      <p:pic>
        <p:nvPicPr>
          <p:cNvPr id="2097196" name="Рисунок 8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1761880" y="-368853"/>
            <a:ext cx="3746000" cy="2407925"/>
          </a:xfrm>
          <a:prstGeom prst="rect"/>
        </p:spPr>
      </p:pic>
      <p:grpSp>
        <p:nvGrpSpPr>
          <p:cNvPr id="78" name="Группа 7"/>
          <p:cNvGrpSpPr/>
          <p:nvPr/>
        </p:nvGrpSpPr>
        <p:grpSpPr>
          <a:xfrm>
            <a:off x="648000" y="6228000"/>
            <a:ext cx="2634115" cy="529506"/>
            <a:chOff x="463531" y="4808030"/>
            <a:chExt cx="4809117" cy="575144"/>
          </a:xfrm>
        </p:grpSpPr>
        <p:pic>
          <p:nvPicPr>
            <p:cNvPr id="2097197" name="Рисунок 9"/>
            <p:cNvPicPr>
              <a:picLocks noChangeAspect="1"/>
            </p:cNvPicPr>
            <p:nvPr/>
          </p:nvPicPr>
          <p:blipFill rotWithShape="1">
            <a:blip xmlns:r="http://schemas.openxmlformats.org/officeDocument/2006/relationships" r:embed="rId3"/>
            <a:srcRect r="82107"/>
            <a:stretch>
              <a:fillRect/>
            </a:stretch>
          </p:blipFill>
          <p:spPr>
            <a:xfrm>
              <a:off x="463531" y="4808030"/>
              <a:ext cx="579908" cy="575144"/>
            </a:xfrm>
            <a:prstGeom prst="rect"/>
          </p:spPr>
        </p:pic>
        <p:sp>
          <p:nvSpPr>
            <p:cNvPr id="1048759" name="TextBox 10"/>
            <p:cNvSpPr txBox="1"/>
            <p:nvPr/>
          </p:nvSpPr>
          <p:spPr>
            <a:xfrm>
              <a:off x="1043439" y="4895019"/>
              <a:ext cx="4229209" cy="389009"/>
            </a:xfrm>
            <a:prstGeom prst="rect"/>
            <a:noFill/>
            <a:effectLst>
              <a:outerShdw algn="tr" blurRad="50800" dir="8100000" dist="38100" rotWithShape="0">
                <a:prstClr val="black">
                  <a:alpha val="40000"/>
                </a:prstClr>
              </a:outerShdw>
              <a:softEdge rad="0"/>
            </a:effectLst>
          </p:spPr>
          <p:txBody>
            <a:bodyPr rtlCol="0" wrap="none">
              <a:spAutoFit/>
            </a:bodyPr>
            <a:p>
              <a:r>
                <a:rPr baseline="0" b="0" dirty="0" sz="1800" i="0" lang="ru-RU" spc="-100" smtClean="0">
                  <a:solidFill>
                    <a:schemeClr val="bg1"/>
                  </a:solidFill>
                </a:rPr>
                <a:t>ФАУ «РОСДОРНИИ»</a:t>
              </a:r>
              <a:endParaRPr baseline="0" b="0" dirty="0" sz="1800" i="0" lang="ru-RU" spc="-10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762000" y="-54869"/>
            <a:ext cx="4203201" cy="2645669"/>
          </a:xfrm>
          <a:prstGeom prst="rect"/>
        </p:spPr>
      </p:pic>
      <p:pic>
        <p:nvPicPr>
          <p:cNvPr id="2097155" name="Рисунок 1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5613400" y="0"/>
            <a:ext cx="6578600" cy="6858000"/>
          </a:xfrm>
          <a:prstGeom prst="rect"/>
        </p:spPr>
      </p:pic>
      <p:sp>
        <p:nvSpPr>
          <p:cNvPr id="1048597" name="object 4"/>
          <p:cNvSpPr txBox="1"/>
          <p:nvPr/>
        </p:nvSpPr>
        <p:spPr>
          <a:xfrm>
            <a:off x="1066800" y="1143000"/>
            <a:ext cx="10979150" cy="5422900"/>
          </a:xfrm>
          <a:prstGeom prst="rect"/>
        </p:spPr>
        <p:txBody>
          <a:bodyPr bIns="0" lIns="0" rIns="0" rtlCol="0" tIns="12700" vert="horz" wrap="squar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dirty="0" sz="2400" kern="0" lang="ru-RU" spc="-15" smtClean="0">
                <a:solidFill>
                  <a:srgbClr val="00488E"/>
                </a:solidFill>
                <a:latin typeface="Montserrat ExtraBold" panose="00000900000000000000" pitchFamily="2" charset="-52"/>
              </a:rPr>
              <a:t>Интеллектуальная транспортная система – </a:t>
            </a:r>
          </a:p>
          <a:p>
            <a:pPr marL="12700">
              <a:spcBef>
                <a:spcPts val="100"/>
              </a:spcBef>
            </a:pPr>
            <a:r>
              <a:rPr dirty="0" sz="2800" kern="0" lang="ru-RU" spc="-15" smtClean="0">
                <a:solidFill>
                  <a:srgbClr val="0048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dirty="0" sz="2800" kern="0" lang="ru-RU" spc="-15">
                <a:solidFill>
                  <a:srgbClr val="0048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управления, интегрирующая современные информационные и телематические технологии и предназначенная для автоматизированного поиска и принятия к реализации максимально эффективных сценариев управления транспортно-дорожным комплексом региона, конкретным транспортным средством или группой транспортных средств с целью обеспечения заданной мобильности населения, максимизации показателей использования дорожной сети, повышения безопасности и эффективности транспортного процесса, комфортности для водителей и пользователей транспорта </a:t>
            </a:r>
            <a:endParaRPr dirty="0" sz="2800" kern="0" lang="ru-RU" spc="-15" smtClean="0">
              <a:solidFill>
                <a:srgbClr val="00488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</a:pPr>
            <a:r>
              <a:rPr dirty="0" sz="2800" kern="0" lang="ru-RU" spc="-15" smtClean="0">
                <a:solidFill>
                  <a:srgbClr val="0048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(ГОСТ Р </a:t>
            </a:r>
            <a:r>
              <a:rPr dirty="0" sz="2800" kern="0" lang="ru-RU" spc="-15">
                <a:solidFill>
                  <a:srgbClr val="0048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56829 – 2015).</a:t>
            </a:r>
            <a:endParaRPr dirty="0" sz="2400" kern="0" lang="ru-RU" spc="-15">
              <a:solidFill>
                <a:srgbClr val="00488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598" name="object 9"/>
          <p:cNvSpPr txBox="1"/>
          <p:nvPr/>
        </p:nvSpPr>
        <p:spPr>
          <a:xfrm>
            <a:off x="174315" y="6369255"/>
            <a:ext cx="287020" cy="305212"/>
          </a:xfrm>
          <a:prstGeom prst="rect"/>
        </p:spPr>
        <p:txBody>
          <a:bodyPr bIns="0" lIns="0" rIns="0" rtlCol="0" tIns="27940" vert="horz" wrap="square">
            <a:spAutoFit/>
          </a:bodyPr>
          <a:p>
            <a:pPr algn="ctr" marL="12700">
              <a:lnSpc>
                <a:spcPct val="100000"/>
              </a:lnSpc>
              <a:spcBef>
                <a:spcPts val="220"/>
              </a:spcBef>
            </a:pPr>
            <a:r>
              <a:rPr b="0" dirty="0" sz="1800" smtClean="0">
                <a:solidFill>
                  <a:schemeClr val="bg1"/>
                </a:solidFill>
                <a:latin typeface="Open Sans Light"/>
                <a:cs typeface="Open Sans Light"/>
              </a:rPr>
              <a:t>0</a:t>
            </a:r>
            <a:r>
              <a:rPr b="0" dirty="0" sz="1800" lang="ru-RU" smtClean="0">
                <a:solidFill>
                  <a:schemeClr val="bg1"/>
                </a:solidFill>
                <a:latin typeface="Open Sans Light"/>
                <a:cs typeface="Open Sans Light"/>
              </a:rPr>
              <a:t>1</a:t>
            </a:r>
            <a:endParaRPr dirty="0" sz="1800">
              <a:solidFill>
                <a:schemeClr val="bg1"/>
              </a:solidFill>
              <a:latin typeface="Open Sans Light"/>
              <a:cs typeface="Open Sans Light"/>
            </a:endParaRPr>
          </a:p>
        </p:txBody>
      </p:sp>
      <p:cxnSp>
        <p:nvCxnSpPr>
          <p:cNvPr id="3145728" name="Прямая соединительная линия 13"/>
          <p:cNvCxnSpPr>
            <a:cxnSpLocks/>
          </p:cNvCxnSpPr>
          <p:nvPr/>
        </p:nvCxnSpPr>
        <p:spPr>
          <a:xfrm>
            <a:off x="641350" y="0"/>
            <a:ext cx="0" cy="2514600"/>
          </a:xfrm>
          <a:prstGeom prst="line"/>
          <a:ln w="12700">
            <a:solidFill>
              <a:srgbClr val="538F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Группа 11"/>
          <p:cNvGrpSpPr/>
          <p:nvPr/>
        </p:nvGrpSpPr>
        <p:grpSpPr>
          <a:xfrm>
            <a:off x="648000" y="6228000"/>
            <a:ext cx="2634115" cy="529506"/>
            <a:chOff x="463531" y="4808030"/>
            <a:chExt cx="4809117" cy="575144"/>
          </a:xfrm>
        </p:grpSpPr>
        <p:pic>
          <p:nvPicPr>
            <p:cNvPr id="2097156" name="Рисунок 12"/>
            <p:cNvPicPr>
              <a:picLocks noChangeAspect="1"/>
            </p:cNvPicPr>
            <p:nvPr/>
          </p:nvPicPr>
          <p:blipFill rotWithShape="1">
            <a:blip xmlns:r="http://schemas.openxmlformats.org/officeDocument/2006/relationships" r:embed="rId3"/>
            <a:srcRect r="82107"/>
            <a:stretch>
              <a:fillRect/>
            </a:stretch>
          </p:blipFill>
          <p:spPr>
            <a:xfrm>
              <a:off x="463531" y="4808030"/>
              <a:ext cx="579908" cy="575144"/>
            </a:xfrm>
            <a:prstGeom prst="rect"/>
          </p:spPr>
        </p:pic>
        <p:sp>
          <p:nvSpPr>
            <p:cNvPr id="1048599" name="TextBox 14"/>
            <p:cNvSpPr txBox="1"/>
            <p:nvPr/>
          </p:nvSpPr>
          <p:spPr>
            <a:xfrm>
              <a:off x="1043439" y="4895018"/>
              <a:ext cx="4229209" cy="389009"/>
            </a:xfrm>
            <a:prstGeom prst="rect"/>
            <a:noFill/>
            <a:effectLst>
              <a:outerShdw algn="tr" blurRad="50800" dir="8100000" dist="38100" rotWithShape="0">
                <a:prstClr val="black">
                  <a:alpha val="40000"/>
                </a:prstClr>
              </a:outerShdw>
              <a:softEdge rad="0"/>
            </a:effectLst>
          </p:spPr>
          <p:txBody>
            <a:bodyPr rtlCol="0" wrap="none">
              <a:spAutoFit/>
            </a:bodyPr>
            <a:p>
              <a:r>
                <a:rPr baseline="0" b="0" dirty="0" sz="1800" i="0" lang="ru-RU" spc="-100" smtClean="0">
                  <a:solidFill>
                    <a:schemeClr val="bg1"/>
                  </a:solidFill>
                </a:rPr>
                <a:t>ФАУ «РОСДОРНИИ»</a:t>
              </a:r>
              <a:endParaRPr baseline="0" b="0" dirty="0" sz="1800" i="0" lang="ru-RU" spc="-10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Рисунок 1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772" y="-11108"/>
            <a:ext cx="12192000" cy="635000"/>
          </a:xfrm>
          <a:prstGeom prst="rect"/>
        </p:spPr>
      </p:pic>
      <p:sp>
        <p:nvSpPr>
          <p:cNvPr id="1048603" name="object 3"/>
          <p:cNvSpPr txBox="1">
            <a:spLocks noGrp="1"/>
          </p:cNvSpPr>
          <p:nvPr>
            <p:ph type="title"/>
          </p:nvPr>
        </p:nvSpPr>
        <p:spPr>
          <a:xfrm>
            <a:off x="628649" y="146091"/>
            <a:ext cx="10953750" cy="320601"/>
          </a:xfrm>
          <a:prstGeom prst="rect"/>
        </p:spPr>
        <p:txBody>
          <a:bodyPr bIns="0" lIns="0" rIns="0" rtlCol="0" tIns="12700" vert="horz" wrap="square">
            <a:spAutoFit/>
          </a:bodyPr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dirty="0" sz="2000" lang="ru-RU" spc="-10">
                <a:latin typeface="Montserrat Light"/>
                <a:cs typeface="Montserrat Light"/>
              </a:rPr>
              <a:t>Федеральный проект «Общесистемные меры развития дорожного хозяйства»</a:t>
            </a:r>
            <a:endParaRPr dirty="0" sz="2600">
              <a:latin typeface="Montserrat Light"/>
              <a:cs typeface="Montserrat Light"/>
            </a:endParaRPr>
          </a:p>
        </p:txBody>
      </p:sp>
      <p:sp>
        <p:nvSpPr>
          <p:cNvPr id="1048604" name="object 9"/>
          <p:cNvSpPr txBox="1"/>
          <p:nvPr/>
        </p:nvSpPr>
        <p:spPr>
          <a:xfrm>
            <a:off x="174315" y="6369255"/>
            <a:ext cx="287020" cy="305212"/>
          </a:xfrm>
          <a:prstGeom prst="rect"/>
        </p:spPr>
        <p:txBody>
          <a:bodyPr bIns="0" lIns="0" rIns="0" rtlCol="0" tIns="27940" vert="horz" wrap="square">
            <a:spAutoFit/>
          </a:bodyPr>
          <a:p>
            <a:pPr algn="ctr" marL="12700">
              <a:lnSpc>
                <a:spcPct val="100000"/>
              </a:lnSpc>
              <a:spcBef>
                <a:spcPts val="220"/>
              </a:spcBef>
            </a:pPr>
            <a:r>
              <a:rPr b="0" dirty="0" sz="1800" smtClean="0">
                <a:solidFill>
                  <a:schemeClr val="bg1"/>
                </a:solidFill>
                <a:latin typeface="Open Sans Light"/>
                <a:cs typeface="Open Sans Light"/>
              </a:rPr>
              <a:t>0</a:t>
            </a:r>
            <a:r>
              <a:rPr b="0" dirty="0" sz="1800" lang="ru-RU" smtClean="0">
                <a:solidFill>
                  <a:schemeClr val="bg1"/>
                </a:solidFill>
                <a:latin typeface="Open Sans Light"/>
                <a:cs typeface="Open Sans Light"/>
              </a:rPr>
              <a:t>2</a:t>
            </a:r>
            <a:endParaRPr dirty="0" sz="1800">
              <a:solidFill>
                <a:schemeClr val="bg1"/>
              </a:solidFill>
              <a:latin typeface="Open Sans Light"/>
              <a:cs typeface="Open Sans Light"/>
            </a:endParaRPr>
          </a:p>
        </p:txBody>
      </p:sp>
      <p:sp>
        <p:nvSpPr>
          <p:cNvPr id="1048605" name="object 4"/>
          <p:cNvSpPr txBox="1"/>
          <p:nvPr/>
        </p:nvSpPr>
        <p:spPr>
          <a:xfrm>
            <a:off x="654658" y="1473429"/>
            <a:ext cx="11106151" cy="4490721"/>
          </a:xfrm>
          <a:prstGeom prst="rect"/>
        </p:spPr>
        <p:txBody>
          <a:bodyPr bIns="0" lIns="0" rIns="0" rtlCol="0" tIns="12700" vert="horz" wrap="square">
            <a:spAutoFit/>
          </a:bodyPr>
          <a:p>
            <a:pPr marL="19050" marR="639445">
              <a:lnSpc>
                <a:spcPct val="100000"/>
              </a:lnSpc>
              <a:spcBef>
                <a:spcPts val="2165"/>
              </a:spcBef>
            </a:pPr>
            <a:r>
              <a:rPr dirty="0" sz="1600" lang="ru-RU" smtClean="0">
                <a:latin typeface="Open Sans"/>
                <a:cs typeface="Open Sans"/>
              </a:rPr>
              <a:t>55 </a:t>
            </a:r>
            <a:r>
              <a:rPr dirty="0" sz="1600" lang="ru-RU">
                <a:latin typeface="Open Sans"/>
                <a:cs typeface="Open Sans"/>
              </a:rPr>
              <a:t>локальных проектов по </a:t>
            </a:r>
            <a:r>
              <a:rPr dirty="0" sz="1600" lang="ru-RU" smtClean="0">
                <a:latin typeface="Open Sans"/>
                <a:cs typeface="Open Sans"/>
              </a:rPr>
              <a:t>внедрению на автомобильных дорогах общего пользования интеллектуальных транспортных систем, ориентированных в том числе на обеспечение движения беспилотных транспортных средств; </a:t>
            </a:r>
          </a:p>
          <a:p>
            <a:pPr marL="19050" marR="639445">
              <a:lnSpc>
                <a:spcPct val="100000"/>
              </a:lnSpc>
              <a:spcBef>
                <a:spcPts val="2165"/>
              </a:spcBef>
            </a:pPr>
            <a:r>
              <a:rPr dirty="0" sz="1600" lang="ru-RU" smtClean="0">
                <a:latin typeface="Open Sans"/>
                <a:cs typeface="Open Sans"/>
              </a:rPr>
              <a:t>65 </a:t>
            </a:r>
            <a:r>
              <a:rPr dirty="0" sz="1600" lang="ru-RU">
                <a:latin typeface="Open Sans"/>
                <a:cs typeface="Open Sans"/>
              </a:rPr>
              <a:t>локальных проектов по </a:t>
            </a:r>
            <a:r>
              <a:rPr dirty="0" sz="1600" lang="ru-RU" smtClean="0">
                <a:latin typeface="Open Sans"/>
                <a:cs typeface="Open Sans"/>
              </a:rPr>
              <a:t>внедрению интеллектуальных транспортных систем, ориентированных на применение энергосберегающих технологий освещения автомобильных дорог;</a:t>
            </a:r>
          </a:p>
          <a:p>
            <a:pPr marL="19050" marR="639445">
              <a:lnSpc>
                <a:spcPct val="100000"/>
              </a:lnSpc>
              <a:spcBef>
                <a:spcPts val="2165"/>
              </a:spcBef>
            </a:pPr>
            <a:r>
              <a:rPr dirty="0" sz="1600" lang="ru-RU" smtClean="0">
                <a:latin typeface="Open Sans"/>
                <a:cs typeface="Open Sans"/>
              </a:rPr>
              <a:t>64 </a:t>
            </a:r>
            <a:r>
              <a:rPr dirty="0" sz="1600" lang="ru-RU">
                <a:latin typeface="Open Sans"/>
                <a:cs typeface="Open Sans"/>
              </a:rPr>
              <a:t>локальных </a:t>
            </a:r>
            <a:r>
              <a:rPr dirty="0" sz="1600" lang="ru-RU" smtClean="0">
                <a:latin typeface="Open Sans"/>
                <a:cs typeface="Open Sans"/>
              </a:rPr>
              <a:t>проекта по внедрению интеллектуальных транспортных систем, предусматривающих автоматизацию процессов управления дорожным движением в городских агломерациях, включающих города с населением свыше 300 тысяч человек; </a:t>
            </a:r>
          </a:p>
          <a:p>
            <a:pPr marL="19050" marR="639445">
              <a:lnSpc>
                <a:spcPct val="100000"/>
              </a:lnSpc>
              <a:spcBef>
                <a:spcPts val="2165"/>
              </a:spcBef>
            </a:pPr>
            <a:r>
              <a:rPr dirty="0" sz="1600" lang="ru-RU" smtClean="0">
                <a:latin typeface="Open Sans"/>
                <a:cs typeface="Open Sans"/>
              </a:rPr>
              <a:t>120 </a:t>
            </a:r>
            <a:r>
              <a:rPr dirty="0" sz="1600" lang="ru-RU">
                <a:latin typeface="Open Sans"/>
                <a:cs typeface="Open Sans"/>
              </a:rPr>
              <a:t>локальных проектов по </a:t>
            </a:r>
            <a:r>
              <a:rPr dirty="0" sz="1600" lang="ru-RU" smtClean="0">
                <a:latin typeface="Open Sans"/>
                <a:cs typeface="Open Sans"/>
              </a:rPr>
              <a:t>оснащению участков </a:t>
            </a:r>
            <a:r>
              <a:rPr dirty="0" sz="1600" lang="ru-RU">
                <a:latin typeface="Open Sans"/>
                <a:cs typeface="Open Sans"/>
              </a:rPr>
              <a:t>автомобильных дорог и искусственных сооружений федерального значения элементами интеллектуальных транспортных систем, ориентированных на автоматизацию процессов управления дорожным </a:t>
            </a:r>
            <a:r>
              <a:rPr dirty="0" sz="1600" lang="ru-RU" smtClean="0">
                <a:latin typeface="Open Sans"/>
                <a:cs typeface="Open Sans"/>
              </a:rPr>
              <a:t>движением; </a:t>
            </a:r>
          </a:p>
          <a:p>
            <a:pPr marL="19050" marR="639445">
              <a:lnSpc>
                <a:spcPct val="100000"/>
              </a:lnSpc>
              <a:spcBef>
                <a:spcPts val="2165"/>
              </a:spcBef>
            </a:pPr>
            <a:r>
              <a:rPr dirty="0" sz="1600" lang="ru-RU" smtClean="0">
                <a:latin typeface="Open Sans"/>
                <a:cs typeface="Open Sans"/>
              </a:rPr>
              <a:t>60 локальных проектов по оснащению участков </a:t>
            </a:r>
            <a:r>
              <a:rPr dirty="0" sz="1600" lang="ru-RU">
                <a:latin typeface="Open Sans"/>
                <a:cs typeface="Open Sans"/>
              </a:rPr>
              <a:t>автомобильных дорог и искусственных сооружений регионального значения элементами интеллектуальных транспортных систем, ориентированных на автоматизацию процессов управления дорожным </a:t>
            </a:r>
            <a:r>
              <a:rPr dirty="0" sz="1600" lang="ru-RU" smtClean="0">
                <a:latin typeface="Open Sans"/>
                <a:cs typeface="Open Sans"/>
              </a:rPr>
              <a:t>движением. </a:t>
            </a:r>
            <a:endParaRPr dirty="0" sz="2000">
              <a:latin typeface="Open Sans"/>
              <a:cs typeface="Open Sans"/>
            </a:endParaRPr>
          </a:p>
        </p:txBody>
      </p:sp>
      <p:sp>
        <p:nvSpPr>
          <p:cNvPr id="1048606" name="object 2"/>
          <p:cNvSpPr/>
          <p:nvPr/>
        </p:nvSpPr>
        <p:spPr>
          <a:xfrm>
            <a:off x="641350" y="6223000"/>
            <a:ext cx="0" cy="635000"/>
          </a:xfrm>
          <a:custGeom>
            <a:avLst/>
            <a:ahLst/>
            <a:rect l="l" t="t" r="r" b="b"/>
            <a:pathLst>
              <a:path h="635000">
                <a:moveTo>
                  <a:pt x="0" y="63500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bg1">
                <a:lumMod val="75000"/>
              </a:schemeClr>
            </a:solidFill>
          </a:ln>
        </p:spPr>
        <p:txBody>
          <a:bodyPr bIns="0" lIns="0" rIns="0" rtlCol="0" tIns="0" wrap="square"/>
          <a:p/>
        </p:txBody>
      </p:sp>
      <p:grpSp>
        <p:nvGrpSpPr>
          <p:cNvPr id="31" name="Группа 13"/>
          <p:cNvGrpSpPr/>
          <p:nvPr/>
        </p:nvGrpSpPr>
        <p:grpSpPr>
          <a:xfrm>
            <a:off x="648000" y="6228000"/>
            <a:ext cx="2634115" cy="529506"/>
            <a:chOff x="463531" y="4808030"/>
            <a:chExt cx="4809117" cy="575144"/>
          </a:xfrm>
        </p:grpSpPr>
        <p:pic>
          <p:nvPicPr>
            <p:cNvPr id="2097158" name="Рисунок 14"/>
            <p:cNvPicPr>
              <a:picLocks noChangeAspect="1"/>
            </p:cNvPicPr>
            <p:nvPr/>
          </p:nvPicPr>
          <p:blipFill rotWithShape="1">
            <a:blip xmlns:r="http://schemas.openxmlformats.org/officeDocument/2006/relationships" r:embed="rId2"/>
            <a:srcRect r="82107"/>
            <a:stretch>
              <a:fillRect/>
            </a:stretch>
          </p:blipFill>
          <p:spPr>
            <a:xfrm>
              <a:off x="463531" y="4808030"/>
              <a:ext cx="579908" cy="575144"/>
            </a:xfrm>
            <a:prstGeom prst="rect"/>
          </p:spPr>
        </p:pic>
        <p:sp>
          <p:nvSpPr>
            <p:cNvPr id="1048607" name="TextBox 15"/>
            <p:cNvSpPr txBox="1"/>
            <p:nvPr/>
          </p:nvSpPr>
          <p:spPr>
            <a:xfrm>
              <a:off x="1043439" y="4895019"/>
              <a:ext cx="4229209" cy="389009"/>
            </a:xfrm>
            <a:prstGeom prst="rect"/>
            <a:noFill/>
            <a:effectLst>
              <a:outerShdw algn="tr" blurRad="50800" dir="8100000" dist="38100" rotWithShape="0">
                <a:prstClr val="black">
                  <a:alpha val="40000"/>
                </a:prstClr>
              </a:outerShdw>
              <a:softEdge rad="0"/>
            </a:effectLst>
          </p:spPr>
          <p:txBody>
            <a:bodyPr rtlCol="0" wrap="none">
              <a:spAutoFit/>
            </a:bodyPr>
            <a:p>
              <a:r>
                <a:rPr baseline="0" b="0" dirty="0" sz="1800" i="0" lang="ru-RU" spc="-100" smtClean="0">
                  <a:solidFill>
                    <a:schemeClr val="bg1"/>
                  </a:solidFill>
                </a:rPr>
                <a:t>ФАУ «РОСДОРНИИ»</a:t>
              </a:r>
              <a:endParaRPr baseline="0" b="0" dirty="0" sz="1800" i="0" lang="ru-RU" spc="-100">
                <a:solidFill>
                  <a:schemeClr val="bg1"/>
                </a:solidFill>
              </a:endParaRPr>
            </a:p>
          </p:txBody>
        </p:sp>
      </p:grpSp>
      <p:sp>
        <p:nvSpPr>
          <p:cNvPr id="1048608" name="object 28"/>
          <p:cNvSpPr txBox="1"/>
          <p:nvPr/>
        </p:nvSpPr>
        <p:spPr>
          <a:xfrm>
            <a:off x="628649" y="903295"/>
            <a:ext cx="10950788" cy="412934"/>
          </a:xfrm>
          <a:prstGeom prst="rect"/>
        </p:spPr>
        <p:txBody>
          <a:bodyPr bIns="0" lIns="0" rIns="0" rtlCol="0" tIns="12700" vert="horz" wrap="square">
            <a:spAutoFit/>
          </a:bodyPr>
          <a:lstStyle>
            <a:lvl1pPr>
              <a:defRPr b="1" sz="3200" i="0">
                <a:solidFill>
                  <a:schemeClr val="bg1"/>
                </a:solidFill>
                <a:latin typeface="Montserrat ExtraBold"/>
                <a:ea typeface="+mj-ea"/>
                <a:cs typeface="Montserrat ExtraBold"/>
              </a:defRPr>
            </a:lvl1pPr>
          </a:lstStyle>
          <a:p>
            <a:pPr marL="12700">
              <a:spcBef>
                <a:spcPts val="100"/>
              </a:spcBef>
            </a:pPr>
            <a:r>
              <a:rPr dirty="0" sz="2600" kern="0" lang="ru-RU" smtClean="0">
                <a:solidFill>
                  <a:srgbClr val="00488E"/>
                </a:solidFill>
                <a:latin typeface="Montserrat"/>
                <a:cs typeface="Montserrat"/>
              </a:rPr>
              <a:t>Интеллектуальные транспортные системы в проекте</a:t>
            </a:r>
            <a:endParaRPr dirty="0" sz="2600" kern="0" lang="ru-RU">
              <a:solidFill>
                <a:srgbClr val="00488E"/>
              </a:solidFill>
              <a:latin typeface="Montserrat"/>
              <a:cs typeface="Montserrat"/>
            </a:endParaRPr>
          </a:p>
        </p:txBody>
      </p:sp>
    </p:spTree>
  </p:cSld>
  <p:clrMapOvr>
    <a:masterClrMapping/>
  </p:clrMapOvr>
  <p:timing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9" name="Рисунок 28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772" y="-11108"/>
            <a:ext cx="12192000" cy="635000"/>
          </a:xfrm>
          <a:prstGeom prst="rect"/>
        </p:spPr>
      </p:pic>
      <p:sp>
        <p:nvSpPr>
          <p:cNvPr id="1048612" name="object 31"/>
          <p:cNvSpPr txBox="1">
            <a:spLocks noGrp="1"/>
          </p:cNvSpPr>
          <p:nvPr>
            <p:ph type="sldNum" sz="quarter" idx="7"/>
          </p:nvPr>
        </p:nvSpPr>
        <p:spPr>
          <a:xfrm>
            <a:off x="161615" y="6369248"/>
            <a:ext cx="312420" cy="305212"/>
          </a:xfrm>
          <a:prstGeom prst="rect"/>
        </p:spPr>
        <p:txBody>
          <a:bodyPr bIns="0" lIns="0" rIns="0" rtlCol="0" tIns="27940" vert="horz" wrap="square">
            <a:spAutoFit/>
          </a:bodyPr>
          <a:p>
            <a:pPr algn="ctr" marL="25400">
              <a:lnSpc>
                <a:spcPct val="100000"/>
              </a:lnSpc>
              <a:spcBef>
                <a:spcPts val="220"/>
              </a:spcBef>
            </a:pPr>
            <a:r>
              <a:rPr dirty="0" lang="ru-RU" smtClean="0">
                <a:solidFill>
                  <a:schemeClr val="bg1"/>
                </a:solidFill>
              </a:rPr>
              <a:t>03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048613" name="object 3"/>
          <p:cNvSpPr txBox="1"/>
          <p:nvPr/>
        </p:nvSpPr>
        <p:spPr>
          <a:xfrm>
            <a:off x="628650" y="95572"/>
            <a:ext cx="10877550" cy="393701"/>
          </a:xfrm>
          <a:prstGeom prst="rect"/>
        </p:spPr>
        <p:txBody>
          <a:bodyPr bIns="0" lIns="0" rIns="0" rtlCol="0" tIns="12700" vert="horz" wrap="square">
            <a:spAutoFit/>
          </a:bodyPr>
          <a:lstStyle>
            <a:lvl1pPr>
              <a:defRPr b="1" sz="3200" i="0">
                <a:solidFill>
                  <a:schemeClr val="bg1"/>
                </a:solidFill>
                <a:latin typeface="Montserrat ExtraBold"/>
                <a:ea typeface="+mj-ea"/>
                <a:cs typeface="Montserrat ExtraBold"/>
              </a:defRPr>
            </a:lvl1pPr>
          </a:lstStyle>
          <a:p>
            <a:pPr marL="12700">
              <a:spcBef>
                <a:spcPts val="100"/>
              </a:spcBef>
            </a:pPr>
            <a:r>
              <a:rPr b="0" dirty="0" sz="2600" kern="0" lang="ru-RU" spc="-10" smtClean="0">
                <a:latin typeface="Montserrat Light"/>
                <a:cs typeface="Montserrat Light"/>
              </a:rPr>
              <a:t>Локальный проект интеллектуальной транспортной системы</a:t>
            </a:r>
            <a:endParaRPr dirty="0" sz="2600" kern="0" lang="ru-RU">
              <a:latin typeface="Montserrat Light"/>
              <a:cs typeface="Montserrat Light"/>
            </a:endParaRPr>
          </a:p>
        </p:txBody>
      </p:sp>
      <p:sp>
        <p:nvSpPr>
          <p:cNvPr id="1048614" name="object 2"/>
          <p:cNvSpPr/>
          <p:nvPr/>
        </p:nvSpPr>
        <p:spPr>
          <a:xfrm>
            <a:off x="641350" y="6223000"/>
            <a:ext cx="0" cy="635000"/>
          </a:xfrm>
          <a:custGeom>
            <a:avLst/>
            <a:ahLst/>
            <a:rect l="l" t="t" r="r" b="b"/>
            <a:pathLst>
              <a:path h="635000">
                <a:moveTo>
                  <a:pt x="0" y="63500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bg1">
                <a:lumMod val="75000"/>
              </a:schemeClr>
            </a:solidFill>
          </a:ln>
        </p:spPr>
        <p:txBody>
          <a:bodyPr bIns="0" lIns="0" rIns="0" rtlCol="0" tIns="0" wrap="square"/>
          <a:p/>
        </p:txBody>
      </p:sp>
      <p:grpSp>
        <p:nvGrpSpPr>
          <p:cNvPr id="35" name="Группа 26"/>
          <p:cNvGrpSpPr/>
          <p:nvPr/>
        </p:nvGrpSpPr>
        <p:grpSpPr>
          <a:xfrm>
            <a:off x="648000" y="6228000"/>
            <a:ext cx="2634115" cy="529506"/>
            <a:chOff x="463531" y="4808030"/>
            <a:chExt cx="4809117" cy="575144"/>
          </a:xfrm>
        </p:grpSpPr>
        <p:pic>
          <p:nvPicPr>
            <p:cNvPr id="2097160" name="Рисунок 27"/>
            <p:cNvPicPr>
              <a:picLocks noChangeAspect="1"/>
            </p:cNvPicPr>
            <p:nvPr/>
          </p:nvPicPr>
          <p:blipFill rotWithShape="1">
            <a:blip xmlns:r="http://schemas.openxmlformats.org/officeDocument/2006/relationships" r:embed="rId2"/>
            <a:srcRect r="82107"/>
            <a:stretch>
              <a:fillRect/>
            </a:stretch>
          </p:blipFill>
          <p:spPr>
            <a:xfrm>
              <a:off x="463531" y="4808030"/>
              <a:ext cx="579908" cy="575144"/>
            </a:xfrm>
            <a:prstGeom prst="rect"/>
          </p:spPr>
        </p:pic>
        <p:sp>
          <p:nvSpPr>
            <p:cNvPr id="1048615" name="TextBox 29"/>
            <p:cNvSpPr txBox="1"/>
            <p:nvPr/>
          </p:nvSpPr>
          <p:spPr>
            <a:xfrm>
              <a:off x="1043439" y="4895019"/>
              <a:ext cx="4229209" cy="389009"/>
            </a:xfrm>
            <a:prstGeom prst="rect"/>
            <a:noFill/>
            <a:effectLst>
              <a:outerShdw algn="tr" blurRad="50800" dir="8100000" dist="38100" rotWithShape="0">
                <a:prstClr val="black">
                  <a:alpha val="40000"/>
                </a:prstClr>
              </a:outerShdw>
              <a:softEdge rad="0"/>
            </a:effectLst>
          </p:spPr>
          <p:txBody>
            <a:bodyPr rtlCol="0" wrap="none">
              <a:spAutoFit/>
            </a:bodyPr>
            <a:p>
              <a:r>
                <a:rPr baseline="0" b="0" dirty="0" sz="1800" i="0" lang="ru-RU" spc="-100" smtClean="0">
                  <a:solidFill>
                    <a:schemeClr val="bg1"/>
                  </a:solidFill>
                </a:rPr>
                <a:t>ФАУ «РОСДОРНИИ»</a:t>
              </a:r>
              <a:endParaRPr baseline="0" b="0" dirty="0" sz="1800" i="0" lang="ru-RU" spc="-100">
                <a:solidFill>
                  <a:schemeClr val="bg1"/>
                </a:solidFill>
              </a:endParaRPr>
            </a:p>
          </p:txBody>
        </p:sp>
      </p:grpSp>
      <p:sp>
        <p:nvSpPr>
          <p:cNvPr id="1048616" name="Скругленный прямоугольник 1"/>
          <p:cNvSpPr/>
          <p:nvPr/>
        </p:nvSpPr>
        <p:spPr>
          <a:xfrm>
            <a:off x="4323582" y="3048000"/>
            <a:ext cx="3067817" cy="1752600"/>
          </a:xfrm>
          <a:prstGeom prst="round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3200" lang="ru-RU" smtClean="0"/>
              <a:t>Эффективность</a:t>
            </a:r>
            <a:endParaRPr dirty="0" sz="3200" lang="ru-RU"/>
          </a:p>
        </p:txBody>
      </p:sp>
      <p:sp>
        <p:nvSpPr>
          <p:cNvPr id="1048617" name="Скругленный прямоугольник 34"/>
          <p:cNvSpPr/>
          <p:nvPr/>
        </p:nvSpPr>
        <p:spPr>
          <a:xfrm>
            <a:off x="8915400" y="3048000"/>
            <a:ext cx="2988135" cy="1752600"/>
          </a:xfrm>
          <a:prstGeom prst="round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3200" lang="ru-RU" smtClean="0"/>
              <a:t>Реализация</a:t>
            </a:r>
            <a:endParaRPr dirty="0" sz="3200" lang="ru-RU"/>
          </a:p>
        </p:txBody>
      </p:sp>
      <p:sp>
        <p:nvSpPr>
          <p:cNvPr id="1048618" name="Скругленный прямоугольник 36"/>
          <p:cNvSpPr/>
          <p:nvPr/>
        </p:nvSpPr>
        <p:spPr>
          <a:xfrm>
            <a:off x="781817" y="3048000"/>
            <a:ext cx="2057400" cy="1752600"/>
          </a:xfrm>
          <a:prstGeom prst="round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3200" lang="ru-RU" smtClean="0"/>
              <a:t>Результат</a:t>
            </a:r>
            <a:endParaRPr dirty="0" sz="3200" lang="ru-RU"/>
          </a:p>
        </p:txBody>
      </p:sp>
      <p:sp>
        <p:nvSpPr>
          <p:cNvPr id="1048619" name="Равно 5"/>
          <p:cNvSpPr/>
          <p:nvPr/>
        </p:nvSpPr>
        <p:spPr>
          <a:xfrm>
            <a:off x="3048000" y="3562476"/>
            <a:ext cx="1066800" cy="838200"/>
          </a:xfrm>
          <a:prstGeom prst="mathEqua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48620" name="Плюс 6"/>
          <p:cNvSpPr/>
          <p:nvPr/>
        </p:nvSpPr>
        <p:spPr>
          <a:xfrm>
            <a:off x="7620000" y="3415898"/>
            <a:ext cx="1066800" cy="1022878"/>
          </a:xfrm>
          <a:prstGeom prst="mathPlus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</p:spTree>
  </p:cSld>
  <p:clrMapOvr>
    <a:masterClrMapping/>
  </p:clrMapOvr>
  <p:timing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1" name="Рисунок 3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772" y="-11108"/>
            <a:ext cx="12192000" cy="635000"/>
          </a:xfrm>
          <a:prstGeom prst="rect"/>
        </p:spPr>
      </p:pic>
      <p:sp>
        <p:nvSpPr>
          <p:cNvPr id="1048624" name="object 3"/>
          <p:cNvSpPr txBox="1"/>
          <p:nvPr/>
        </p:nvSpPr>
        <p:spPr>
          <a:xfrm>
            <a:off x="624770" y="1976985"/>
            <a:ext cx="257810" cy="269240"/>
          </a:xfrm>
          <a:prstGeom prst="rect"/>
        </p:spPr>
        <p:txBody>
          <a:bodyPr bIns="0" lIns="0" rIns="0" rtlCol="0" tIns="12700" vert="horz" wrap="square">
            <a:spAutoFit/>
          </a:bodyPr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dirty="0" sz="1600">
                <a:solidFill>
                  <a:srgbClr val="00488E"/>
                </a:solidFill>
                <a:latin typeface="Open Sans"/>
                <a:cs typeface="Open Sans"/>
              </a:rPr>
              <a:t>01</a:t>
            </a:r>
            <a:endParaRPr dirty="0" sz="1600">
              <a:latin typeface="Open Sans"/>
              <a:cs typeface="Open Sans"/>
            </a:endParaRPr>
          </a:p>
        </p:txBody>
      </p:sp>
      <p:sp>
        <p:nvSpPr>
          <p:cNvPr id="1048625" name="object 4"/>
          <p:cNvSpPr txBox="1"/>
          <p:nvPr/>
        </p:nvSpPr>
        <p:spPr>
          <a:xfrm>
            <a:off x="956310" y="1905000"/>
            <a:ext cx="2929890" cy="495300"/>
          </a:xfrm>
          <a:prstGeom prst="rect"/>
        </p:spPr>
        <p:txBody>
          <a:bodyPr bIns="0" lIns="0" rIns="0" rtlCol="0" tIns="12700" vert="horz" wrap="square">
            <a:spAutoFit/>
          </a:bodyPr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dirty="0" sz="1600" lang="ru-RU" spc="-5" smtClean="0">
                <a:solidFill>
                  <a:srgbClr val="C00000"/>
                </a:solidFill>
                <a:latin typeface="Open Sans SemiBold"/>
                <a:cs typeface="Open Sans SemiBold"/>
              </a:rPr>
              <a:t>Целевые и функциональные индикаторы</a:t>
            </a:r>
            <a:endParaRPr dirty="0" sz="1600">
              <a:solidFill>
                <a:srgbClr val="C00000"/>
              </a:solidFill>
              <a:latin typeface="Open Sans SemiBold"/>
              <a:cs typeface="Open Sans SemiBold"/>
            </a:endParaRPr>
          </a:p>
        </p:txBody>
      </p:sp>
      <p:sp>
        <p:nvSpPr>
          <p:cNvPr id="1048626" name="object 10"/>
          <p:cNvSpPr txBox="1"/>
          <p:nvPr/>
        </p:nvSpPr>
        <p:spPr>
          <a:xfrm>
            <a:off x="953270" y="2753929"/>
            <a:ext cx="3168650" cy="1219201"/>
          </a:xfrm>
          <a:prstGeom prst="rect"/>
        </p:spPr>
        <p:txBody>
          <a:bodyPr bIns="0" lIns="0" rIns="0" rtlCol="0" tIns="12700" vert="horz" wrap="square">
            <a:spAutoFit/>
          </a:bodyPr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600" lang="ru-RU">
                <a:solidFill>
                  <a:srgbClr val="0A1135"/>
                </a:solidFill>
                <a:latin typeface="Open Sans"/>
                <a:cs typeface="Open Sans"/>
              </a:rPr>
              <a:t>ф</a:t>
            </a:r>
            <a:r>
              <a:rPr dirty="0" sz="1600" lang="ru-RU" smtClean="0">
                <a:solidFill>
                  <a:srgbClr val="0A1135"/>
                </a:solidFill>
                <a:latin typeface="Open Sans"/>
                <a:cs typeface="Open Sans"/>
              </a:rPr>
              <a:t>ормирование сводной таблицы целевых и функциональных индикаторов, оценка влияния на них результатов реализации локального проекта ИТС </a:t>
            </a:r>
            <a:endParaRPr dirty="0" sz="1600">
              <a:latin typeface="Open Sans"/>
              <a:cs typeface="Open Sans"/>
            </a:endParaRPr>
          </a:p>
        </p:txBody>
      </p:sp>
      <p:grpSp>
        <p:nvGrpSpPr>
          <p:cNvPr id="39" name="Группа 5"/>
          <p:cNvGrpSpPr/>
          <p:nvPr/>
        </p:nvGrpSpPr>
        <p:grpSpPr>
          <a:xfrm>
            <a:off x="4177550" y="1924803"/>
            <a:ext cx="3781328" cy="2520197"/>
            <a:chOff x="7848600" y="1905161"/>
            <a:chExt cx="3781328" cy="2520197"/>
          </a:xfrm>
        </p:grpSpPr>
        <p:sp>
          <p:nvSpPr>
            <p:cNvPr id="1048627" name="object 8"/>
            <p:cNvSpPr txBox="1"/>
            <p:nvPr/>
          </p:nvSpPr>
          <p:spPr>
            <a:xfrm>
              <a:off x="7848600" y="1922042"/>
              <a:ext cx="257810" cy="269240"/>
            </a:xfrm>
            <a:prstGeom prst="rect"/>
          </p:spPr>
          <p:txBody>
            <a:bodyPr bIns="0" lIns="0" rIns="0" rtlCol="0" tIns="12700" vert="horz" wrap="square">
              <a:spAutoFit/>
            </a:bodyPr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b="1" dirty="0" sz="1600" smtClean="0">
                  <a:solidFill>
                    <a:srgbClr val="00488E"/>
                  </a:solidFill>
                  <a:latin typeface="Open Sans"/>
                  <a:cs typeface="Open Sans"/>
                </a:rPr>
                <a:t>0</a:t>
              </a:r>
              <a:r>
                <a:rPr b="1" dirty="0" sz="1600" lang="ru-RU" smtClean="0">
                  <a:solidFill>
                    <a:srgbClr val="00488E"/>
                  </a:solidFill>
                  <a:latin typeface="Open Sans"/>
                  <a:cs typeface="Open Sans"/>
                </a:rPr>
                <a:t>2</a:t>
              </a:r>
              <a:endParaRPr dirty="0" sz="1600">
                <a:latin typeface="Open Sans"/>
                <a:cs typeface="Open Sans"/>
              </a:endParaRPr>
            </a:p>
          </p:txBody>
        </p:sp>
        <p:sp>
          <p:nvSpPr>
            <p:cNvPr id="1048628" name="object 9"/>
            <p:cNvSpPr txBox="1"/>
            <p:nvPr/>
          </p:nvSpPr>
          <p:spPr>
            <a:xfrm>
              <a:off x="8309045" y="1905161"/>
              <a:ext cx="3320883" cy="751488"/>
            </a:xfrm>
            <a:prstGeom prst="rect"/>
          </p:spPr>
          <p:txBody>
            <a:bodyPr bIns="0" lIns="0" rIns="0" rtlCol="0" tIns="12700" vert="horz" wrap="square">
              <a:spAutoFit/>
            </a:bodyPr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b="1" dirty="0" sz="1600" lang="ru-RU" spc="-5" smtClean="0">
                  <a:solidFill>
                    <a:srgbClr val="C00000"/>
                  </a:solidFill>
                  <a:latin typeface="Open Sans SemiBold"/>
                  <a:cs typeface="Open Sans SemiBold"/>
                </a:rPr>
                <a:t>Влияние целевых индикаторов на характеристику эффективности  проекта</a:t>
              </a:r>
              <a:endParaRPr dirty="0" sz="1600">
                <a:solidFill>
                  <a:srgbClr val="C00000"/>
                </a:solidFill>
                <a:latin typeface="Open Sans SemiBold"/>
                <a:cs typeface="Open Sans SemiBold"/>
              </a:endParaRPr>
            </a:p>
          </p:txBody>
        </p:sp>
        <p:sp>
          <p:nvSpPr>
            <p:cNvPr id="1048629" name="object 12"/>
            <p:cNvSpPr txBox="1"/>
            <p:nvPr/>
          </p:nvSpPr>
          <p:spPr>
            <a:xfrm>
              <a:off x="8309045" y="2723558"/>
              <a:ext cx="3175000" cy="1701800"/>
            </a:xfrm>
            <a:prstGeom prst="rect"/>
          </p:spPr>
          <p:txBody>
            <a:bodyPr bIns="0" lIns="0" rIns="0" rtlCol="0" tIns="12700" vert="horz" wrap="square">
              <a:spAutoFit/>
            </a:bodyPr>
            <a:p>
              <a:pPr marL="12700" marR="5080">
                <a:lnSpc>
                  <a:spcPct val="100000"/>
                </a:lnSpc>
                <a:spcBef>
                  <a:spcPts val="100"/>
                </a:spcBef>
              </a:pPr>
              <a:r>
                <a:rPr dirty="0" sz="1600" lang="ru-RU">
                  <a:solidFill>
                    <a:srgbClr val="0A1135"/>
                  </a:solidFill>
                  <a:latin typeface="Open Sans"/>
                  <a:cs typeface="Open Sans"/>
                </a:rPr>
                <a:t>попарное сравнение </a:t>
              </a:r>
              <a:r>
                <a:rPr dirty="0" sz="1600" lang="ru-RU" smtClean="0">
                  <a:solidFill>
                    <a:srgbClr val="0A1135"/>
                  </a:solidFill>
                  <a:latin typeface="Open Sans"/>
                  <a:cs typeface="Open Sans"/>
                </a:rPr>
                <a:t>целевых </a:t>
              </a:r>
              <a:r>
                <a:rPr dirty="0" sz="1600" lang="ru-RU">
                  <a:solidFill>
                    <a:srgbClr val="0A1135"/>
                  </a:solidFill>
                  <a:latin typeface="Open Sans"/>
                  <a:cs typeface="Open Sans"/>
                </a:rPr>
                <a:t>индикаторов по отношению к их влиянию на </a:t>
              </a:r>
              <a:r>
                <a:rPr dirty="0" sz="1600" lang="ru-RU" smtClean="0">
                  <a:solidFill>
                    <a:srgbClr val="0A1135"/>
                  </a:solidFill>
                  <a:latin typeface="Open Sans"/>
                  <a:cs typeface="Open Sans"/>
                </a:rPr>
                <a:t>интегральную характеристику эффективности, </a:t>
              </a:r>
              <a:r>
                <a:rPr dirty="0" sz="1600" lang="ru-RU">
                  <a:solidFill>
                    <a:srgbClr val="0A1135"/>
                  </a:solidFill>
                  <a:latin typeface="Open Sans"/>
                  <a:cs typeface="Open Sans"/>
                </a:rPr>
                <a:t>расчёт </a:t>
              </a:r>
              <a:r>
                <a:rPr dirty="0" sz="1600" lang="ru-RU" smtClean="0">
                  <a:solidFill>
                    <a:srgbClr val="0A1135"/>
                  </a:solidFill>
                  <a:latin typeface="Open Sans"/>
                  <a:cs typeface="Open Sans"/>
                </a:rPr>
                <a:t>вектора </a:t>
              </a:r>
              <a:r>
                <a:rPr dirty="0" sz="1600" lang="ru-RU">
                  <a:solidFill>
                    <a:srgbClr val="0A1135"/>
                  </a:solidFill>
                  <a:latin typeface="Open Sans"/>
                  <a:cs typeface="Open Sans"/>
                </a:rPr>
                <a:t>приоритетов для </a:t>
              </a:r>
              <a:r>
                <a:rPr dirty="0" sz="1600" lang="ru-RU" smtClean="0">
                  <a:solidFill>
                    <a:srgbClr val="0A1135"/>
                  </a:solidFill>
                  <a:latin typeface="Open Sans"/>
                  <a:cs typeface="Open Sans"/>
                </a:rPr>
                <a:t>характеристики </a:t>
              </a:r>
              <a:r>
                <a:rPr dirty="0" sz="1600" lang="ru-RU">
                  <a:solidFill>
                    <a:srgbClr val="0A1135"/>
                  </a:solidFill>
                  <a:latin typeface="Open Sans"/>
                  <a:cs typeface="Open Sans"/>
                </a:rPr>
                <a:t>эффективности  проекта</a:t>
              </a:r>
            </a:p>
          </p:txBody>
        </p:sp>
      </p:grpSp>
      <p:sp>
        <p:nvSpPr>
          <p:cNvPr id="1048630" name="object 28"/>
          <p:cNvSpPr txBox="1">
            <a:spLocks noGrp="1"/>
          </p:cNvSpPr>
          <p:nvPr>
            <p:ph type="title"/>
          </p:nvPr>
        </p:nvSpPr>
        <p:spPr>
          <a:xfrm>
            <a:off x="628656" y="1371600"/>
            <a:ext cx="10950788" cy="412934"/>
          </a:xfrm>
          <a:prstGeom prst="rect"/>
        </p:spPr>
        <p:txBody>
          <a:bodyPr bIns="0" lIns="0" rIns="0" rtlCol="0" tIns="12700" vert="horz" wrap="square">
            <a:spAutoFit/>
          </a:bodyPr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600" lang="ru-RU" smtClean="0">
                <a:solidFill>
                  <a:srgbClr val="00488E"/>
                </a:solidFill>
                <a:latin typeface="Montserrat"/>
                <a:cs typeface="Montserrat"/>
              </a:rPr>
              <a:t>Расчёт интегральной характеристики эффективности</a:t>
            </a:r>
            <a:endParaRPr dirty="0" sz="2600">
              <a:latin typeface="Montserrat"/>
              <a:cs typeface="Montserrat"/>
            </a:endParaRPr>
          </a:p>
        </p:txBody>
      </p:sp>
      <p:sp>
        <p:nvSpPr>
          <p:cNvPr id="1048631" name="object 33"/>
          <p:cNvSpPr txBox="1">
            <a:spLocks noGrp="1"/>
          </p:cNvSpPr>
          <p:nvPr>
            <p:ph type="sldNum" sz="quarter" idx="7"/>
          </p:nvPr>
        </p:nvSpPr>
        <p:spPr>
          <a:xfrm>
            <a:off x="161615" y="6369248"/>
            <a:ext cx="312420" cy="305212"/>
          </a:xfrm>
          <a:prstGeom prst="rect"/>
        </p:spPr>
        <p:txBody>
          <a:bodyPr bIns="0" lIns="0" rIns="0" rtlCol="0" tIns="27940" vert="horz" wrap="square">
            <a:spAutoFit/>
          </a:bodyPr>
          <a:p>
            <a:pPr algn="ctr" marL="25400">
              <a:lnSpc>
                <a:spcPct val="100000"/>
              </a:lnSpc>
              <a:spcBef>
                <a:spcPts val="220"/>
              </a:spcBef>
            </a:pPr>
            <a:r>
              <a:rPr dirty="0" lang="ru-RU" smtClean="0">
                <a:solidFill>
                  <a:schemeClr val="bg1"/>
                </a:solidFill>
              </a:rPr>
              <a:t>04</a:t>
            </a:r>
            <a:endParaRPr dirty="0">
              <a:solidFill>
                <a:schemeClr val="bg1"/>
              </a:solidFill>
            </a:endParaRPr>
          </a:p>
        </p:txBody>
      </p:sp>
      <p:grpSp>
        <p:nvGrpSpPr>
          <p:cNvPr id="40" name="Группа 1"/>
          <p:cNvGrpSpPr/>
          <p:nvPr/>
        </p:nvGrpSpPr>
        <p:grpSpPr>
          <a:xfrm>
            <a:off x="8463491" y="1947436"/>
            <a:ext cx="3569354" cy="2506241"/>
            <a:chOff x="3868226" y="1899369"/>
            <a:chExt cx="3569354" cy="2506241"/>
          </a:xfrm>
        </p:grpSpPr>
        <p:sp>
          <p:nvSpPr>
            <p:cNvPr id="1048632" name="object 11"/>
            <p:cNvSpPr txBox="1"/>
            <p:nvPr/>
          </p:nvSpPr>
          <p:spPr>
            <a:xfrm>
              <a:off x="4249880" y="2703809"/>
              <a:ext cx="3187700" cy="1701801"/>
            </a:xfrm>
            <a:prstGeom prst="rect"/>
          </p:spPr>
          <p:txBody>
            <a:bodyPr bIns="0" lIns="0" rIns="0" rtlCol="0" tIns="12700" vert="horz" wrap="square">
              <a:spAutoFit/>
            </a:bodyPr>
            <a:p>
              <a:pPr marL="12700" marR="5080">
                <a:lnSpc>
                  <a:spcPct val="100000"/>
                </a:lnSpc>
                <a:spcBef>
                  <a:spcPts val="100"/>
                </a:spcBef>
              </a:pPr>
              <a:r>
                <a:rPr dirty="0" sz="1600" lang="ru-RU" smtClean="0">
                  <a:solidFill>
                    <a:srgbClr val="0A1135"/>
                  </a:solidFill>
                  <a:latin typeface="Open Sans"/>
                  <a:cs typeface="Open Sans"/>
                </a:rPr>
                <a:t>попарное </a:t>
              </a:r>
              <a:r>
                <a:rPr dirty="0" sz="1600" lang="ru-RU">
                  <a:solidFill>
                    <a:srgbClr val="0A1135"/>
                  </a:solidFill>
                  <a:latin typeface="Open Sans"/>
                  <a:cs typeface="Open Sans"/>
                </a:rPr>
                <a:t>сравнение функциональных индикаторов по отношению к их влиянию на общий для них целевой </a:t>
              </a:r>
              <a:r>
                <a:rPr dirty="0" sz="1600" lang="ru-RU" smtClean="0">
                  <a:solidFill>
                    <a:srgbClr val="0A1135"/>
                  </a:solidFill>
                  <a:latin typeface="Open Sans"/>
                  <a:cs typeface="Open Sans"/>
                </a:rPr>
                <a:t>индикатор</a:t>
              </a:r>
              <a:r>
                <a:rPr dirty="0" sz="1600" lang="ru-RU">
                  <a:solidFill>
                    <a:srgbClr val="0A1135"/>
                  </a:solidFill>
                  <a:latin typeface="Open Sans"/>
                  <a:cs typeface="Open Sans"/>
                </a:rPr>
                <a:t>, расчёт </a:t>
              </a:r>
              <a:r>
                <a:rPr dirty="0" sz="1600" lang="ru-RU" smtClean="0">
                  <a:solidFill>
                    <a:srgbClr val="0A1135"/>
                  </a:solidFill>
                  <a:latin typeface="Open Sans"/>
                  <a:cs typeface="Open Sans"/>
                </a:rPr>
                <a:t>векторов </a:t>
              </a:r>
              <a:r>
                <a:rPr dirty="0" sz="1600" lang="ru-RU">
                  <a:solidFill>
                    <a:srgbClr val="0A1135"/>
                  </a:solidFill>
                  <a:latin typeface="Open Sans"/>
                  <a:cs typeface="Open Sans"/>
                </a:rPr>
                <a:t>приоритетов для </a:t>
              </a:r>
              <a:r>
                <a:rPr dirty="0" sz="1600" lang="ru-RU" smtClean="0">
                  <a:solidFill>
                    <a:srgbClr val="0A1135"/>
                  </a:solidFill>
                  <a:latin typeface="Open Sans"/>
                  <a:cs typeface="Open Sans"/>
                </a:rPr>
                <a:t>каждого целевого индикатора</a:t>
              </a:r>
              <a:endParaRPr dirty="0" sz="1600">
                <a:latin typeface="Open Sans"/>
                <a:cs typeface="Open Sans"/>
              </a:endParaRPr>
            </a:p>
          </p:txBody>
        </p:sp>
        <p:sp>
          <p:nvSpPr>
            <p:cNvPr id="1048633" name="object 3"/>
            <p:cNvSpPr txBox="1"/>
            <p:nvPr/>
          </p:nvSpPr>
          <p:spPr>
            <a:xfrm>
              <a:off x="3868226" y="1899369"/>
              <a:ext cx="257810" cy="269240"/>
            </a:xfrm>
            <a:prstGeom prst="rect"/>
          </p:spPr>
          <p:txBody>
            <a:bodyPr bIns="0" lIns="0" rIns="0" rtlCol="0" tIns="12700" vert="horz" wrap="square">
              <a:spAutoFit/>
            </a:bodyPr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b="1" dirty="0" sz="1600" lang="en-US" smtClean="0">
                  <a:solidFill>
                    <a:srgbClr val="00488E"/>
                  </a:solidFill>
                  <a:latin typeface="Open Sans"/>
                  <a:cs typeface="Open Sans"/>
                </a:rPr>
                <a:t>0</a:t>
              </a:r>
              <a:r>
                <a:rPr b="1" dirty="0" sz="1600" lang="ru-RU" smtClean="0">
                  <a:solidFill>
                    <a:srgbClr val="00488E"/>
                  </a:solidFill>
                  <a:latin typeface="Open Sans"/>
                  <a:cs typeface="Open Sans"/>
                </a:rPr>
                <a:t>3</a:t>
              </a:r>
              <a:endParaRPr dirty="0" sz="1600">
                <a:latin typeface="Open Sans"/>
                <a:cs typeface="Open Sans"/>
              </a:endParaRPr>
            </a:p>
          </p:txBody>
        </p:sp>
        <p:sp>
          <p:nvSpPr>
            <p:cNvPr id="1048634" name="object 4"/>
            <p:cNvSpPr txBox="1"/>
            <p:nvPr/>
          </p:nvSpPr>
          <p:spPr>
            <a:xfrm>
              <a:off x="4249880" y="1933133"/>
              <a:ext cx="2789127" cy="505267"/>
            </a:xfrm>
            <a:prstGeom prst="rect"/>
          </p:spPr>
          <p:txBody>
            <a:bodyPr bIns="0" lIns="0" rIns="0" rtlCol="0" tIns="12700" vert="horz" wrap="square">
              <a:spAutoFit/>
            </a:bodyPr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b="1" dirty="0" sz="1600" lang="ru-RU" spc="-5" smtClean="0">
                  <a:solidFill>
                    <a:srgbClr val="C00000"/>
                  </a:solidFill>
                  <a:latin typeface="Open Sans SemiBold"/>
                  <a:cs typeface="Open Sans SemiBold"/>
                </a:rPr>
                <a:t>Влияние функциональных индикаторов на результат </a:t>
              </a:r>
              <a:endParaRPr dirty="0" sz="1600">
                <a:solidFill>
                  <a:srgbClr val="C00000"/>
                </a:solidFill>
                <a:latin typeface="Open Sans SemiBold"/>
                <a:cs typeface="Open Sans SemiBold"/>
              </a:endParaRPr>
            </a:p>
          </p:txBody>
        </p:sp>
      </p:grpSp>
      <p:sp>
        <p:nvSpPr>
          <p:cNvPr id="1048635" name="object 3"/>
          <p:cNvSpPr txBox="1"/>
          <p:nvPr/>
        </p:nvSpPr>
        <p:spPr>
          <a:xfrm>
            <a:off x="628650" y="95572"/>
            <a:ext cx="10877550" cy="393701"/>
          </a:xfrm>
          <a:prstGeom prst="rect"/>
        </p:spPr>
        <p:txBody>
          <a:bodyPr bIns="0" lIns="0" rIns="0" rtlCol="0" tIns="12700" vert="horz" wrap="square">
            <a:spAutoFit/>
          </a:bodyPr>
          <a:lstStyle>
            <a:lvl1pPr>
              <a:defRPr b="1" sz="3200" i="0">
                <a:solidFill>
                  <a:schemeClr val="bg1"/>
                </a:solidFill>
                <a:latin typeface="Montserrat ExtraBold"/>
                <a:ea typeface="+mj-ea"/>
                <a:cs typeface="Montserrat ExtraBold"/>
              </a:defRPr>
            </a:lvl1pPr>
          </a:lstStyle>
          <a:p>
            <a:pPr marL="12700">
              <a:spcBef>
                <a:spcPts val="100"/>
              </a:spcBef>
            </a:pPr>
            <a:r>
              <a:rPr b="0" dirty="0" sz="2600" kern="0" lang="ru-RU" spc="-10" smtClean="0">
                <a:latin typeface="Montserrat Light"/>
                <a:cs typeface="Montserrat Light"/>
              </a:rPr>
              <a:t>Эффективность локального проекта ИТС</a:t>
            </a:r>
            <a:endParaRPr dirty="0" sz="2600" kern="0" lang="ru-RU">
              <a:latin typeface="Montserrat Light"/>
              <a:cs typeface="Montserrat Light"/>
            </a:endParaRPr>
          </a:p>
        </p:txBody>
      </p:sp>
      <p:sp>
        <p:nvSpPr>
          <p:cNvPr id="1048636" name="object 2"/>
          <p:cNvSpPr/>
          <p:nvPr/>
        </p:nvSpPr>
        <p:spPr>
          <a:xfrm>
            <a:off x="641350" y="6223000"/>
            <a:ext cx="0" cy="635000"/>
          </a:xfrm>
          <a:custGeom>
            <a:avLst/>
            <a:ahLst/>
            <a:rect l="l" t="t" r="r" b="b"/>
            <a:pathLst>
              <a:path h="635000">
                <a:moveTo>
                  <a:pt x="0" y="63500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bg1">
                <a:lumMod val="75000"/>
              </a:schemeClr>
            </a:solidFill>
          </a:ln>
        </p:spPr>
        <p:txBody>
          <a:bodyPr bIns="0" lIns="0" rIns="0" rtlCol="0" tIns="0" wrap="square"/>
          <a:p/>
        </p:txBody>
      </p:sp>
      <p:grpSp>
        <p:nvGrpSpPr>
          <p:cNvPr id="41" name="Группа 21"/>
          <p:cNvGrpSpPr/>
          <p:nvPr/>
        </p:nvGrpSpPr>
        <p:grpSpPr>
          <a:xfrm>
            <a:off x="648000" y="6228000"/>
            <a:ext cx="2634115" cy="529506"/>
            <a:chOff x="463531" y="4808030"/>
            <a:chExt cx="4809117" cy="575144"/>
          </a:xfrm>
        </p:grpSpPr>
        <p:pic>
          <p:nvPicPr>
            <p:cNvPr id="2097162" name="Рисунок 22"/>
            <p:cNvPicPr>
              <a:picLocks noChangeAspect="1"/>
            </p:cNvPicPr>
            <p:nvPr/>
          </p:nvPicPr>
          <p:blipFill rotWithShape="1">
            <a:blip xmlns:r="http://schemas.openxmlformats.org/officeDocument/2006/relationships" r:embed="rId2"/>
            <a:srcRect r="82107"/>
            <a:stretch>
              <a:fillRect/>
            </a:stretch>
          </p:blipFill>
          <p:spPr>
            <a:xfrm>
              <a:off x="463531" y="4808030"/>
              <a:ext cx="579908" cy="575144"/>
            </a:xfrm>
            <a:prstGeom prst="rect"/>
          </p:spPr>
        </p:pic>
        <p:sp>
          <p:nvSpPr>
            <p:cNvPr id="1048637" name="TextBox 23"/>
            <p:cNvSpPr txBox="1"/>
            <p:nvPr/>
          </p:nvSpPr>
          <p:spPr>
            <a:xfrm>
              <a:off x="1043439" y="4895019"/>
              <a:ext cx="4229209" cy="389009"/>
            </a:xfrm>
            <a:prstGeom prst="rect"/>
            <a:noFill/>
            <a:effectLst>
              <a:outerShdw algn="tr" blurRad="50800" dir="8100000" dist="38100" rotWithShape="0">
                <a:prstClr val="black">
                  <a:alpha val="40000"/>
                </a:prstClr>
              </a:outerShdw>
              <a:softEdge rad="0"/>
            </a:effectLst>
          </p:spPr>
          <p:txBody>
            <a:bodyPr rtlCol="0" wrap="none">
              <a:spAutoFit/>
            </a:bodyPr>
            <a:p>
              <a:r>
                <a:rPr baseline="0" b="0" dirty="0" sz="1800" i="0" lang="ru-RU" spc="-100" smtClean="0">
                  <a:solidFill>
                    <a:schemeClr val="bg1"/>
                  </a:solidFill>
                </a:rPr>
                <a:t>ФАУ «РОСДОРНИИ»</a:t>
              </a:r>
              <a:endParaRPr baseline="0" b="0" dirty="0" sz="1800" i="0" lang="ru-RU" spc="-100">
                <a:solidFill>
                  <a:schemeClr val="bg1"/>
                </a:solidFill>
              </a:endParaRPr>
            </a:p>
          </p:txBody>
        </p:sp>
      </p:grpSp>
      <p:grpSp>
        <p:nvGrpSpPr>
          <p:cNvPr id="42" name="Группа 12"/>
          <p:cNvGrpSpPr/>
          <p:nvPr/>
        </p:nvGrpSpPr>
        <p:grpSpPr>
          <a:xfrm>
            <a:off x="1981200" y="5029200"/>
            <a:ext cx="9191695" cy="1059950"/>
            <a:chOff x="1981200" y="4722730"/>
            <a:chExt cx="9191695" cy="1059950"/>
          </a:xfrm>
        </p:grpSpPr>
        <p:sp>
          <p:nvSpPr>
            <p:cNvPr id="1048638" name="object 8"/>
            <p:cNvSpPr txBox="1"/>
            <p:nvPr/>
          </p:nvSpPr>
          <p:spPr>
            <a:xfrm>
              <a:off x="1981200" y="4739611"/>
              <a:ext cx="257810" cy="269240"/>
            </a:xfrm>
            <a:prstGeom prst="rect"/>
          </p:spPr>
          <p:txBody>
            <a:bodyPr bIns="0" lIns="0" rIns="0" rtlCol="0" tIns="12700" vert="horz" wrap="square">
              <a:spAutoFit/>
            </a:bodyPr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b="1" dirty="0" sz="1600" smtClean="0">
                  <a:solidFill>
                    <a:srgbClr val="00488E"/>
                  </a:solidFill>
                  <a:latin typeface="Open Sans"/>
                  <a:cs typeface="Open Sans"/>
                </a:rPr>
                <a:t>0</a:t>
              </a:r>
              <a:r>
                <a:rPr b="1" dirty="0" sz="1600" lang="ru-RU" smtClean="0">
                  <a:solidFill>
                    <a:srgbClr val="00488E"/>
                  </a:solidFill>
                  <a:latin typeface="Open Sans"/>
                  <a:cs typeface="Open Sans"/>
                </a:rPr>
                <a:t>4</a:t>
              </a:r>
              <a:endParaRPr dirty="0" sz="1600">
                <a:latin typeface="Open Sans"/>
                <a:cs typeface="Open Sans"/>
              </a:endParaRPr>
            </a:p>
          </p:txBody>
        </p:sp>
        <p:sp>
          <p:nvSpPr>
            <p:cNvPr id="1048639" name="object 9"/>
            <p:cNvSpPr txBox="1"/>
            <p:nvPr/>
          </p:nvSpPr>
          <p:spPr>
            <a:xfrm>
              <a:off x="2441645" y="4722730"/>
              <a:ext cx="8683555" cy="259045"/>
            </a:xfrm>
            <a:prstGeom prst="rect"/>
          </p:spPr>
          <p:txBody>
            <a:bodyPr bIns="0" lIns="0" rIns="0" rtlCol="0" tIns="12700" vert="horz" wrap="square">
              <a:spAutoFit/>
            </a:bodyPr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b="1" dirty="0" sz="1600" lang="ru-RU" spc="-5" smtClean="0">
                  <a:solidFill>
                    <a:srgbClr val="C00000"/>
                  </a:solidFill>
                  <a:latin typeface="Open Sans SemiBold"/>
                  <a:cs typeface="Open Sans SemiBold"/>
                </a:rPr>
                <a:t>Расчёт интегральной характеристики эффективности</a:t>
              </a:r>
              <a:endParaRPr dirty="0" sz="1600">
                <a:solidFill>
                  <a:srgbClr val="C00000"/>
                </a:solidFill>
                <a:latin typeface="Open Sans SemiBold"/>
                <a:cs typeface="Open Sans SemiBold"/>
              </a:endParaRPr>
            </a:p>
          </p:txBody>
        </p:sp>
        <p:sp>
          <p:nvSpPr>
            <p:cNvPr id="1048640" name="object 12"/>
            <p:cNvSpPr txBox="1"/>
            <p:nvPr/>
          </p:nvSpPr>
          <p:spPr>
            <a:xfrm>
              <a:off x="2441645" y="5031192"/>
              <a:ext cx="8731250" cy="751488"/>
            </a:xfrm>
            <a:prstGeom prst="rect"/>
          </p:spPr>
          <p:txBody>
            <a:bodyPr bIns="0" lIns="0" rIns="0" rtlCol="0" tIns="12700" vert="horz" wrap="square">
              <a:spAutoFit/>
            </a:bodyPr>
            <a:p>
              <a:pPr marL="12700" marR="5080">
                <a:lnSpc>
                  <a:spcPct val="100000"/>
                </a:lnSpc>
                <a:spcBef>
                  <a:spcPts val="100"/>
                </a:spcBef>
              </a:pPr>
              <a:r>
                <a:rPr dirty="0" sz="1600" lang="ru-RU">
                  <a:solidFill>
                    <a:srgbClr val="0A1135"/>
                  </a:solidFill>
                  <a:latin typeface="Open Sans"/>
                  <a:cs typeface="Open Sans"/>
                </a:rPr>
                <a:t>ф</a:t>
              </a:r>
              <a:r>
                <a:rPr dirty="0" sz="1600" lang="ru-RU" smtClean="0">
                  <a:solidFill>
                    <a:srgbClr val="0A1135"/>
                  </a:solidFill>
                  <a:latin typeface="Open Sans"/>
                  <a:cs typeface="Open Sans"/>
                </a:rPr>
                <a:t>ормирование весовых коэффициентов </a:t>
              </a:r>
              <a:r>
                <a:rPr dirty="0" sz="1600" lang="ru-RU">
                  <a:solidFill>
                    <a:srgbClr val="0A1135"/>
                  </a:solidFill>
                  <a:latin typeface="Open Sans"/>
                  <a:cs typeface="Open Sans"/>
                </a:rPr>
                <a:t>функциональных индикаторов эффективности и </a:t>
              </a:r>
              <a:r>
                <a:rPr dirty="0" sz="1600" lang="ru-RU" smtClean="0">
                  <a:solidFill>
                    <a:srgbClr val="0A1135"/>
                  </a:solidFill>
                  <a:latin typeface="Open Sans"/>
                  <a:cs typeface="Open Sans"/>
                </a:rPr>
                <a:t>расчёт значения </a:t>
              </a:r>
              <a:r>
                <a:rPr dirty="0" sz="1600" lang="ru-RU">
                  <a:solidFill>
                    <a:srgbClr val="0A1135"/>
                  </a:solidFill>
                  <a:latin typeface="Open Sans"/>
                  <a:cs typeface="Open Sans"/>
                </a:rPr>
                <a:t>интегральной характеристики  эффективности от внедрения </a:t>
              </a:r>
              <a:r>
                <a:rPr dirty="0" sz="1600" lang="ru-RU" smtClean="0">
                  <a:solidFill>
                    <a:srgbClr val="0A1135"/>
                  </a:solidFill>
                  <a:latin typeface="Open Sans"/>
                  <a:cs typeface="Open Sans"/>
                </a:rPr>
                <a:t>локального проекта ИТС</a:t>
              </a:r>
              <a:endParaRPr dirty="0" sz="1600" lang="ru-RU">
                <a:solidFill>
                  <a:srgbClr val="0A1135"/>
                </a:solidFill>
                <a:latin typeface="Open Sans"/>
                <a:cs typeface="Open Sans"/>
              </a:endParaRPr>
            </a:p>
          </p:txBody>
        </p:sp>
      </p:grpSp>
    </p:spTree>
  </p:cSld>
  <p:clrMapOvr>
    <a:masterClrMapping/>
  </p:clrMapOvr>
  <p:timing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3" name="Рисунок 3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772" y="-11109"/>
            <a:ext cx="12192000" cy="696909"/>
          </a:xfrm>
          <a:prstGeom prst="rect"/>
        </p:spPr>
      </p:pic>
      <p:sp>
        <p:nvSpPr>
          <p:cNvPr id="1048644" name="object 28"/>
          <p:cNvSpPr txBox="1">
            <a:spLocks noGrp="1"/>
          </p:cNvSpPr>
          <p:nvPr>
            <p:ph type="title"/>
          </p:nvPr>
        </p:nvSpPr>
        <p:spPr>
          <a:xfrm>
            <a:off x="628656" y="990600"/>
            <a:ext cx="10950788" cy="412934"/>
          </a:xfrm>
          <a:prstGeom prst="rect"/>
        </p:spPr>
        <p:txBody>
          <a:bodyPr bIns="0" lIns="0" rIns="0" rtlCol="0" tIns="12700" vert="horz" wrap="square">
            <a:spAutoFit/>
          </a:bodyPr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600" lang="ru-RU">
                <a:solidFill>
                  <a:srgbClr val="00488E"/>
                </a:solidFill>
                <a:latin typeface="Montserrat"/>
                <a:cs typeface="Montserrat"/>
              </a:rPr>
              <a:t>Целевые и функциональные индикаторы</a:t>
            </a:r>
          </a:p>
        </p:txBody>
      </p:sp>
      <p:sp>
        <p:nvSpPr>
          <p:cNvPr id="1048645" name="object 33"/>
          <p:cNvSpPr txBox="1">
            <a:spLocks noGrp="1"/>
          </p:cNvSpPr>
          <p:nvPr>
            <p:ph type="sldNum" sz="quarter" idx="7"/>
          </p:nvPr>
        </p:nvSpPr>
        <p:spPr>
          <a:xfrm>
            <a:off x="161615" y="6369248"/>
            <a:ext cx="312420" cy="305212"/>
          </a:xfrm>
          <a:prstGeom prst="rect"/>
        </p:spPr>
        <p:txBody>
          <a:bodyPr bIns="0" lIns="0" rIns="0" rtlCol="0" tIns="27940" vert="horz" wrap="square">
            <a:spAutoFit/>
          </a:bodyPr>
          <a:p>
            <a:pPr algn="ctr" marL="25400">
              <a:lnSpc>
                <a:spcPct val="100000"/>
              </a:lnSpc>
              <a:spcBef>
                <a:spcPts val="220"/>
              </a:spcBef>
            </a:pPr>
            <a:r>
              <a:rPr dirty="0" lang="ru-RU" smtClean="0">
                <a:solidFill>
                  <a:schemeClr val="bg1"/>
                </a:solidFill>
              </a:rPr>
              <a:t>05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048646" name="object 3"/>
          <p:cNvSpPr txBox="1"/>
          <p:nvPr/>
        </p:nvSpPr>
        <p:spPr>
          <a:xfrm>
            <a:off x="628656" y="193387"/>
            <a:ext cx="10877550" cy="412934"/>
          </a:xfrm>
          <a:prstGeom prst="rect"/>
        </p:spPr>
        <p:txBody>
          <a:bodyPr bIns="0" lIns="0" rIns="0" rtlCol="0" tIns="12700" vert="horz" wrap="square">
            <a:spAutoFit/>
          </a:bodyPr>
          <a:lstStyle>
            <a:lvl1pPr>
              <a:defRPr b="1" sz="3200" i="0">
                <a:solidFill>
                  <a:schemeClr val="bg1"/>
                </a:solidFill>
                <a:latin typeface="Montserrat ExtraBold"/>
                <a:ea typeface="+mj-ea"/>
                <a:cs typeface="Montserrat ExtraBold"/>
              </a:defRPr>
            </a:lvl1pPr>
          </a:lstStyle>
          <a:p>
            <a:pPr marL="12700">
              <a:spcBef>
                <a:spcPts val="100"/>
              </a:spcBef>
            </a:pPr>
            <a:r>
              <a:rPr b="0" dirty="0" sz="2600" kern="0" lang="ru-RU" spc="-10" smtClean="0">
                <a:latin typeface="Montserrat Light"/>
                <a:cs typeface="Montserrat Light"/>
              </a:rPr>
              <a:t>Эффективность локального проекта</a:t>
            </a:r>
            <a:endParaRPr dirty="0" sz="2600" kern="0" lang="ru-RU">
              <a:latin typeface="Montserrat Light"/>
              <a:cs typeface="Montserrat Light"/>
            </a:endParaRPr>
          </a:p>
        </p:txBody>
      </p:sp>
      <p:sp>
        <p:nvSpPr>
          <p:cNvPr id="1048647" name="object 2"/>
          <p:cNvSpPr/>
          <p:nvPr/>
        </p:nvSpPr>
        <p:spPr>
          <a:xfrm>
            <a:off x="641350" y="6223000"/>
            <a:ext cx="0" cy="635000"/>
          </a:xfrm>
          <a:custGeom>
            <a:avLst/>
            <a:ahLst/>
            <a:rect l="l" t="t" r="r" b="b"/>
            <a:pathLst>
              <a:path h="635000">
                <a:moveTo>
                  <a:pt x="0" y="63500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bg1">
                <a:lumMod val="75000"/>
              </a:schemeClr>
            </a:solidFill>
          </a:ln>
        </p:spPr>
        <p:txBody>
          <a:bodyPr bIns="0" lIns="0" rIns="0" rtlCol="0" tIns="0" wrap="square"/>
          <a:p/>
        </p:txBody>
      </p:sp>
      <p:grpSp>
        <p:nvGrpSpPr>
          <p:cNvPr id="46" name="Группа 10"/>
          <p:cNvGrpSpPr/>
          <p:nvPr/>
        </p:nvGrpSpPr>
        <p:grpSpPr>
          <a:xfrm>
            <a:off x="648000" y="6228000"/>
            <a:ext cx="2634115" cy="529506"/>
            <a:chOff x="463531" y="4808030"/>
            <a:chExt cx="4809117" cy="575144"/>
          </a:xfrm>
        </p:grpSpPr>
        <p:pic>
          <p:nvPicPr>
            <p:cNvPr id="2097164" name="Рисунок 11"/>
            <p:cNvPicPr>
              <a:picLocks noChangeAspect="1"/>
            </p:cNvPicPr>
            <p:nvPr/>
          </p:nvPicPr>
          <p:blipFill rotWithShape="1">
            <a:blip xmlns:r="http://schemas.openxmlformats.org/officeDocument/2006/relationships" r:embed="rId2"/>
            <a:srcRect r="82107"/>
            <a:stretch>
              <a:fillRect/>
            </a:stretch>
          </p:blipFill>
          <p:spPr>
            <a:xfrm>
              <a:off x="463531" y="4808030"/>
              <a:ext cx="579908" cy="575144"/>
            </a:xfrm>
            <a:prstGeom prst="rect"/>
          </p:spPr>
        </p:pic>
        <p:sp>
          <p:nvSpPr>
            <p:cNvPr id="1048648" name="TextBox 12"/>
            <p:cNvSpPr txBox="1"/>
            <p:nvPr/>
          </p:nvSpPr>
          <p:spPr>
            <a:xfrm>
              <a:off x="1043439" y="4895019"/>
              <a:ext cx="4229209" cy="389009"/>
            </a:xfrm>
            <a:prstGeom prst="rect"/>
            <a:noFill/>
            <a:effectLst>
              <a:outerShdw algn="tr" blurRad="50800" dir="8100000" dist="38100" rotWithShape="0">
                <a:prstClr val="black">
                  <a:alpha val="40000"/>
                </a:prstClr>
              </a:outerShdw>
              <a:softEdge rad="0"/>
            </a:effectLst>
          </p:spPr>
          <p:txBody>
            <a:bodyPr rtlCol="0" wrap="none">
              <a:spAutoFit/>
            </a:bodyPr>
            <a:p>
              <a:r>
                <a:rPr baseline="0" b="0" dirty="0" sz="1800" i="0" lang="ru-RU" spc="-100" smtClean="0">
                  <a:solidFill>
                    <a:schemeClr val="bg1"/>
                  </a:solidFill>
                </a:rPr>
                <a:t>ФАУ «РОСДОРНИИ»</a:t>
              </a:r>
              <a:endParaRPr baseline="0" b="0" dirty="0" sz="1800" i="0" lang="ru-RU" spc="-10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4194304" name="Таблица 1"/>
          <p:cNvGraphicFramePr>
            <a:graphicFrameLocks noGrp="1"/>
          </p:cNvGraphicFramePr>
          <p:nvPr/>
        </p:nvGraphicFramePr>
        <p:xfrm>
          <a:off x="474035" y="1483620"/>
          <a:ext cx="11413165" cy="47262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2987"/>
                <a:gridCol w="1917957"/>
                <a:gridCol w="2984505"/>
                <a:gridCol w="837716"/>
                <a:gridCol w="914400"/>
                <a:gridCol w="1072032"/>
                <a:gridCol w="1823568"/>
              </a:tblGrid>
              <a:tr h="502920">
                <a:tc>
                  <a:txBody>
                    <a:bodyPr/>
                    <a:p>
                      <a:pPr algn="ctr">
                        <a:tabLst>
                          <a:tab algn="l" pos="630555"/>
                        </a:tabLst>
                      </a:pPr>
                      <a:r>
                        <a:rPr dirty="0" sz="1100" lang="ru-RU">
                          <a:effectLst/>
                        </a:rPr>
                        <a:t>Целевые индикаторы</a:t>
                      </a:r>
                      <a:endParaRPr dirty="0" sz="1100" lang="ru-RU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11" marR="66611" marT="0" marB="0"/>
                </a:tc>
                <a:tc>
                  <a:txBody>
                    <a:bodyPr/>
                    <a:p>
                      <a:pPr algn="ctr" indent="21590">
                        <a:lnSpc>
                          <a:spcPct val="150000"/>
                        </a:lnSpc>
                        <a:tabLst>
                          <a:tab algn="l" pos="630555"/>
                        </a:tabLst>
                      </a:pPr>
                      <a:r>
                        <a:rPr sz="1100" lang="ru-RU">
                          <a:effectLst/>
                        </a:rPr>
                        <a:t>Функциональные индикаторы</a:t>
                      </a:r>
                      <a:endParaRPr sz="1100" lang="ru-RU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11" marR="66611" marT="0" marB="0"/>
                </a:tc>
                <a:tc>
                  <a:txBody>
                    <a:bodyPr/>
                    <a:p>
                      <a:pPr algn="ctr">
                        <a:tabLst>
                          <a:tab algn="l" pos="630555"/>
                        </a:tabLst>
                      </a:pPr>
                      <a:r>
                        <a:rPr dirty="0" sz="1100" lang="ru-RU">
                          <a:effectLst/>
                        </a:rPr>
                        <a:t>Порядок расчёта значения функционального индикатора</a:t>
                      </a:r>
                      <a:endParaRPr dirty="0" sz="1100" lang="ru-RU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11" marR="66611" marT="0" marB="0"/>
                </a:tc>
                <a:tc>
                  <a:txBody>
                    <a:bodyPr/>
                    <a:p>
                      <a:pPr algn="ctr">
                        <a:tabLst>
                          <a:tab algn="l" pos="630555"/>
                        </a:tabLst>
                      </a:pPr>
                      <a:r>
                        <a:rPr sz="1100" lang="ru-RU">
                          <a:effectLst/>
                        </a:rPr>
                        <a:t>Единицы измерения</a:t>
                      </a:r>
                      <a:endParaRPr sz="1100" lang="ru-RU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11" marR="66611" marT="0" marB="0"/>
                </a:tc>
                <a:tc>
                  <a:txBody>
                    <a:bodyPr/>
                    <a:p>
                      <a:pPr algn="ctr">
                        <a:tabLst>
                          <a:tab algn="l" pos="630555"/>
                        </a:tabLst>
                      </a:pPr>
                      <a:r>
                        <a:rPr dirty="0" sz="1100" lang="ru-RU">
                          <a:effectLst/>
                        </a:rPr>
                        <a:t>Текущее значение индикатора</a:t>
                      </a:r>
                      <a:endParaRPr dirty="0" sz="1100" lang="ru-RU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11" marR="66611" marT="0" marB="0"/>
                </a:tc>
                <a:tc>
                  <a:txBody>
                    <a:bodyPr/>
                    <a:p>
                      <a:pPr algn="ctr">
                        <a:tabLst>
                          <a:tab algn="l" pos="630555"/>
                        </a:tabLst>
                      </a:pPr>
                      <a:r>
                        <a:rPr dirty="0" sz="1100" lang="ru-RU">
                          <a:effectLst/>
                        </a:rPr>
                        <a:t>Плановое значение </a:t>
                      </a:r>
                      <a:r>
                        <a:rPr dirty="0" sz="1100" lang="ru-RU" smtClean="0">
                          <a:effectLst/>
                        </a:rPr>
                        <a:t>индикатора</a:t>
                      </a:r>
                      <a:endParaRPr dirty="0" sz="1100" lang="ru-RU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11" marR="66611" marT="0" marB="0"/>
                </a:tc>
                <a:tc>
                  <a:txBody>
                    <a:bodyPr/>
                    <a:p>
                      <a:pPr algn="ctr">
                        <a:tabLst>
                          <a:tab algn="l" pos="630555"/>
                        </a:tabLst>
                      </a:pPr>
                      <a:r>
                        <a:rPr dirty="0" sz="1100" lang="ru-RU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Долевое изменение функционального индикатора </a:t>
                      </a:r>
                      <a:endParaRPr dirty="0" sz="1100" lang="ru-RU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11" marR="66611" marT="0" marB="0"/>
                </a:tc>
              </a:tr>
              <a:tr h="457581">
                <a:tc rowSpan="2"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sz="1100" lang="ru-RU">
                          <a:effectLst/>
                        </a:rPr>
                        <a:t>Обеспечение безопасности дорожного движения</a:t>
                      </a:r>
                      <a:endParaRPr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11" marR="66611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sz="1100" lang="ru-RU">
                          <a:effectLst/>
                        </a:rPr>
                        <a:t>количество ДТП</a:t>
                      </a:r>
                      <a:endParaRPr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11" marR="66611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dirty="0" sz="1000" lang="ru-RU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 с рекомендациями и порядком, определённом в приказе Росстата от 21 мая 2014 г. № 402</a:t>
                      </a:r>
                      <a:endParaRPr dirty="0"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11" marR="66611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100" lang="ru-RU">
                          <a:effectLst/>
                        </a:rPr>
                        <a:t>ед.</a:t>
                      </a:r>
                      <a:endParaRPr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11" marR="66611" marT="0" marB="0"/>
                </a:tc>
                <a:tc>
                  <a:txBody>
                    <a:bodyPr/>
                    <a:p>
                      <a:endParaRPr lang="ru-RU"/>
                    </a:p>
                  </a:txBody>
                  <a:tcPr marL="68580" marR="68580" marT="0" marB="0" anchor="ctr">
                    <a:blipFill rotWithShape="0">
                      <a:blip xmlns:r="http://schemas.openxmlformats.org/officeDocument/2006/relationships" r:embed="rId3"/>
                      <a:stretch>
                        <a:fillRect l="-832667" t="-121333" r="-320000" b="-830667"/>
                      </a:stretch>
                    </a:blipFill>
                  </a:tcPr>
                </a:tc>
                <a:tc>
                  <a:txBody>
                    <a:bodyPr/>
                    <a:p>
                      <a:endParaRPr lang="ru-RU"/>
                    </a:p>
                  </a:txBody>
                  <a:tcPr marL="68580" marR="68580" marT="0" marB="0" anchor="ctr">
                    <a:blipFill rotWithShape="0">
                      <a:blip xmlns:r="http://schemas.openxmlformats.org/officeDocument/2006/relationships" r:embed="rId3"/>
                      <a:stretch>
                        <a:fillRect l="-794886" t="-121333" r="-172727" b="-830667"/>
                      </a:stretch>
                    </a:blipFill>
                  </a:tcPr>
                </a:tc>
                <a:tc>
                  <a:txBody>
                    <a:bodyPr/>
                    <a:p>
                      <a:endParaRPr lang="ru-RU"/>
                    </a:p>
                  </a:txBody>
                  <a:tcPr marL="68580" marR="68580" marT="0" marB="0" anchor="ctr">
                    <a:blipFill rotWithShape="0">
                      <a:blip xmlns:r="http://schemas.openxmlformats.org/officeDocument/2006/relationships" r:embed="rId3"/>
                      <a:stretch>
                        <a:fillRect l="-526756" t="-121333" r="-1672" b="-830667"/>
                      </a:stretch>
                    </a:blipFill>
                  </a:tcPr>
                </a:tc>
              </a:tr>
              <a:tr h="489268">
                <a:tc vMerge="1">
                  <a:txBody>
                    <a:bodyPr/>
                    <a:p>
                      <a:endParaRPr lang="ru-RU"/>
                    </a:p>
                  </a:txBody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dirty="0" sz="1100" lang="ru-RU">
                          <a:effectLst/>
                        </a:rPr>
                        <a:t>число раненых при </a:t>
                      </a:r>
                      <a:r>
                        <a:rPr dirty="0" sz="1100" lang="ru-RU" smtClean="0">
                          <a:effectLst/>
                        </a:rPr>
                        <a:t>ДТП</a:t>
                      </a:r>
                      <a:endParaRPr dirty="0"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11" marR="66611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sz="1000" lang="ru-RU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 с рекомендациями и порядком, определённом в приказе Росстата от 21 мая 2014 г. № 402</a:t>
                      </a:r>
                      <a:endParaRPr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11" marR="66611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dirty="0" sz="1100" lang="ru-RU">
                          <a:effectLst/>
                        </a:rPr>
                        <a:t>чел.</a:t>
                      </a:r>
                      <a:endParaRPr dirty="0"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11" marR="66611" marT="0" marB="0"/>
                </a:tc>
                <a:tc>
                  <a:txBody>
                    <a:bodyPr/>
                    <a:p>
                      <a:endParaRPr lang="ru-RU"/>
                    </a:p>
                  </a:txBody>
                  <a:tcPr marL="68580" marR="68580" marT="0" marB="0" anchor="ctr">
                    <a:blipFill rotWithShape="0">
                      <a:blip xmlns:r="http://schemas.openxmlformats.org/officeDocument/2006/relationships" r:embed="rId3"/>
                      <a:stretch>
                        <a:fillRect l="-832667" t="-207500" r="-320000" b="-678750"/>
                      </a:stretch>
                    </a:blipFill>
                  </a:tcPr>
                </a:tc>
                <a:tc>
                  <a:txBody>
                    <a:bodyPr/>
                    <a:p>
                      <a:endParaRPr lang="ru-RU"/>
                    </a:p>
                  </a:txBody>
                  <a:tcPr marL="68580" marR="68580" marT="0" marB="0" anchor="ctr">
                    <a:blipFill rotWithShape="0">
                      <a:blip xmlns:r="http://schemas.openxmlformats.org/officeDocument/2006/relationships" r:embed="rId3"/>
                      <a:stretch>
                        <a:fillRect l="-794886" t="-207500" r="-172727" b="-678750"/>
                      </a:stretch>
                    </a:blipFill>
                  </a:tcPr>
                </a:tc>
                <a:tc>
                  <a:txBody>
                    <a:bodyPr/>
                    <a:p>
                      <a:endParaRPr lang="ru-RU"/>
                    </a:p>
                  </a:txBody>
                  <a:tcPr marL="68580" marR="68580" marT="0" marB="0" anchor="ctr">
                    <a:blipFill rotWithShape="0">
                      <a:blip xmlns:r="http://schemas.openxmlformats.org/officeDocument/2006/relationships" r:embed="rId3"/>
                      <a:stretch>
                        <a:fillRect l="-526756" t="-207500" r="-1672" b="-678750"/>
                      </a:stretch>
                    </a:blipFill>
                  </a:tcPr>
                </a:tc>
              </a:tr>
              <a:tr h="346961">
                <a:tc rowSpan="2"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dirty="0"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Обеспечение экологической безопасности</a:t>
                      </a:r>
                      <a:endParaRPr dirty="0"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dirty="0"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dirty="0"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объем выбросов загрязняющего вещества СО</a:t>
                      </a:r>
                      <a:endParaRPr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dirty="0" sz="10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соответствии с рекомендациями и порядком, определённом в ГОСТ Р 56162 – 2014</a:t>
                      </a:r>
                      <a:endParaRPr dirty="0"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г/км</a:t>
                      </a:r>
                      <a:endParaRPr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dirty="0"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dirty="0" sz="1100" lang="ru-RU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</a:t>
                      </a:r>
                      <a:endParaRPr dirty="0"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dirty="0"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dirty="0" sz="1100" lang="ru-RU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</a:t>
                      </a:r>
                      <a:endParaRPr dirty="0"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dirty="0" sz="1000" lang="ru-RU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dirty="0"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8839">
                <a:tc vMerge="1">
                  <a:txBody>
                    <a:bodyPr/>
                    <a:p>
                      <a:endParaRPr lang="ru-RU"/>
                    </a:p>
                  </a:txBody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dirty="0"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эквивалентный уровень звука</a:t>
                      </a:r>
                      <a:endParaRPr dirty="0"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dirty="0" sz="10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соответствии с рекомендациями и порядком, определённом в ГОСТ 20444 – 2014</a:t>
                      </a:r>
                      <a:endParaRPr dirty="0"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dirty="0"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дБ</a:t>
                      </a:r>
                      <a:endParaRPr dirty="0"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dirty="0"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dirty="0"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dirty="0"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dirty="0"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endParaRPr dirty="0"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7200">
                <a:tc rowSpan="2"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dirty="0"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Повышение грузооборота</a:t>
                      </a:r>
                      <a:endParaRPr dirty="0"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Перевозка грузов грузовым автомобильным транспортом</a:t>
                      </a:r>
                      <a:endParaRPr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sz="10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соответствии с рекомендациями и порядком, определённом в приказе Росстата от 22 июля 2019 г. № 419</a:t>
                      </a:r>
                      <a:endParaRPr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т/км</a:t>
                      </a:r>
                      <a:endParaRPr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endParaRPr dirty="0"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7200">
                <a:tc vMerge="1">
                  <a:txBody>
                    <a:bodyPr/>
                    <a:p>
                      <a:endParaRPr lang="ru-RU"/>
                    </a:p>
                  </a:txBody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dirty="0"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эксплуатационные расходы на перевозку</a:t>
                      </a:r>
                      <a:endParaRPr dirty="0"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sz="10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нормируется. В случае использования этого функционального индикатора к таблице должке быть приложен порядок его расчёта</a:t>
                      </a:r>
                      <a:endParaRPr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руб.</a:t>
                      </a:r>
                      <a:endParaRPr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dirty="0"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dirty="0"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dirty="0"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dirty="0"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endParaRPr dirty="0"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7200">
                <a:tc rowSpan="2"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dirty="0"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Повышение пассажирооборота</a:t>
                      </a:r>
                      <a:endParaRPr dirty="0"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пассажиров</a:t>
                      </a:r>
                      <a:endParaRPr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sz="10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соответствии с рекомендациями и порядком, определённом в приказе Росстата от 22 июля 2019 г. № 419</a:t>
                      </a:r>
                      <a:endParaRPr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пасс.км</a:t>
                      </a:r>
                      <a:endParaRPr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endParaRPr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89140">
                <a:tc vMerge="1">
                  <a:txBody>
                    <a:bodyPr/>
                    <a:p>
                      <a:endParaRPr lang="ru-RU"/>
                    </a:p>
                  </a:txBody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эксплуатационные расходы на перевозку</a:t>
                      </a:r>
                      <a:endParaRPr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sz="10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соответствии с рекомендациями и порядком, определённом в распоряжении Минтранса России от 18 апреля 2013 г. № НА-37-р</a:t>
                      </a:r>
                      <a:endParaRPr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руб.</a:t>
                      </a:r>
                      <a:endParaRPr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dirty="0"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dirty="0"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endParaRPr dirty="0"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0931">
                <a:tc rowSpan="2"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dirty="0"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Повышение комфорта пользователей</a:t>
                      </a:r>
                      <a:endParaRPr dirty="0"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dirty="0"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пропускная способность дороги </a:t>
                      </a:r>
                      <a:endParaRPr dirty="0"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sz="10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соответствии с рекомендациями и порядком, определённом в ГОСТ 32965 – 2014</a:t>
                      </a:r>
                      <a:endParaRPr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авт/час.</a:t>
                      </a:r>
                      <a:endParaRPr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endParaRPr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8991">
                <a:tc vMerge="1">
                  <a:txBody>
                    <a:bodyPr/>
                    <a:p>
                      <a:endParaRPr lang="ru-RU"/>
                    </a:p>
                  </a:txBody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 загрузки движением</a:t>
                      </a:r>
                      <a:endParaRPr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sz="10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соответствии с рекомендациями и порядком, определённом в ОДМ 218.2.020-2012</a:t>
                      </a:r>
                      <a:endParaRPr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доля.</a:t>
                      </a:r>
                      <a:endParaRPr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dirty="0"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dirty="0"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r>
                        <a:rPr dirty="0" sz="1100" lang="ru-RU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dirty="0"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</a:pPr>
                      <a:endParaRPr dirty="0" sz="1000" lang="ru-RU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5" name="Рисунок 3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772" y="-11109"/>
            <a:ext cx="12192000" cy="671227"/>
          </a:xfrm>
          <a:prstGeom prst="rect"/>
        </p:spPr>
      </p:pic>
      <p:sp>
        <p:nvSpPr>
          <p:cNvPr id="1048652" name="object 28"/>
          <p:cNvSpPr txBox="1">
            <a:spLocks noGrp="1"/>
          </p:cNvSpPr>
          <p:nvPr>
            <p:ph type="title"/>
          </p:nvPr>
        </p:nvSpPr>
        <p:spPr>
          <a:xfrm>
            <a:off x="628656" y="1371600"/>
            <a:ext cx="10950788" cy="412934"/>
          </a:xfrm>
          <a:prstGeom prst="rect"/>
        </p:spPr>
        <p:txBody>
          <a:bodyPr bIns="0" lIns="0" rIns="0" rtlCol="0" tIns="12700" vert="horz" wrap="square">
            <a:spAutoFit/>
          </a:bodyPr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600" lang="ru-RU" smtClean="0">
                <a:solidFill>
                  <a:srgbClr val="00488E"/>
                </a:solidFill>
                <a:latin typeface="Montserrat"/>
                <a:cs typeface="Montserrat"/>
              </a:rPr>
              <a:t>Расчёт интегральной характеристики реализации</a:t>
            </a:r>
            <a:endParaRPr dirty="0" sz="2600">
              <a:latin typeface="Montserrat"/>
              <a:cs typeface="Montserrat"/>
            </a:endParaRPr>
          </a:p>
        </p:txBody>
      </p:sp>
      <p:sp>
        <p:nvSpPr>
          <p:cNvPr id="1048653" name="object 33"/>
          <p:cNvSpPr txBox="1">
            <a:spLocks noGrp="1"/>
          </p:cNvSpPr>
          <p:nvPr>
            <p:ph type="sldNum" sz="quarter" idx="7"/>
          </p:nvPr>
        </p:nvSpPr>
        <p:spPr>
          <a:xfrm>
            <a:off x="161615" y="6369248"/>
            <a:ext cx="312420" cy="305212"/>
          </a:xfrm>
          <a:prstGeom prst="rect"/>
        </p:spPr>
        <p:txBody>
          <a:bodyPr bIns="0" lIns="0" rIns="0" rtlCol="0" tIns="27940" vert="horz" wrap="square">
            <a:spAutoFit/>
          </a:bodyPr>
          <a:p>
            <a:pPr algn="ctr" marL="25400">
              <a:lnSpc>
                <a:spcPct val="100000"/>
              </a:lnSpc>
              <a:spcBef>
                <a:spcPts val="220"/>
              </a:spcBef>
            </a:pPr>
            <a:r>
              <a:rPr dirty="0" lang="ru-RU" smtClean="0">
                <a:solidFill>
                  <a:schemeClr val="bg1"/>
                </a:solidFill>
              </a:rPr>
              <a:t>06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048654" name="object 3"/>
          <p:cNvSpPr txBox="1"/>
          <p:nvPr/>
        </p:nvSpPr>
        <p:spPr>
          <a:xfrm>
            <a:off x="628650" y="95572"/>
            <a:ext cx="10877550" cy="393701"/>
          </a:xfrm>
          <a:prstGeom prst="rect"/>
        </p:spPr>
        <p:txBody>
          <a:bodyPr bIns="0" lIns="0" rIns="0" rtlCol="0" tIns="12700" vert="horz" wrap="square">
            <a:spAutoFit/>
          </a:bodyPr>
          <a:lstStyle>
            <a:lvl1pPr>
              <a:defRPr b="1" sz="3200" i="0">
                <a:solidFill>
                  <a:schemeClr val="bg1"/>
                </a:solidFill>
                <a:latin typeface="Montserrat ExtraBold"/>
                <a:ea typeface="+mj-ea"/>
                <a:cs typeface="Montserrat ExtraBold"/>
              </a:defRPr>
            </a:lvl1pPr>
          </a:lstStyle>
          <a:p>
            <a:pPr marL="12700">
              <a:spcBef>
                <a:spcPts val="100"/>
              </a:spcBef>
            </a:pPr>
            <a:r>
              <a:rPr b="0" dirty="0" sz="2600" kern="0" lang="ru-RU" spc="-10" smtClean="0">
                <a:latin typeface="Montserrat Light"/>
                <a:cs typeface="Montserrat Light"/>
              </a:rPr>
              <a:t>Реализация локального проекта ИТС</a:t>
            </a:r>
            <a:endParaRPr dirty="0" sz="2600" kern="0" lang="ru-RU">
              <a:latin typeface="Montserrat Light"/>
              <a:cs typeface="Montserrat Light"/>
            </a:endParaRPr>
          </a:p>
        </p:txBody>
      </p:sp>
      <p:sp>
        <p:nvSpPr>
          <p:cNvPr id="1048655" name="object 2"/>
          <p:cNvSpPr/>
          <p:nvPr/>
        </p:nvSpPr>
        <p:spPr>
          <a:xfrm>
            <a:off x="641350" y="6223000"/>
            <a:ext cx="0" cy="635000"/>
          </a:xfrm>
          <a:custGeom>
            <a:avLst/>
            <a:ahLst/>
            <a:rect l="l" t="t" r="r" b="b"/>
            <a:pathLst>
              <a:path h="635000">
                <a:moveTo>
                  <a:pt x="0" y="63500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bg1">
                <a:lumMod val="75000"/>
              </a:schemeClr>
            </a:solidFill>
          </a:ln>
        </p:spPr>
        <p:txBody>
          <a:bodyPr bIns="0" lIns="0" rIns="0" rtlCol="0" tIns="0" wrap="square"/>
          <a:p/>
        </p:txBody>
      </p:sp>
      <p:grpSp>
        <p:nvGrpSpPr>
          <p:cNvPr id="50" name="Группа 21"/>
          <p:cNvGrpSpPr/>
          <p:nvPr/>
        </p:nvGrpSpPr>
        <p:grpSpPr>
          <a:xfrm>
            <a:off x="648000" y="6228000"/>
            <a:ext cx="2634115" cy="529506"/>
            <a:chOff x="463531" y="4808030"/>
            <a:chExt cx="4809117" cy="575144"/>
          </a:xfrm>
        </p:grpSpPr>
        <p:pic>
          <p:nvPicPr>
            <p:cNvPr id="2097166" name="Рисунок 22"/>
            <p:cNvPicPr>
              <a:picLocks noChangeAspect="1"/>
            </p:cNvPicPr>
            <p:nvPr/>
          </p:nvPicPr>
          <p:blipFill rotWithShape="1">
            <a:blip xmlns:r="http://schemas.openxmlformats.org/officeDocument/2006/relationships" r:embed="rId2"/>
            <a:srcRect r="82107"/>
            <a:stretch>
              <a:fillRect/>
            </a:stretch>
          </p:blipFill>
          <p:spPr>
            <a:xfrm>
              <a:off x="463531" y="4808030"/>
              <a:ext cx="579908" cy="575144"/>
            </a:xfrm>
            <a:prstGeom prst="rect"/>
          </p:spPr>
        </p:pic>
        <p:sp>
          <p:nvSpPr>
            <p:cNvPr id="1048656" name="TextBox 23"/>
            <p:cNvSpPr txBox="1"/>
            <p:nvPr/>
          </p:nvSpPr>
          <p:spPr>
            <a:xfrm>
              <a:off x="1043439" y="4895019"/>
              <a:ext cx="4229209" cy="389009"/>
            </a:xfrm>
            <a:prstGeom prst="rect"/>
            <a:noFill/>
            <a:effectLst>
              <a:outerShdw algn="tr" blurRad="50800" dir="8100000" dist="38100" rotWithShape="0">
                <a:prstClr val="black">
                  <a:alpha val="40000"/>
                </a:prstClr>
              </a:outerShdw>
              <a:softEdge rad="0"/>
            </a:effectLst>
          </p:spPr>
          <p:txBody>
            <a:bodyPr rtlCol="0" wrap="none">
              <a:spAutoFit/>
            </a:bodyPr>
            <a:p>
              <a:r>
                <a:rPr baseline="0" b="0" dirty="0" sz="1800" i="0" lang="ru-RU" spc="-100" smtClean="0">
                  <a:solidFill>
                    <a:schemeClr val="bg1"/>
                  </a:solidFill>
                </a:rPr>
                <a:t>ФАУ «РОСДОРНИИ»</a:t>
              </a:r>
              <a:endParaRPr baseline="0" b="0" dirty="0" sz="1800" i="0" lang="ru-RU" spc="-100">
                <a:solidFill>
                  <a:schemeClr val="bg1"/>
                </a:solidFill>
              </a:endParaRPr>
            </a:p>
          </p:txBody>
        </p:sp>
      </p:grpSp>
      <p:grpSp>
        <p:nvGrpSpPr>
          <p:cNvPr id="51" name="Группа 14"/>
          <p:cNvGrpSpPr/>
          <p:nvPr/>
        </p:nvGrpSpPr>
        <p:grpSpPr>
          <a:xfrm>
            <a:off x="678480" y="2207991"/>
            <a:ext cx="3226076" cy="828078"/>
            <a:chOff x="635000" y="2550556"/>
            <a:chExt cx="3226076" cy="828078"/>
          </a:xfrm>
        </p:grpSpPr>
        <p:sp>
          <p:nvSpPr>
            <p:cNvPr id="1048657" name="object 2"/>
            <p:cNvSpPr/>
            <p:nvPr/>
          </p:nvSpPr>
          <p:spPr>
            <a:xfrm>
              <a:off x="635000" y="3002713"/>
              <a:ext cx="3175000" cy="0"/>
            </a:xfrm>
            <a:custGeom>
              <a:avLst/>
              <a:ahLst/>
              <a:rect l="l" t="t" r="r" b="b"/>
              <a:pathLst>
                <a:path w="3175000">
                  <a:moveTo>
                    <a:pt x="0" y="0"/>
                  </a:moveTo>
                  <a:lnTo>
                    <a:pt x="3175000" y="0"/>
                  </a:lnTo>
                </a:path>
              </a:pathLst>
            </a:custGeom>
            <a:ln w="12700">
              <a:solidFill>
                <a:srgbClr val="D1D1D1"/>
              </a:solidFill>
            </a:ln>
          </p:spPr>
          <p:txBody>
            <a:bodyPr bIns="0" lIns="0" rIns="0" rtlCol="0" tIns="0" wrap="square"/>
            <a:p/>
          </p:txBody>
        </p:sp>
        <p:sp>
          <p:nvSpPr>
            <p:cNvPr id="1048658" name="object 3"/>
            <p:cNvSpPr txBox="1"/>
            <p:nvPr/>
          </p:nvSpPr>
          <p:spPr>
            <a:xfrm>
              <a:off x="674371" y="2550556"/>
              <a:ext cx="257810" cy="269240"/>
            </a:xfrm>
            <a:prstGeom prst="rect"/>
          </p:spPr>
          <p:txBody>
            <a:bodyPr bIns="0" lIns="0" rIns="0" rtlCol="0" tIns="12700" vert="horz" wrap="square">
              <a:spAutoFit/>
            </a:bodyPr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b="1" dirty="0" sz="1600">
                  <a:solidFill>
                    <a:srgbClr val="00488E"/>
                  </a:solidFill>
                  <a:latin typeface="Open Sans"/>
                  <a:cs typeface="Open Sans"/>
                </a:rPr>
                <a:t>01</a:t>
              </a:r>
              <a:endParaRPr dirty="0" sz="1600">
                <a:latin typeface="Open Sans"/>
                <a:cs typeface="Open Sans"/>
              </a:endParaRPr>
            </a:p>
          </p:txBody>
        </p:sp>
        <p:sp>
          <p:nvSpPr>
            <p:cNvPr id="1048659" name="object 4"/>
            <p:cNvSpPr txBox="1"/>
            <p:nvPr/>
          </p:nvSpPr>
          <p:spPr>
            <a:xfrm>
              <a:off x="1029349" y="2550556"/>
              <a:ext cx="2831727" cy="228268"/>
            </a:xfrm>
            <a:prstGeom prst="rect"/>
          </p:spPr>
          <p:txBody>
            <a:bodyPr bIns="0" lIns="0" rIns="0" rtlCol="0" tIns="12700" vert="horz" wrap="square">
              <a:spAutoFit/>
            </a:bodyPr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b="1" dirty="0" sz="1400" lang="ru-RU" spc="-5" smtClean="0">
                  <a:solidFill>
                    <a:srgbClr val="C00000"/>
                  </a:solidFill>
                  <a:latin typeface="Open Sans SemiBold"/>
                  <a:cs typeface="Open Sans SemiBold"/>
                </a:rPr>
                <a:t>степень </a:t>
              </a:r>
              <a:r>
                <a:rPr b="1" dirty="0" sz="1400" lang="ru-RU" spc="-5">
                  <a:solidFill>
                    <a:srgbClr val="C00000"/>
                  </a:solidFill>
                  <a:latin typeface="Open Sans SemiBold"/>
                  <a:cs typeface="Open Sans SemiBold"/>
                </a:rPr>
                <a:t>зрелости ЛП ИТС</a:t>
              </a:r>
              <a:endParaRPr dirty="0" sz="1400">
                <a:solidFill>
                  <a:srgbClr val="C00000"/>
                </a:solidFill>
                <a:latin typeface="Open Sans SemiBold"/>
                <a:cs typeface="Open Sans SemiBold"/>
              </a:endParaRPr>
            </a:p>
          </p:txBody>
        </p:sp>
        <p:sp>
          <p:nvSpPr>
            <p:cNvPr id="1048660" name="object 10"/>
            <p:cNvSpPr txBox="1"/>
            <p:nvPr/>
          </p:nvSpPr>
          <p:spPr>
            <a:xfrm>
              <a:off x="641350" y="3086534"/>
              <a:ext cx="3168650" cy="292100"/>
            </a:xfrm>
            <a:prstGeom prst="rect"/>
          </p:spPr>
          <p:txBody>
            <a:bodyPr bIns="0" lIns="0" rIns="0" rtlCol="0" tIns="12700" vert="horz" wrap="square">
              <a:spAutoFit/>
            </a:bodyPr>
            <a:p>
              <a:pPr marL="12700" marR="5080">
                <a:lnSpc>
                  <a:spcPct val="100000"/>
                </a:lnSpc>
                <a:spcBef>
                  <a:spcPts val="100"/>
                </a:spcBef>
              </a:pPr>
              <a:r>
                <a:rPr dirty="0" sz="1000" lang="ru-RU" smtClean="0">
                  <a:solidFill>
                    <a:srgbClr val="0A1135"/>
                  </a:solidFill>
                  <a:latin typeface="Open Sans"/>
                  <a:cs typeface="Open Sans"/>
                </a:rPr>
                <a:t>Оценивается готовность локального проекта к внедрению.</a:t>
              </a:r>
            </a:p>
          </p:txBody>
        </p:sp>
      </p:grpSp>
      <p:grpSp>
        <p:nvGrpSpPr>
          <p:cNvPr id="52" name="Группа 4"/>
          <p:cNvGrpSpPr/>
          <p:nvPr/>
        </p:nvGrpSpPr>
        <p:grpSpPr>
          <a:xfrm>
            <a:off x="8369288" y="2179804"/>
            <a:ext cx="3441712" cy="1423967"/>
            <a:chOff x="8369287" y="2513467"/>
            <a:chExt cx="3441712" cy="1423967"/>
          </a:xfrm>
        </p:grpSpPr>
        <p:sp>
          <p:nvSpPr>
            <p:cNvPr id="1048661" name="object 7"/>
            <p:cNvSpPr/>
            <p:nvPr/>
          </p:nvSpPr>
          <p:spPr>
            <a:xfrm>
              <a:off x="8381987" y="3002713"/>
              <a:ext cx="3175000" cy="0"/>
            </a:xfrm>
            <a:custGeom>
              <a:avLst/>
              <a:ahLst/>
              <a:rect l="l" t="t" r="r" b="b"/>
              <a:pathLst>
                <a:path w="3175000">
                  <a:moveTo>
                    <a:pt x="0" y="0"/>
                  </a:moveTo>
                  <a:lnTo>
                    <a:pt x="3175000" y="0"/>
                  </a:lnTo>
                </a:path>
              </a:pathLst>
            </a:custGeom>
            <a:ln w="12700">
              <a:solidFill>
                <a:srgbClr val="D1D1D1"/>
              </a:solidFill>
            </a:ln>
          </p:spPr>
          <p:txBody>
            <a:bodyPr bIns="0" lIns="0" rIns="0" rtlCol="0" tIns="0" wrap="square"/>
            <a:p/>
          </p:txBody>
        </p:sp>
        <p:sp>
          <p:nvSpPr>
            <p:cNvPr id="1048662" name="object 8"/>
            <p:cNvSpPr txBox="1"/>
            <p:nvPr/>
          </p:nvSpPr>
          <p:spPr>
            <a:xfrm>
              <a:off x="8369287" y="2655788"/>
              <a:ext cx="257810" cy="269240"/>
            </a:xfrm>
            <a:prstGeom prst="rect"/>
          </p:spPr>
          <p:txBody>
            <a:bodyPr bIns="0" lIns="0" rIns="0" rtlCol="0" tIns="12700" vert="horz" wrap="square">
              <a:spAutoFit/>
            </a:bodyPr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b="1" dirty="0" sz="1600">
                  <a:solidFill>
                    <a:srgbClr val="00488E"/>
                  </a:solidFill>
                  <a:latin typeface="Open Sans"/>
                  <a:cs typeface="Open Sans"/>
                </a:rPr>
                <a:t>03</a:t>
              </a:r>
              <a:endParaRPr dirty="0" sz="1600">
                <a:latin typeface="Open Sans"/>
                <a:cs typeface="Open Sans"/>
              </a:endParaRPr>
            </a:p>
          </p:txBody>
        </p:sp>
        <p:sp>
          <p:nvSpPr>
            <p:cNvPr id="1048663" name="object 9"/>
            <p:cNvSpPr txBox="1"/>
            <p:nvPr/>
          </p:nvSpPr>
          <p:spPr>
            <a:xfrm>
              <a:off x="8821434" y="2513467"/>
              <a:ext cx="2989565" cy="443711"/>
            </a:xfrm>
            <a:prstGeom prst="rect"/>
          </p:spPr>
          <p:txBody>
            <a:bodyPr bIns="0" lIns="0" rIns="0" rtlCol="0" tIns="12700" vert="horz" wrap="square">
              <a:spAutoFit/>
            </a:bodyPr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b="1" dirty="0" sz="1400" lang="ru-RU" spc="-5" smtClean="0">
                  <a:solidFill>
                    <a:srgbClr val="C00000"/>
                  </a:solidFill>
                  <a:latin typeface="Open Sans SemiBold"/>
                  <a:cs typeface="Open Sans SemiBold"/>
                </a:rPr>
                <a:t>соответствие </a:t>
              </a:r>
              <a:r>
                <a:rPr b="1" dirty="0" sz="1400" lang="ru-RU" spc="-5">
                  <a:solidFill>
                    <a:srgbClr val="C00000"/>
                  </a:solidFill>
                  <a:latin typeface="Open Sans SemiBold"/>
                  <a:cs typeface="Open Sans SemiBold"/>
                </a:rPr>
                <a:t>структуры ЛП ИТС требованиям ГОСТ Р 56294-2014</a:t>
              </a:r>
              <a:endParaRPr dirty="0" sz="1400">
                <a:solidFill>
                  <a:srgbClr val="C00000"/>
                </a:solidFill>
                <a:latin typeface="Open Sans SemiBold"/>
                <a:cs typeface="Open Sans SemiBold"/>
              </a:endParaRPr>
            </a:p>
          </p:txBody>
        </p:sp>
        <p:sp>
          <p:nvSpPr>
            <p:cNvPr id="1048664" name="object 12"/>
            <p:cNvSpPr txBox="1"/>
            <p:nvPr/>
          </p:nvSpPr>
          <p:spPr>
            <a:xfrm>
              <a:off x="8381987" y="3086534"/>
              <a:ext cx="3175000" cy="850900"/>
            </a:xfrm>
            <a:prstGeom prst="rect"/>
          </p:spPr>
          <p:txBody>
            <a:bodyPr bIns="0" lIns="0" rIns="0" rtlCol="0" tIns="12700" vert="horz" wrap="square">
              <a:spAutoFit/>
            </a:bodyPr>
            <a:p>
              <a:pPr marL="12700" marR="5080">
                <a:lnSpc>
                  <a:spcPct val="100000"/>
                </a:lnSpc>
                <a:spcBef>
                  <a:spcPts val="100"/>
                </a:spcBef>
              </a:pPr>
              <a:r>
                <a:rPr dirty="0" sz="1000" lang="ru-RU" smtClean="0">
                  <a:solidFill>
                    <a:srgbClr val="0A1135"/>
                  </a:solidFill>
                  <a:latin typeface="Open Sans"/>
                  <a:cs typeface="Open Sans"/>
                </a:rPr>
                <a:t>Оценивается архитектурное и функциональное соответствие локального проекта ИТС </a:t>
              </a:r>
              <a:r>
                <a:rPr dirty="0" sz="1000" lang="ru-RU">
                  <a:solidFill>
                    <a:srgbClr val="0A1135"/>
                  </a:solidFill>
                  <a:latin typeface="Open Sans"/>
                  <a:cs typeface="Open Sans"/>
                </a:rPr>
                <a:t>требованиям ГОСТ Р 56294-2014 «Интеллектуальные транспортные системы. Требования к функциональной и физической архитектуре интеллектуальных транспортных систем</a:t>
              </a:r>
              <a:r>
                <a:rPr dirty="0" sz="1000" lang="ru-RU" smtClean="0">
                  <a:solidFill>
                    <a:srgbClr val="0A1135"/>
                  </a:solidFill>
                  <a:latin typeface="Open Sans"/>
                  <a:cs typeface="Open Sans"/>
                </a:rPr>
                <a:t>»</a:t>
              </a:r>
            </a:p>
          </p:txBody>
        </p:sp>
      </p:grpSp>
      <p:sp>
        <p:nvSpPr>
          <p:cNvPr id="1048665" name="object 25"/>
          <p:cNvSpPr/>
          <p:nvPr/>
        </p:nvSpPr>
        <p:spPr>
          <a:xfrm>
            <a:off x="8381987" y="4750967"/>
            <a:ext cx="3175000" cy="0"/>
          </a:xfrm>
          <a:custGeom>
            <a:avLst/>
            <a:ahLst/>
            <a:rect l="l" t="t" r="r" b="b"/>
            <a:pathLst>
              <a:path w="3175000">
                <a:moveTo>
                  <a:pt x="0" y="0"/>
                </a:moveTo>
                <a:lnTo>
                  <a:pt x="3175000" y="0"/>
                </a:lnTo>
              </a:path>
            </a:pathLst>
          </a:custGeom>
          <a:ln w="12700">
            <a:solidFill>
              <a:srgbClr val="00488E"/>
            </a:solidFill>
          </a:ln>
        </p:spPr>
        <p:txBody>
          <a:bodyPr bIns="0" lIns="0" rIns="0" rtlCol="0" tIns="0" wrap="square"/>
          <a:p/>
        </p:txBody>
      </p:sp>
      <p:sp>
        <p:nvSpPr>
          <p:cNvPr id="1048666" name="object 26"/>
          <p:cNvSpPr txBox="1"/>
          <p:nvPr/>
        </p:nvSpPr>
        <p:spPr>
          <a:xfrm>
            <a:off x="8997574" y="4315752"/>
            <a:ext cx="2637283" cy="382156"/>
          </a:xfrm>
          <a:prstGeom prst="rect"/>
        </p:spPr>
        <p:txBody>
          <a:bodyPr bIns="0" lIns="0" rIns="0" rtlCol="0" tIns="12700" vert="horz" wrap="square">
            <a:spAutoFit/>
          </a:bodyPr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dirty="0" sz="1200" lang="ru-RU" spc="-5" smtClean="0">
                <a:solidFill>
                  <a:srgbClr val="00488E"/>
                </a:solidFill>
                <a:latin typeface="Open Sans SemiBold"/>
                <a:cs typeface="Open Sans SemiBold"/>
              </a:rPr>
              <a:t>развитие ИТС </a:t>
            </a:r>
            <a:r>
              <a:rPr b="1" dirty="0" sz="1200" lang="ru-RU" spc="-5">
                <a:solidFill>
                  <a:srgbClr val="00488E"/>
                </a:solidFill>
                <a:latin typeface="Open Sans SemiBold"/>
                <a:cs typeface="Open Sans SemiBold"/>
              </a:rPr>
              <a:t>в субъекте </a:t>
            </a:r>
            <a:r>
              <a:rPr b="1" dirty="0" sz="1200" lang="ru-RU" spc="-5" smtClean="0">
                <a:solidFill>
                  <a:srgbClr val="00488E"/>
                </a:solidFill>
                <a:latin typeface="Open Sans SemiBold"/>
                <a:cs typeface="Open Sans SemiBold"/>
              </a:rPr>
              <a:t>Российской Федерации</a:t>
            </a:r>
            <a:endParaRPr dirty="0" sz="1200">
              <a:latin typeface="Open Sans SemiBold"/>
              <a:cs typeface="Open Sans SemiBold"/>
            </a:endParaRPr>
          </a:p>
        </p:txBody>
      </p:sp>
      <p:sp>
        <p:nvSpPr>
          <p:cNvPr id="1048667" name="object 27"/>
          <p:cNvSpPr txBox="1"/>
          <p:nvPr/>
        </p:nvSpPr>
        <p:spPr>
          <a:xfrm>
            <a:off x="8369287" y="4897667"/>
            <a:ext cx="3187700" cy="292101"/>
          </a:xfrm>
          <a:prstGeom prst="rect"/>
        </p:spPr>
        <p:txBody>
          <a:bodyPr bIns="0" lIns="0" rIns="0" rtlCol="0" tIns="12700" vert="horz" wrap="square">
            <a:spAutoFit/>
          </a:bodyPr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000" lang="ru-RU" smtClean="0">
                <a:solidFill>
                  <a:srgbClr val="0A1135"/>
                </a:solidFill>
                <a:latin typeface="Open Sans"/>
                <a:cs typeface="Open Sans"/>
              </a:rPr>
              <a:t>Оценивается уровень развития (наличие) других ЛП ИТС в субъекте Российской Федерации</a:t>
            </a:r>
          </a:p>
        </p:txBody>
      </p:sp>
      <p:grpSp>
        <p:nvGrpSpPr>
          <p:cNvPr id="53" name="Группа 13"/>
          <p:cNvGrpSpPr/>
          <p:nvPr/>
        </p:nvGrpSpPr>
        <p:grpSpPr>
          <a:xfrm>
            <a:off x="4478079" y="2171623"/>
            <a:ext cx="3792152" cy="1301116"/>
            <a:chOff x="4490312" y="2496618"/>
            <a:chExt cx="3792152" cy="1301116"/>
          </a:xfrm>
        </p:grpSpPr>
        <p:sp>
          <p:nvSpPr>
            <p:cNvPr id="1048668" name="object 5"/>
            <p:cNvSpPr/>
            <p:nvPr/>
          </p:nvSpPr>
          <p:spPr>
            <a:xfrm>
              <a:off x="4508500" y="3002713"/>
              <a:ext cx="3175000" cy="0"/>
            </a:xfrm>
            <a:custGeom>
              <a:avLst/>
              <a:ahLst/>
              <a:rect l="l" t="t" r="r" b="b"/>
              <a:pathLst>
                <a:path w="3175000">
                  <a:moveTo>
                    <a:pt x="0" y="0"/>
                  </a:moveTo>
                  <a:lnTo>
                    <a:pt x="3175000" y="0"/>
                  </a:lnTo>
                </a:path>
              </a:pathLst>
            </a:custGeom>
            <a:ln w="12700">
              <a:solidFill>
                <a:srgbClr val="D1D1D1"/>
              </a:solidFill>
            </a:ln>
          </p:spPr>
          <p:txBody>
            <a:bodyPr bIns="0" lIns="0" rIns="0" rtlCol="0" tIns="0" wrap="square"/>
            <a:p/>
          </p:txBody>
        </p:sp>
        <p:sp>
          <p:nvSpPr>
            <p:cNvPr id="1048669" name="object 11"/>
            <p:cNvSpPr txBox="1"/>
            <p:nvPr/>
          </p:nvSpPr>
          <p:spPr>
            <a:xfrm>
              <a:off x="4495800" y="3086534"/>
              <a:ext cx="3187700" cy="711200"/>
            </a:xfrm>
            <a:prstGeom prst="rect"/>
          </p:spPr>
          <p:txBody>
            <a:bodyPr bIns="0" lIns="0" rIns="0" rtlCol="0" tIns="12700" vert="horz" wrap="square">
              <a:spAutoFit/>
            </a:bodyPr>
            <a:p>
              <a:pPr marL="12700" marR="5080">
                <a:lnSpc>
                  <a:spcPct val="100000"/>
                </a:lnSpc>
                <a:spcBef>
                  <a:spcPts val="100"/>
                </a:spcBef>
              </a:pPr>
              <a:r>
                <a:rPr dirty="0" sz="1000" lang="ru-RU" smtClean="0">
                  <a:latin typeface="Open Sans"/>
                  <a:cs typeface="Open Sans"/>
                </a:rPr>
                <a:t>Необходимость формирования </a:t>
              </a:r>
              <a:r>
                <a:rPr dirty="0" sz="1000" lang="ru-RU">
                  <a:latin typeface="Open Sans"/>
                  <a:cs typeface="Open Sans"/>
                </a:rPr>
                <a:t>единого порядка </a:t>
              </a:r>
              <a:r>
                <a:rPr dirty="0" sz="1000" lang="ru-RU" smtClean="0">
                  <a:latin typeface="Open Sans"/>
                  <a:cs typeface="Open Sans"/>
                </a:rPr>
                <a:t>разработки и порядка </a:t>
              </a:r>
              <a:r>
                <a:rPr dirty="0" sz="1000" lang="ru-RU">
                  <a:latin typeface="Open Sans"/>
                  <a:cs typeface="Open Sans"/>
                </a:rPr>
                <a:t>принятия проектных документов в сфере ИТС, которые позволят обеспечить </a:t>
              </a:r>
              <a:r>
                <a:rPr dirty="0" sz="1000" lang="ru-RU" smtClean="0">
                  <a:latin typeface="Open Sans"/>
                  <a:cs typeface="Open Sans"/>
                </a:rPr>
                <a:t>совместимость ЛП ИТС, создаваемых в разных субъектах Российской Федерации</a:t>
              </a:r>
              <a:endParaRPr dirty="0" sz="1000">
                <a:latin typeface="Open Sans"/>
                <a:cs typeface="Open Sans"/>
              </a:endParaRPr>
            </a:p>
          </p:txBody>
        </p:sp>
        <p:sp>
          <p:nvSpPr>
            <p:cNvPr id="1048670" name="object 3"/>
            <p:cNvSpPr txBox="1"/>
            <p:nvPr/>
          </p:nvSpPr>
          <p:spPr>
            <a:xfrm>
              <a:off x="4490312" y="2556943"/>
              <a:ext cx="257810" cy="269240"/>
            </a:xfrm>
            <a:prstGeom prst="rect"/>
          </p:spPr>
          <p:txBody>
            <a:bodyPr bIns="0" lIns="0" rIns="0" rtlCol="0" tIns="12700" vert="horz" wrap="square">
              <a:spAutoFit/>
            </a:bodyPr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b="1" dirty="0" sz="1600" lang="en-US" smtClean="0">
                  <a:solidFill>
                    <a:srgbClr val="00488E"/>
                  </a:solidFill>
                  <a:latin typeface="Open Sans"/>
                  <a:cs typeface="Open Sans"/>
                </a:rPr>
                <a:t>02</a:t>
              </a:r>
              <a:endParaRPr dirty="0" sz="1600">
                <a:latin typeface="Open Sans"/>
                <a:cs typeface="Open Sans"/>
              </a:endParaRPr>
            </a:p>
          </p:txBody>
        </p:sp>
        <p:sp>
          <p:nvSpPr>
            <p:cNvPr id="1048671" name="object 4"/>
            <p:cNvSpPr txBox="1"/>
            <p:nvPr/>
          </p:nvSpPr>
          <p:spPr>
            <a:xfrm>
              <a:off x="4845291" y="2496618"/>
              <a:ext cx="3437173" cy="443711"/>
            </a:xfrm>
            <a:prstGeom prst="rect"/>
          </p:spPr>
          <p:txBody>
            <a:bodyPr bIns="0" lIns="0" rIns="0" rtlCol="0" tIns="12700" vert="horz" wrap="square">
              <a:spAutoFit/>
            </a:bodyPr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b="1" dirty="0" sz="1400" lang="ru-RU" spc="-5" smtClean="0">
                  <a:solidFill>
                    <a:srgbClr val="C00000"/>
                  </a:solidFill>
                  <a:latin typeface="Open Sans SemiBold"/>
                  <a:cs typeface="Open Sans SemiBold"/>
                </a:rPr>
                <a:t>наличие </a:t>
              </a:r>
              <a:r>
                <a:rPr b="1" dirty="0" sz="1400" lang="ru-RU" spc="-5">
                  <a:solidFill>
                    <a:srgbClr val="C00000"/>
                  </a:solidFill>
                  <a:latin typeface="Open Sans SemiBold"/>
                  <a:cs typeface="Open Sans SemiBold"/>
                </a:rPr>
                <a:t>и </a:t>
              </a:r>
              <a:r>
                <a:rPr b="1" dirty="0" sz="1400" lang="ru-RU" spc="-5" smtClean="0">
                  <a:solidFill>
                    <a:srgbClr val="C00000"/>
                  </a:solidFill>
                  <a:latin typeface="Open Sans SemiBold"/>
                  <a:cs typeface="Open Sans SemiBold"/>
                </a:rPr>
                <a:t>уровень </a:t>
              </a:r>
              <a:r>
                <a:rPr b="1" dirty="0" sz="1400" lang="ru-RU" spc="-5">
                  <a:solidFill>
                    <a:srgbClr val="C00000"/>
                  </a:solidFill>
                  <a:latin typeface="Open Sans SemiBold"/>
                  <a:cs typeface="Open Sans SemiBold"/>
                </a:rPr>
                <a:t>проработки целевой модели создания ЛП </a:t>
              </a:r>
              <a:r>
                <a:rPr b="1" dirty="0" sz="1400" lang="ru-RU" spc="-5" smtClean="0">
                  <a:solidFill>
                    <a:srgbClr val="C00000"/>
                  </a:solidFill>
                  <a:latin typeface="Open Sans SemiBold"/>
                  <a:cs typeface="Open Sans SemiBold"/>
                </a:rPr>
                <a:t>ИТС</a:t>
              </a:r>
              <a:endParaRPr dirty="0" sz="1400">
                <a:solidFill>
                  <a:srgbClr val="C00000"/>
                </a:solidFill>
                <a:latin typeface="Open Sans SemiBold"/>
                <a:cs typeface="Open Sans SemiBold"/>
              </a:endParaRPr>
            </a:p>
          </p:txBody>
        </p:sp>
      </p:grpSp>
      <p:sp>
        <p:nvSpPr>
          <p:cNvPr id="1048672" name="Прямоугольник 57"/>
          <p:cNvSpPr/>
          <p:nvPr/>
        </p:nvSpPr>
        <p:spPr>
          <a:xfrm>
            <a:off x="8383285" y="4315752"/>
            <a:ext cx="438150" cy="432434"/>
          </a:xfrm>
          <a:prstGeom prst="rect"/>
          <a:solidFill>
            <a:srgbClr val="0048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b="1" dirty="0" sz="1600" lang="en-US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06</a:t>
            </a:r>
            <a:endParaRPr b="1" dirty="0" sz="1600" lang="ru-RU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54" name="Группа 1"/>
          <p:cNvGrpSpPr/>
          <p:nvPr/>
        </p:nvGrpSpPr>
        <p:grpSpPr>
          <a:xfrm>
            <a:off x="684830" y="4315752"/>
            <a:ext cx="3303326" cy="1034006"/>
            <a:chOff x="4508500" y="4295462"/>
            <a:chExt cx="3303326" cy="1034006"/>
          </a:xfrm>
        </p:grpSpPr>
        <p:sp>
          <p:nvSpPr>
            <p:cNvPr id="1048673" name="object 20"/>
            <p:cNvSpPr/>
            <p:nvPr/>
          </p:nvSpPr>
          <p:spPr>
            <a:xfrm>
              <a:off x="4508500" y="4750967"/>
              <a:ext cx="3175000" cy="0"/>
            </a:xfrm>
            <a:custGeom>
              <a:avLst/>
              <a:ahLst/>
              <a:rect l="l" t="t" r="r" b="b"/>
              <a:pathLst>
                <a:path w="3175000">
                  <a:moveTo>
                    <a:pt x="0" y="0"/>
                  </a:moveTo>
                  <a:lnTo>
                    <a:pt x="3175000" y="0"/>
                  </a:lnTo>
                </a:path>
              </a:pathLst>
            </a:custGeom>
            <a:ln w="12700">
              <a:solidFill>
                <a:srgbClr val="00488E"/>
              </a:solidFill>
            </a:ln>
          </p:spPr>
          <p:txBody>
            <a:bodyPr bIns="0" lIns="0" rIns="0" rtlCol="0" tIns="0" wrap="square"/>
            <a:p/>
          </p:txBody>
        </p:sp>
        <p:sp>
          <p:nvSpPr>
            <p:cNvPr id="1048674" name="object 21"/>
            <p:cNvSpPr txBox="1"/>
            <p:nvPr/>
          </p:nvSpPr>
          <p:spPr>
            <a:xfrm>
              <a:off x="5028892" y="4295462"/>
              <a:ext cx="2782934" cy="382156"/>
            </a:xfrm>
            <a:prstGeom prst="rect"/>
          </p:spPr>
          <p:txBody>
            <a:bodyPr bIns="0" lIns="0" rIns="0" rtlCol="0" tIns="12700" vert="horz" wrap="square">
              <a:spAutoFit/>
            </a:bodyPr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b="1" dirty="0" sz="1200" lang="ru-RU" smtClean="0">
                  <a:solidFill>
                    <a:srgbClr val="00488E"/>
                  </a:solidFill>
                  <a:latin typeface="Open Sans SemiBold"/>
                  <a:cs typeface="Open Sans SemiBold"/>
                </a:rPr>
                <a:t>соответствие </a:t>
              </a:r>
              <a:r>
                <a:rPr b="1" dirty="0" sz="1200" lang="ru-RU">
                  <a:solidFill>
                    <a:srgbClr val="00488E"/>
                  </a:solidFill>
                  <a:latin typeface="Open Sans SemiBold"/>
                  <a:cs typeface="Open Sans SemiBold"/>
                </a:rPr>
                <a:t>ЛП ИТС требованиям </a:t>
              </a:r>
              <a:r>
                <a:rPr b="1" dirty="0" sz="1200" lang="ru-RU" smtClean="0">
                  <a:solidFill>
                    <a:srgbClr val="00488E"/>
                  </a:solidFill>
                  <a:latin typeface="Open Sans SemiBold"/>
                  <a:cs typeface="Open Sans SemiBold"/>
                </a:rPr>
                <a:t>информационной безопасности</a:t>
              </a:r>
              <a:endParaRPr dirty="0" sz="1200">
                <a:latin typeface="Open Sans SemiBold"/>
                <a:cs typeface="Open Sans SemiBold"/>
              </a:endParaRPr>
            </a:p>
          </p:txBody>
        </p:sp>
        <p:sp>
          <p:nvSpPr>
            <p:cNvPr id="1048675" name="object 22"/>
            <p:cNvSpPr txBox="1"/>
            <p:nvPr/>
          </p:nvSpPr>
          <p:spPr>
            <a:xfrm>
              <a:off x="4508500" y="4897667"/>
              <a:ext cx="3175000" cy="431801"/>
            </a:xfrm>
            <a:prstGeom prst="rect"/>
          </p:spPr>
          <p:txBody>
            <a:bodyPr bIns="0" lIns="0" rIns="0" rtlCol="0" tIns="12700" vert="horz" wrap="square">
              <a:spAutoFit/>
            </a:bodyPr>
            <a:p>
              <a:pPr marL="12700" marR="5080">
                <a:lnSpc>
                  <a:spcPct val="100000"/>
                </a:lnSpc>
                <a:spcBef>
                  <a:spcPts val="100"/>
                </a:spcBef>
              </a:pPr>
              <a:r>
                <a:rPr dirty="0" sz="1000" lang="ru-RU" smtClean="0">
                  <a:solidFill>
                    <a:srgbClr val="0A1135"/>
                  </a:solidFill>
                  <a:latin typeface="Open Sans"/>
                  <a:cs typeface="Open Sans"/>
                </a:rPr>
                <a:t>Оценивается соответствие проектных решений по защите информации, циркулирующей в рамках ЛП ИТС</a:t>
              </a:r>
            </a:p>
          </p:txBody>
        </p:sp>
        <p:sp>
          <p:nvSpPr>
            <p:cNvPr id="1048676" name="Прямоугольник 58"/>
            <p:cNvSpPr/>
            <p:nvPr/>
          </p:nvSpPr>
          <p:spPr>
            <a:xfrm>
              <a:off x="4520551" y="4315752"/>
              <a:ext cx="438150" cy="432434"/>
            </a:xfrm>
            <a:prstGeom prst="rect"/>
            <a:solidFill>
              <a:srgbClr val="0048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r>
                <a:rPr b="1" dirty="0" sz="1600" lang="en-US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0</a:t>
              </a:r>
              <a:r>
                <a:rPr b="1" dirty="0" sz="1600" lang="ru-RU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endParaRPr b="1" dirty="0" sz="1600" lang="ru-RU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55" name="Группа 2"/>
          <p:cNvGrpSpPr/>
          <p:nvPr/>
        </p:nvGrpSpPr>
        <p:grpSpPr>
          <a:xfrm>
            <a:off x="4478079" y="4318760"/>
            <a:ext cx="3235172" cy="1179343"/>
            <a:chOff x="622300" y="4290629"/>
            <a:chExt cx="3235172" cy="1179343"/>
          </a:xfrm>
        </p:grpSpPr>
        <p:sp>
          <p:nvSpPr>
            <p:cNvPr id="1048677" name="object 15"/>
            <p:cNvSpPr/>
            <p:nvPr/>
          </p:nvSpPr>
          <p:spPr>
            <a:xfrm>
              <a:off x="635000" y="4750967"/>
              <a:ext cx="3175000" cy="0"/>
            </a:xfrm>
            <a:custGeom>
              <a:avLst/>
              <a:ahLst/>
              <a:rect l="l" t="t" r="r" b="b"/>
              <a:pathLst>
                <a:path w="3175000">
                  <a:moveTo>
                    <a:pt x="0" y="0"/>
                  </a:moveTo>
                  <a:lnTo>
                    <a:pt x="3174987" y="0"/>
                  </a:lnTo>
                </a:path>
              </a:pathLst>
            </a:custGeom>
            <a:ln w="12700">
              <a:solidFill>
                <a:srgbClr val="00488E"/>
              </a:solidFill>
            </a:ln>
          </p:spPr>
          <p:txBody>
            <a:bodyPr bIns="0" lIns="0" rIns="0" rtlCol="0" tIns="0" wrap="square"/>
            <a:p/>
          </p:txBody>
        </p:sp>
        <p:sp>
          <p:nvSpPr>
            <p:cNvPr id="1048678" name="object 16"/>
            <p:cNvSpPr txBox="1"/>
            <p:nvPr/>
          </p:nvSpPr>
          <p:spPr>
            <a:xfrm>
              <a:off x="1197865" y="4290629"/>
              <a:ext cx="2637285" cy="382156"/>
            </a:xfrm>
            <a:prstGeom prst="rect"/>
          </p:spPr>
          <p:txBody>
            <a:bodyPr bIns="0" lIns="0" rIns="0" rtlCol="0" tIns="12700" vert="horz" wrap="square">
              <a:spAutoFit/>
            </a:bodyPr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b="1" dirty="0" sz="1200" lang="ru-RU" spc="-5" smtClean="0">
                  <a:solidFill>
                    <a:srgbClr val="00488E"/>
                  </a:solidFill>
                  <a:latin typeface="Open Sans SemiBold"/>
                  <a:cs typeface="Open Sans SemiBold"/>
                </a:rPr>
                <a:t>соответствие </a:t>
              </a:r>
              <a:r>
                <a:rPr b="1" dirty="0" sz="1200" lang="ru-RU" spc="-5">
                  <a:solidFill>
                    <a:srgbClr val="00488E"/>
                  </a:solidFill>
                  <a:latin typeface="Open Sans SemiBold"/>
                  <a:cs typeface="Open Sans SemiBold"/>
                </a:rPr>
                <a:t>структуры ЛП ИТС целевым </a:t>
              </a:r>
              <a:r>
                <a:rPr b="1" dirty="0" sz="1200" lang="ru-RU" spc="-5" smtClean="0">
                  <a:solidFill>
                    <a:srgbClr val="00488E"/>
                  </a:solidFill>
                  <a:latin typeface="Open Sans SemiBold"/>
                  <a:cs typeface="Open Sans SemiBold"/>
                </a:rPr>
                <a:t>индикаторам проекта</a:t>
              </a:r>
              <a:endParaRPr dirty="0" sz="1200">
                <a:latin typeface="Open Sans SemiBold"/>
                <a:cs typeface="Open Sans SemiBold"/>
              </a:endParaRPr>
            </a:p>
          </p:txBody>
        </p:sp>
        <p:sp>
          <p:nvSpPr>
            <p:cNvPr id="1048679" name="object 17"/>
            <p:cNvSpPr txBox="1"/>
            <p:nvPr/>
          </p:nvSpPr>
          <p:spPr>
            <a:xfrm>
              <a:off x="622300" y="4898472"/>
              <a:ext cx="3235172" cy="571500"/>
            </a:xfrm>
            <a:prstGeom prst="rect"/>
          </p:spPr>
          <p:txBody>
            <a:bodyPr bIns="0" lIns="0" rIns="0" rtlCol="0" tIns="12700" vert="horz" wrap="square">
              <a:spAutoFit/>
            </a:bodyPr>
            <a:p>
              <a:pPr marL="12700" marR="5080">
                <a:lnSpc>
                  <a:spcPct val="100000"/>
                </a:lnSpc>
                <a:spcBef>
                  <a:spcPts val="100"/>
                </a:spcBef>
              </a:pPr>
              <a:r>
                <a:rPr dirty="0" sz="1000" lang="ru-RU" smtClean="0">
                  <a:solidFill>
                    <a:srgbClr val="0A1135"/>
                  </a:solidFill>
                  <a:latin typeface="Open Sans"/>
                  <a:cs typeface="Open Sans"/>
                </a:rPr>
                <a:t>Оценивается соответствие структуры ЛП ИТС целевым и функциональным индикаторам, сформированным при разработке целевой модели ЛП ИТС</a:t>
              </a:r>
            </a:p>
          </p:txBody>
        </p:sp>
        <p:sp>
          <p:nvSpPr>
            <p:cNvPr id="1048680" name="Прямоугольник 59"/>
            <p:cNvSpPr/>
            <p:nvPr/>
          </p:nvSpPr>
          <p:spPr>
            <a:xfrm>
              <a:off x="641350" y="4325490"/>
              <a:ext cx="438150" cy="432434"/>
            </a:xfrm>
            <a:prstGeom prst="rect"/>
            <a:solidFill>
              <a:srgbClr val="0048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r>
                <a:rPr b="1" dirty="0" sz="1600" lang="en-US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0</a:t>
              </a:r>
              <a:r>
                <a:rPr b="1" dirty="0" sz="1600" lang="ru-RU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</a:t>
              </a:r>
              <a:endParaRPr b="1" dirty="0" sz="1600" lang="ru-RU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</p:cSld>
  <p:clrMapOvr>
    <a:masterClrMapping/>
  </p:clrMapOvr>
  <p:timing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7" name="Рисунок 3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772" y="-11109"/>
            <a:ext cx="12192000" cy="741391"/>
          </a:xfrm>
          <a:prstGeom prst="rect"/>
        </p:spPr>
      </p:pic>
      <p:sp>
        <p:nvSpPr>
          <p:cNvPr id="1048690" name="object 28"/>
          <p:cNvSpPr txBox="1">
            <a:spLocks noGrp="1"/>
          </p:cNvSpPr>
          <p:nvPr>
            <p:ph type="title"/>
          </p:nvPr>
        </p:nvSpPr>
        <p:spPr>
          <a:xfrm>
            <a:off x="753699" y="1097131"/>
            <a:ext cx="5303520" cy="259045"/>
          </a:xfrm>
          <a:prstGeom prst="rect"/>
        </p:spPr>
        <p:txBody>
          <a:bodyPr bIns="0" lIns="0" rIns="0" rtlCol="0" tIns="12700" vert="horz" wrap="square">
            <a:spAutoFit/>
          </a:bodyPr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lang="ru-RU">
                <a:solidFill>
                  <a:srgbClr val="00488E"/>
                </a:solidFill>
                <a:latin typeface="Montserrat"/>
                <a:cs typeface="Montserrat"/>
              </a:rPr>
              <a:t>Степень зрелости локального проекта ИТС</a:t>
            </a:r>
          </a:p>
        </p:txBody>
      </p:sp>
      <p:sp>
        <p:nvSpPr>
          <p:cNvPr id="1048691" name="Объект 1"/>
          <p:cNvSpPr>
            <a:spLocks noGrp="1"/>
          </p:cNvSpPr>
          <p:nvPr>
            <p:ph sz="half" idx="2"/>
          </p:nvPr>
        </p:nvSpPr>
        <p:spPr>
          <a:xfrm>
            <a:off x="6710546" y="1854182"/>
            <a:ext cx="5303520" cy="4800600"/>
          </a:xfrm>
        </p:spPr>
        <p:txBody>
          <a:bodyPr/>
          <a:p>
            <a:pPr algn="l" fontAlgn="t" marL="442913"/>
            <a:r>
              <a:rPr dirty="0" lang="ru-RU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</a:t>
            </a:r>
            <a:r>
              <a:rPr dirty="0" lang="ru-RU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отсутствует</a:t>
            </a:r>
            <a:endParaRPr dirty="0" sz="2000" lang="ru-RU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algn="l" fontAlgn="t" marL="447675"/>
            <a:r>
              <a:rPr dirty="0" lang="ru-RU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 fontAlgn="t" marL="442913"/>
            <a:r>
              <a:rPr dirty="0" lang="ru-RU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Проведён </a:t>
            </a:r>
            <a:r>
              <a:rPr dirty="0" lang="ru-RU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 данных для создания архитектуры индикаторов эффективности, подбора подсистем ЛП </a:t>
            </a:r>
            <a:r>
              <a:rPr dirty="0" lang="ru-RU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ИТС</a:t>
            </a:r>
          </a:p>
          <a:p>
            <a:pPr algn="l" fontAlgn="t" marL="447675"/>
            <a:endParaRPr dirty="0" lang="ru-RU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t" marL="447675"/>
            <a:r>
              <a:rPr dirty="0" lang="ru-RU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Разработана </a:t>
            </a:r>
            <a:r>
              <a:rPr dirty="0" lang="ru-RU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архитектура индикаторов эффективности ЛП ИТС </a:t>
            </a:r>
            <a:endParaRPr dirty="0" sz="2000" lang="ru-RU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algn="l" fontAlgn="t"/>
            <a:endParaRPr dirty="0" lang="ru-RU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t" marL="358775"/>
            <a:r>
              <a:rPr dirty="0" lang="ru-RU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 </a:t>
            </a:r>
            <a:r>
              <a:rPr dirty="0" lang="ru-RU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подсистем ЛП ИТС</a:t>
            </a:r>
            <a:endParaRPr dirty="0" sz="2000" lang="ru-RU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algn="l" fontAlgn="t" marL="358775"/>
            <a:endParaRPr dirty="0" lang="ru-RU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t" marL="358775"/>
            <a:r>
              <a:rPr dirty="0" lang="ru-RU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Определены </a:t>
            </a:r>
            <a:r>
              <a:rPr dirty="0" lang="ru-RU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предварительные функциональная и физическая архитектуры ЛП ИТС</a:t>
            </a:r>
            <a:endParaRPr dirty="0" sz="2000" lang="ru-RU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algn="l" fontAlgn="t" marL="358775"/>
            <a:endParaRPr dirty="0" lang="ru-RU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t" marL="358775"/>
            <a:r>
              <a:rPr dirty="0" lang="ru-RU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Имеется </a:t>
            </a:r>
            <a:r>
              <a:rPr dirty="0" lang="ru-RU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положительная оценка модели научным экспертным сообществом</a:t>
            </a:r>
            <a:endParaRPr dirty="0" sz="2000" lang="ru-RU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endParaRPr dirty="0" lang="ru-RU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48692" name="object 33"/>
          <p:cNvSpPr txBox="1">
            <a:spLocks noGrp="1"/>
          </p:cNvSpPr>
          <p:nvPr>
            <p:ph type="sldNum" sz="quarter" idx="7"/>
          </p:nvPr>
        </p:nvSpPr>
        <p:spPr>
          <a:xfrm>
            <a:off x="161615" y="6369248"/>
            <a:ext cx="312420" cy="305212"/>
          </a:xfrm>
          <a:prstGeom prst="rect"/>
        </p:spPr>
        <p:txBody>
          <a:bodyPr bIns="0" lIns="0" rIns="0" rtlCol="0" tIns="27940" vert="horz" wrap="square">
            <a:spAutoFit/>
          </a:bodyPr>
          <a:p>
            <a:pPr algn="ctr" marL="25400">
              <a:lnSpc>
                <a:spcPct val="100000"/>
              </a:lnSpc>
              <a:spcBef>
                <a:spcPts val="220"/>
              </a:spcBef>
            </a:pPr>
            <a:r>
              <a:rPr dirty="0" lang="ru-RU" smtClean="0">
                <a:solidFill>
                  <a:schemeClr val="bg1"/>
                </a:solidFill>
              </a:rPr>
              <a:t>07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048693" name="object 3"/>
          <p:cNvSpPr txBox="1"/>
          <p:nvPr/>
        </p:nvSpPr>
        <p:spPr>
          <a:xfrm>
            <a:off x="628656" y="193387"/>
            <a:ext cx="10877550" cy="412934"/>
          </a:xfrm>
          <a:prstGeom prst="rect"/>
        </p:spPr>
        <p:txBody>
          <a:bodyPr bIns="0" lIns="0" rIns="0" rtlCol="0" tIns="12700" vert="horz" wrap="square">
            <a:spAutoFit/>
          </a:bodyPr>
          <a:lstStyle>
            <a:lvl1pPr>
              <a:defRPr b="1" sz="3200" i="0">
                <a:solidFill>
                  <a:schemeClr val="bg1"/>
                </a:solidFill>
                <a:latin typeface="Montserrat ExtraBold"/>
                <a:ea typeface="+mj-ea"/>
                <a:cs typeface="Montserrat ExtraBold"/>
              </a:defRPr>
            </a:lvl1pPr>
          </a:lstStyle>
          <a:p>
            <a:pPr marL="12700">
              <a:spcBef>
                <a:spcPts val="100"/>
              </a:spcBef>
            </a:pPr>
            <a:r>
              <a:rPr b="0" dirty="0" sz="2600" kern="0" lang="ru-RU" spc="-10">
                <a:latin typeface="Montserrat Light"/>
                <a:cs typeface="Montserrat Light"/>
              </a:rPr>
              <a:t>Реализация локального проекта ИТС</a:t>
            </a:r>
          </a:p>
        </p:txBody>
      </p:sp>
      <p:sp>
        <p:nvSpPr>
          <p:cNvPr id="1048694" name="object 2"/>
          <p:cNvSpPr/>
          <p:nvPr/>
        </p:nvSpPr>
        <p:spPr>
          <a:xfrm>
            <a:off x="641350" y="6223000"/>
            <a:ext cx="0" cy="635000"/>
          </a:xfrm>
          <a:custGeom>
            <a:avLst/>
            <a:ahLst/>
            <a:rect l="l" t="t" r="r" b="b"/>
            <a:pathLst>
              <a:path h="635000">
                <a:moveTo>
                  <a:pt x="0" y="63500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bg1">
                <a:lumMod val="75000"/>
              </a:schemeClr>
            </a:solidFill>
          </a:ln>
        </p:spPr>
        <p:txBody>
          <a:bodyPr bIns="0" lIns="0" rIns="0" rtlCol="0" tIns="0" wrap="square"/>
          <a:p/>
        </p:txBody>
      </p:sp>
      <p:grpSp>
        <p:nvGrpSpPr>
          <p:cNvPr id="60" name="Группа 10"/>
          <p:cNvGrpSpPr/>
          <p:nvPr/>
        </p:nvGrpSpPr>
        <p:grpSpPr>
          <a:xfrm>
            <a:off x="648000" y="6228000"/>
            <a:ext cx="2634115" cy="529506"/>
            <a:chOff x="463531" y="4808030"/>
            <a:chExt cx="4809117" cy="575144"/>
          </a:xfrm>
        </p:grpSpPr>
        <p:pic>
          <p:nvPicPr>
            <p:cNvPr id="2097168" name="Рисунок 11"/>
            <p:cNvPicPr>
              <a:picLocks noChangeAspect="1"/>
            </p:cNvPicPr>
            <p:nvPr/>
          </p:nvPicPr>
          <p:blipFill rotWithShape="1">
            <a:blip xmlns:r="http://schemas.openxmlformats.org/officeDocument/2006/relationships" r:embed="rId2"/>
            <a:srcRect r="82107"/>
            <a:stretch>
              <a:fillRect/>
            </a:stretch>
          </p:blipFill>
          <p:spPr>
            <a:xfrm>
              <a:off x="463531" y="4808030"/>
              <a:ext cx="579908" cy="575144"/>
            </a:xfrm>
            <a:prstGeom prst="rect"/>
          </p:spPr>
        </p:pic>
        <p:sp>
          <p:nvSpPr>
            <p:cNvPr id="1048695" name="TextBox 12"/>
            <p:cNvSpPr txBox="1"/>
            <p:nvPr/>
          </p:nvSpPr>
          <p:spPr>
            <a:xfrm>
              <a:off x="1043439" y="4895019"/>
              <a:ext cx="4229209" cy="389009"/>
            </a:xfrm>
            <a:prstGeom prst="rect"/>
            <a:noFill/>
            <a:effectLst>
              <a:outerShdw algn="tr" blurRad="50800" dir="8100000" dist="38100" rotWithShape="0">
                <a:prstClr val="black">
                  <a:alpha val="40000"/>
                </a:prstClr>
              </a:outerShdw>
              <a:softEdge rad="0"/>
            </a:effectLst>
          </p:spPr>
          <p:txBody>
            <a:bodyPr rtlCol="0" wrap="none">
              <a:spAutoFit/>
            </a:bodyPr>
            <a:p>
              <a:r>
                <a:rPr baseline="0" b="0" dirty="0" sz="1800" i="0" lang="ru-RU" spc="-100" smtClean="0">
                  <a:solidFill>
                    <a:schemeClr val="bg1"/>
                  </a:solidFill>
                </a:rPr>
                <a:t>ФАУ «РОСДОРНИИ»</a:t>
              </a:r>
              <a:endParaRPr baseline="0" b="0" dirty="0" sz="1800" i="0" lang="ru-RU" spc="-100">
                <a:solidFill>
                  <a:schemeClr val="bg1"/>
                </a:solidFill>
              </a:endParaRPr>
            </a:p>
          </p:txBody>
        </p:sp>
      </p:grpSp>
      <p:pic>
        <p:nvPicPr>
          <p:cNvPr id="2097169" name="Рисунок 7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6471426" y="1857417"/>
            <a:ext cx="478241" cy="488752"/>
          </a:xfrm>
          <a:prstGeom prst="rect"/>
        </p:spPr>
      </p:pic>
      <p:pic>
        <p:nvPicPr>
          <p:cNvPr id="2097170" name="Объект 9"/>
          <p:cNvPicPr>
            <a:picLocks noChangeAspect="1" noGrp="1"/>
          </p:cNvPicPr>
          <p:nvPr>
            <p:ph sz="half" idx="3"/>
          </p:nvPr>
        </p:nvPicPr>
        <p:blipFill>
          <a:blip xmlns:r="http://schemas.openxmlformats.org/officeDocument/2006/relationships" r:embed="rId4" cstate="print"/>
          <a:stretch>
            <a:fillRect/>
          </a:stretch>
        </p:blipFill>
        <p:spPr>
          <a:xfrm>
            <a:off x="6412247" y="4485347"/>
            <a:ext cx="505206" cy="452328"/>
          </a:xfrm>
        </p:spPr>
      </p:pic>
      <p:pic>
        <p:nvPicPr>
          <p:cNvPr id="2097171" name="Рисунок 13"/>
          <p:cNvPicPr>
            <a:picLocks noChangeAspect="1"/>
          </p:cNvPicPr>
          <p:nvPr/>
        </p:nvPicPr>
        <p:blipFill>
          <a:blip xmlns:r="http://schemas.openxmlformats.org/officeDocument/2006/relationships" r:embed="rId5" cstate="print"/>
          <a:stretch>
            <a:fillRect/>
          </a:stretch>
        </p:blipFill>
        <p:spPr>
          <a:xfrm flipH="1">
            <a:off x="6324600" y="3712544"/>
            <a:ext cx="629780" cy="551687"/>
          </a:xfrm>
          <a:prstGeom prst="rect"/>
        </p:spPr>
      </p:pic>
      <p:pic>
        <p:nvPicPr>
          <p:cNvPr id="2097172" name="Рисунок 14"/>
          <p:cNvPicPr>
            <a:picLocks noChangeAspect="1"/>
          </p:cNvPicPr>
          <p:nvPr/>
        </p:nvPicPr>
        <p:blipFill>
          <a:blip xmlns:r="http://schemas.openxmlformats.org/officeDocument/2006/relationships" r:embed="rId6" cstate="print"/>
          <a:stretch>
            <a:fillRect/>
          </a:stretch>
        </p:blipFill>
        <p:spPr>
          <a:xfrm>
            <a:off x="6368064" y="5897808"/>
            <a:ext cx="593573" cy="502992"/>
          </a:xfrm>
          <a:prstGeom prst="rect"/>
        </p:spPr>
      </p:pic>
      <p:pic>
        <p:nvPicPr>
          <p:cNvPr id="2097173" name="Рисунок 16"/>
          <p:cNvPicPr>
            <a:picLocks noChangeAspect="1"/>
          </p:cNvPicPr>
          <p:nvPr/>
        </p:nvPicPr>
        <p:blipFill>
          <a:blip xmlns:r="http://schemas.openxmlformats.org/officeDocument/2006/relationships" r:embed="rId7" cstate="print"/>
          <a:stretch>
            <a:fillRect/>
          </a:stretch>
        </p:blipFill>
        <p:spPr>
          <a:xfrm>
            <a:off x="6415242" y="2608070"/>
            <a:ext cx="499216" cy="730282"/>
          </a:xfrm>
          <a:prstGeom prst="rect"/>
        </p:spPr>
      </p:pic>
      <p:pic>
        <p:nvPicPr>
          <p:cNvPr id="2097174" name="Рисунок 17"/>
          <p:cNvPicPr>
            <a:picLocks noChangeAspect="1"/>
          </p:cNvPicPr>
          <p:nvPr/>
        </p:nvPicPr>
        <p:blipFill>
          <a:blip xmlns:r="http://schemas.openxmlformats.org/officeDocument/2006/relationships" r:embed="rId8" cstate="print"/>
          <a:stretch>
            <a:fillRect/>
          </a:stretch>
        </p:blipFill>
        <p:spPr>
          <a:xfrm>
            <a:off x="6430915" y="5170593"/>
            <a:ext cx="483401" cy="483401"/>
          </a:xfrm>
          <a:prstGeom prst="rect"/>
        </p:spPr>
      </p:pic>
      <p:sp>
        <p:nvSpPr>
          <p:cNvPr id="1048696" name="Объект 1"/>
          <p:cNvSpPr txBox="1"/>
          <p:nvPr/>
        </p:nvSpPr>
        <p:spPr>
          <a:xfrm>
            <a:off x="782468" y="1887771"/>
            <a:ext cx="5303520" cy="5067300"/>
          </a:xfrm>
          <a:prstGeom prst="rect"/>
        </p:spPr>
        <p:txBody>
          <a:bodyPr bIns="0" lIns="0" rIns="0" tIns="0" wrap="square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l" fontAlgn="t" marL="442913"/>
            <a:r>
              <a:rPr dirty="0" kern="0" lang="ru-RU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отсутствует</a:t>
            </a:r>
            <a:endParaRPr dirty="0" sz="2000" kern="0" lang="ru-RU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algn="l" fontAlgn="t" marL="447675"/>
            <a:r>
              <a:rPr dirty="0" kern="0" lang="ru-RU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fontAlgn="t" marL="442913"/>
            <a:r>
              <a:rPr dirty="0" kern="0" lang="ru-RU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Сформирована инициатива по развитию ЛП </a:t>
            </a:r>
            <a:r>
              <a:rPr dirty="0" kern="0" lang="ru-RU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ИТС</a:t>
            </a:r>
            <a:endParaRPr dirty="0" kern="0" lang="en-US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 marL="442913"/>
            <a:endParaRPr dirty="0" kern="0" lang="ru-RU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 marL="442913"/>
            <a:endParaRPr dirty="0" kern="0" lang="ru-RU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 marL="442913"/>
            <a:r>
              <a:rPr dirty="0" kern="0" lang="ru-RU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Разработано </a:t>
            </a:r>
            <a:r>
              <a:rPr dirty="0" kern="0" lang="ru-RU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на создание ЛП </a:t>
            </a:r>
            <a:r>
              <a:rPr dirty="0" kern="0" lang="ru-RU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ИТС</a:t>
            </a:r>
          </a:p>
          <a:p>
            <a:pPr fontAlgn="t" marL="442913"/>
            <a:endParaRPr dirty="0" kern="0" lang="en-US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 marL="442913"/>
            <a:endParaRPr dirty="0" kern="0" lang="ru-RU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 marL="442913"/>
            <a:r>
              <a:rPr dirty="0" kern="0" lang="ru-RU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Разработана идеалистическая модель ЛП </a:t>
            </a:r>
            <a:r>
              <a:rPr dirty="0" kern="0" lang="ru-RU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ИТС</a:t>
            </a:r>
          </a:p>
          <a:p>
            <a:pPr fontAlgn="t" marL="442913"/>
            <a:endParaRPr dirty="0" kern="0" lang="en-US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 marL="442913"/>
            <a:endParaRPr dirty="0" kern="0" lang="ru-RU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 marL="442913"/>
            <a:r>
              <a:rPr dirty="0" kern="0" lang="ru-RU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Разработана уточненная модель ЛП </a:t>
            </a:r>
            <a:r>
              <a:rPr dirty="0" kern="0" lang="ru-RU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ИТС</a:t>
            </a:r>
          </a:p>
          <a:p>
            <a:pPr fontAlgn="t" marL="442913"/>
            <a:endParaRPr dirty="0" kern="0" lang="en-US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 marL="442913"/>
            <a:endParaRPr dirty="0" kern="0" lang="ru-RU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 marL="442913"/>
            <a:r>
              <a:rPr dirty="0" kern="0" lang="ru-RU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Разработана проектная документация ЛП ИТС</a:t>
            </a:r>
          </a:p>
          <a:p>
            <a:endParaRPr dirty="0" kern="0" lang="ru-RU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48697" name="object 28"/>
          <p:cNvSpPr txBox="1"/>
          <p:nvPr/>
        </p:nvSpPr>
        <p:spPr>
          <a:xfrm>
            <a:off x="6683051" y="972826"/>
            <a:ext cx="5303520" cy="505267"/>
          </a:xfrm>
          <a:prstGeom prst="rect"/>
        </p:spPr>
        <p:txBody>
          <a:bodyPr bIns="0" lIns="0" rIns="0" rtlCol="0" tIns="12700" vert="horz" wrap="square">
            <a:spAutoFit/>
          </a:bodyPr>
          <a:lstStyle>
            <a:lvl1pPr>
              <a:defRPr b="1" sz="3200" i="0">
                <a:solidFill>
                  <a:schemeClr val="bg1"/>
                </a:solidFill>
                <a:latin typeface="Montserrat ExtraBold"/>
                <a:ea typeface="+mj-ea"/>
                <a:cs typeface="Montserrat ExtraBold"/>
              </a:defRPr>
            </a:lvl1pPr>
          </a:lstStyle>
          <a:p>
            <a:pPr marL="12700">
              <a:spcBef>
                <a:spcPts val="100"/>
              </a:spcBef>
            </a:pPr>
            <a:r>
              <a:rPr sz="1600" kern="0" lang="ru-RU" smtClean="0">
                <a:solidFill>
                  <a:srgbClr val="00488E"/>
                </a:solidFill>
                <a:latin typeface="Montserrat"/>
                <a:cs typeface="Montserrat"/>
              </a:rPr>
              <a:t>Наличие и уровень проработки целевой модели создания локального проекта ИТС</a:t>
            </a:r>
            <a:endParaRPr dirty="0" sz="1600" kern="0" lang="ru-RU">
              <a:solidFill>
                <a:srgbClr val="00488E"/>
              </a:solidFill>
              <a:latin typeface="Montserrat"/>
              <a:cs typeface="Montserrat"/>
            </a:endParaRPr>
          </a:p>
        </p:txBody>
      </p:sp>
      <p:pic>
        <p:nvPicPr>
          <p:cNvPr id="2097175" name="Рисунок 18"/>
          <p:cNvPicPr>
            <a:picLocks noChangeAspect="1"/>
          </p:cNvPicPr>
          <p:nvPr/>
        </p:nvPicPr>
        <p:blipFill>
          <a:blip xmlns:r="http://schemas.openxmlformats.org/officeDocument/2006/relationships" r:embed="rId9" cstate="print"/>
          <a:stretch>
            <a:fillRect/>
          </a:stretch>
        </p:blipFill>
        <p:spPr>
          <a:xfrm>
            <a:off x="387646" y="1490571"/>
            <a:ext cx="762000" cy="762000"/>
          </a:xfrm>
          <a:prstGeom prst="rect"/>
        </p:spPr>
      </p:pic>
      <p:pic>
        <p:nvPicPr>
          <p:cNvPr id="2097176" name="Рисунок 19"/>
          <p:cNvPicPr>
            <a:picLocks noChangeAspect="1"/>
          </p:cNvPicPr>
          <p:nvPr/>
        </p:nvPicPr>
        <p:blipFill>
          <a:blip xmlns:r="http://schemas.openxmlformats.org/officeDocument/2006/relationships" r:embed="rId10" cstate="print"/>
          <a:stretch>
            <a:fillRect/>
          </a:stretch>
        </p:blipFill>
        <p:spPr>
          <a:xfrm>
            <a:off x="470324" y="2246633"/>
            <a:ext cx="722873" cy="722873"/>
          </a:xfrm>
          <a:prstGeom prst="rect"/>
        </p:spPr>
      </p:pic>
      <p:pic>
        <p:nvPicPr>
          <p:cNvPr id="2097177" name="Рисунок 20"/>
          <p:cNvPicPr>
            <a:picLocks noChangeAspect="1"/>
          </p:cNvPicPr>
          <p:nvPr/>
        </p:nvPicPr>
        <p:blipFill>
          <a:blip xmlns:r="http://schemas.openxmlformats.org/officeDocument/2006/relationships" r:embed="rId11" cstate="print"/>
          <a:stretch>
            <a:fillRect/>
          </a:stretch>
        </p:blipFill>
        <p:spPr>
          <a:xfrm>
            <a:off x="355434" y="3824420"/>
            <a:ext cx="990512" cy="742885"/>
          </a:xfrm>
          <a:prstGeom prst="rect"/>
        </p:spPr>
      </p:pic>
      <p:pic>
        <p:nvPicPr>
          <p:cNvPr id="2097178" name="Рисунок 21"/>
          <p:cNvPicPr>
            <a:picLocks noChangeAspect="1"/>
          </p:cNvPicPr>
          <p:nvPr/>
        </p:nvPicPr>
        <p:blipFill>
          <a:blip xmlns:r="http://schemas.openxmlformats.org/officeDocument/2006/relationships" r:embed="rId12" cstate="print"/>
          <a:stretch>
            <a:fillRect/>
          </a:stretch>
        </p:blipFill>
        <p:spPr>
          <a:xfrm>
            <a:off x="724633" y="3058960"/>
            <a:ext cx="423194" cy="615591"/>
          </a:xfrm>
          <a:prstGeom prst="rect"/>
        </p:spPr>
      </p:pic>
      <p:pic>
        <p:nvPicPr>
          <p:cNvPr id="2097179" name="Рисунок 22"/>
          <p:cNvPicPr>
            <a:picLocks noChangeAspect="1"/>
          </p:cNvPicPr>
          <p:nvPr/>
        </p:nvPicPr>
        <p:blipFill>
          <a:blip xmlns:r="http://schemas.openxmlformats.org/officeDocument/2006/relationships" r:embed="rId13" cstate="print"/>
          <a:stretch>
            <a:fillRect/>
          </a:stretch>
        </p:blipFill>
        <p:spPr>
          <a:xfrm>
            <a:off x="647923" y="4694098"/>
            <a:ext cx="488893" cy="583197"/>
          </a:xfrm>
          <a:prstGeom prst="rect"/>
        </p:spPr>
      </p:pic>
      <p:pic>
        <p:nvPicPr>
          <p:cNvPr id="2097180" name="Рисунок 25"/>
          <p:cNvPicPr>
            <a:picLocks noChangeAspect="1"/>
          </p:cNvPicPr>
          <p:nvPr/>
        </p:nvPicPr>
        <p:blipFill>
          <a:blip xmlns:r="http://schemas.openxmlformats.org/officeDocument/2006/relationships" r:embed="rId14" cstate="print"/>
          <a:stretch>
            <a:fillRect/>
          </a:stretch>
        </p:blipFill>
        <p:spPr>
          <a:xfrm>
            <a:off x="422694" y="5534313"/>
            <a:ext cx="818131" cy="613599"/>
          </a:xfrm>
          <a:prstGeom prst="rect"/>
        </p:spPr>
      </p:pic>
    </p:spTree>
  </p:cSld>
  <p:clrMapOvr>
    <a:masterClrMapping/>
  </p:clrMapOvr>
  <p:timing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1" name="Рисунок 3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772" y="-11109"/>
            <a:ext cx="12192000" cy="696909"/>
          </a:xfrm>
          <a:prstGeom prst="rect"/>
        </p:spPr>
      </p:pic>
      <p:sp>
        <p:nvSpPr>
          <p:cNvPr id="1048701" name="object 28"/>
          <p:cNvSpPr txBox="1">
            <a:spLocks noGrp="1"/>
          </p:cNvSpPr>
          <p:nvPr>
            <p:ph type="title"/>
          </p:nvPr>
        </p:nvSpPr>
        <p:spPr>
          <a:xfrm>
            <a:off x="628656" y="862039"/>
            <a:ext cx="10950788" cy="382156"/>
          </a:xfrm>
          <a:prstGeom prst="rect"/>
        </p:spPr>
        <p:txBody>
          <a:bodyPr bIns="0" lIns="0" rIns="0" rtlCol="0" tIns="12700" vert="horz" wrap="square">
            <a:spAutoFit/>
          </a:bodyPr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lang="ru-RU">
                <a:solidFill>
                  <a:srgbClr val="00488E"/>
                </a:solidFill>
                <a:latin typeface="Montserrat"/>
                <a:cs typeface="Montserrat"/>
              </a:rPr>
              <a:t>С</a:t>
            </a:r>
            <a:r>
              <a:rPr dirty="0" sz="2400" lang="ru-RU" smtClean="0">
                <a:solidFill>
                  <a:srgbClr val="00488E"/>
                </a:solidFill>
                <a:latin typeface="Montserrat"/>
                <a:cs typeface="Montserrat"/>
              </a:rPr>
              <a:t>оответствие </a:t>
            </a:r>
            <a:r>
              <a:rPr dirty="0" sz="2400" lang="ru-RU">
                <a:solidFill>
                  <a:srgbClr val="00488E"/>
                </a:solidFill>
                <a:latin typeface="Montserrat"/>
                <a:cs typeface="Montserrat"/>
              </a:rPr>
              <a:t>структуры ЛП ИТС требованиям ГОСТ Р 56294-2014</a:t>
            </a:r>
          </a:p>
        </p:txBody>
      </p:sp>
      <p:sp>
        <p:nvSpPr>
          <p:cNvPr id="1048702" name="object 33"/>
          <p:cNvSpPr txBox="1">
            <a:spLocks noGrp="1"/>
          </p:cNvSpPr>
          <p:nvPr>
            <p:ph type="sldNum" sz="quarter" idx="7"/>
          </p:nvPr>
        </p:nvSpPr>
        <p:spPr>
          <a:xfrm>
            <a:off x="161615" y="6369248"/>
            <a:ext cx="312420" cy="305212"/>
          </a:xfrm>
          <a:prstGeom prst="rect"/>
        </p:spPr>
        <p:txBody>
          <a:bodyPr bIns="0" lIns="0" rIns="0" rtlCol="0" tIns="27940" vert="horz" wrap="square">
            <a:spAutoFit/>
          </a:bodyPr>
          <a:p>
            <a:pPr algn="ctr" marL="25400">
              <a:lnSpc>
                <a:spcPct val="100000"/>
              </a:lnSpc>
              <a:spcBef>
                <a:spcPts val="220"/>
              </a:spcBef>
            </a:pPr>
            <a:r>
              <a:rPr dirty="0" lang="ru-RU" smtClean="0">
                <a:solidFill>
                  <a:schemeClr val="bg1"/>
                </a:solidFill>
              </a:rPr>
              <a:t>08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048703" name="object 3"/>
          <p:cNvSpPr txBox="1"/>
          <p:nvPr/>
        </p:nvSpPr>
        <p:spPr>
          <a:xfrm>
            <a:off x="628656" y="193387"/>
            <a:ext cx="10877550" cy="412934"/>
          </a:xfrm>
          <a:prstGeom prst="rect"/>
        </p:spPr>
        <p:txBody>
          <a:bodyPr bIns="0" lIns="0" rIns="0" rtlCol="0" tIns="12700" vert="horz" wrap="square">
            <a:spAutoFit/>
          </a:bodyPr>
          <a:lstStyle>
            <a:lvl1pPr>
              <a:defRPr b="1" sz="3200" i="0">
                <a:solidFill>
                  <a:schemeClr val="bg1"/>
                </a:solidFill>
                <a:latin typeface="Montserrat ExtraBold"/>
                <a:ea typeface="+mj-ea"/>
                <a:cs typeface="Montserrat ExtraBold"/>
              </a:defRPr>
            </a:lvl1pPr>
          </a:lstStyle>
          <a:p>
            <a:pPr marL="12700">
              <a:spcBef>
                <a:spcPts val="100"/>
              </a:spcBef>
            </a:pPr>
            <a:r>
              <a:rPr b="0" dirty="0" sz="2600" kern="0" lang="ru-RU" spc="-10">
                <a:latin typeface="Montserrat Light"/>
                <a:cs typeface="Montserrat Light"/>
              </a:rPr>
              <a:t>Реализация локального проекта ИТС</a:t>
            </a:r>
          </a:p>
        </p:txBody>
      </p:sp>
      <p:sp>
        <p:nvSpPr>
          <p:cNvPr id="1048704" name="object 2"/>
          <p:cNvSpPr/>
          <p:nvPr/>
        </p:nvSpPr>
        <p:spPr>
          <a:xfrm>
            <a:off x="641350" y="6223000"/>
            <a:ext cx="0" cy="635000"/>
          </a:xfrm>
          <a:custGeom>
            <a:avLst/>
            <a:ahLst/>
            <a:rect l="l" t="t" r="r" b="b"/>
            <a:pathLst>
              <a:path h="635000">
                <a:moveTo>
                  <a:pt x="0" y="63500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bg1">
                <a:lumMod val="75000"/>
              </a:schemeClr>
            </a:solidFill>
          </a:ln>
        </p:spPr>
        <p:txBody>
          <a:bodyPr bIns="0" lIns="0" rIns="0" rtlCol="0" tIns="0" wrap="square"/>
          <a:p/>
        </p:txBody>
      </p:sp>
      <p:grpSp>
        <p:nvGrpSpPr>
          <p:cNvPr id="64" name="Группа 10"/>
          <p:cNvGrpSpPr/>
          <p:nvPr/>
        </p:nvGrpSpPr>
        <p:grpSpPr>
          <a:xfrm>
            <a:off x="648000" y="6228000"/>
            <a:ext cx="2634115" cy="529506"/>
            <a:chOff x="463531" y="4808030"/>
            <a:chExt cx="4809117" cy="575144"/>
          </a:xfrm>
        </p:grpSpPr>
        <p:pic>
          <p:nvPicPr>
            <p:cNvPr id="2097182" name="Рисунок 11"/>
            <p:cNvPicPr>
              <a:picLocks noChangeAspect="1"/>
            </p:cNvPicPr>
            <p:nvPr/>
          </p:nvPicPr>
          <p:blipFill rotWithShape="1">
            <a:blip xmlns:r="http://schemas.openxmlformats.org/officeDocument/2006/relationships" r:embed="rId2"/>
            <a:srcRect r="82107"/>
            <a:stretch>
              <a:fillRect/>
            </a:stretch>
          </p:blipFill>
          <p:spPr>
            <a:xfrm>
              <a:off x="463531" y="4808030"/>
              <a:ext cx="579908" cy="575144"/>
            </a:xfrm>
            <a:prstGeom prst="rect"/>
          </p:spPr>
        </p:pic>
        <p:sp>
          <p:nvSpPr>
            <p:cNvPr id="1048705" name="TextBox 12"/>
            <p:cNvSpPr txBox="1"/>
            <p:nvPr/>
          </p:nvSpPr>
          <p:spPr>
            <a:xfrm>
              <a:off x="1043439" y="4895019"/>
              <a:ext cx="4229209" cy="389009"/>
            </a:xfrm>
            <a:prstGeom prst="rect"/>
            <a:noFill/>
            <a:effectLst>
              <a:outerShdw algn="tr" blurRad="50800" dir="8100000" dist="38100" rotWithShape="0">
                <a:prstClr val="black">
                  <a:alpha val="40000"/>
                </a:prstClr>
              </a:outerShdw>
              <a:softEdge rad="0"/>
            </a:effectLst>
          </p:spPr>
          <p:txBody>
            <a:bodyPr rtlCol="0" wrap="none">
              <a:spAutoFit/>
            </a:bodyPr>
            <a:p>
              <a:r>
                <a:rPr baseline="0" b="0" dirty="0" sz="1800" i="0" lang="ru-RU" spc="-100" smtClean="0">
                  <a:solidFill>
                    <a:schemeClr val="bg1"/>
                  </a:solidFill>
                </a:rPr>
                <a:t>ФАУ «РОСДОРНИИ»</a:t>
              </a:r>
              <a:endParaRPr baseline="0" b="0" dirty="0" sz="1800" i="0" lang="ru-RU" spc="-100">
                <a:solidFill>
                  <a:schemeClr val="bg1"/>
                </a:solidFill>
              </a:endParaRPr>
            </a:p>
          </p:txBody>
        </p:sp>
      </p:grpSp>
      <p:sp>
        <p:nvSpPr>
          <p:cNvPr id="1048706" name="Скругленный прямоугольник 1"/>
          <p:cNvSpPr/>
          <p:nvPr/>
        </p:nvSpPr>
        <p:spPr>
          <a:xfrm>
            <a:off x="1570488" y="1524000"/>
            <a:ext cx="1942801" cy="1275617"/>
          </a:xfrm>
          <a:prstGeom prst="round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1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управления дорожным движением</a:t>
            </a:r>
          </a:p>
        </p:txBody>
      </p:sp>
      <p:sp>
        <p:nvSpPr>
          <p:cNvPr id="1048707" name="Скругленный прямоугольник 13"/>
          <p:cNvSpPr/>
          <p:nvPr/>
        </p:nvSpPr>
        <p:spPr>
          <a:xfrm>
            <a:off x="3629111" y="2322755"/>
            <a:ext cx="1834898" cy="796950"/>
          </a:xfrm>
          <a:prstGeom prst="round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1100"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Комплексная подсистема </a:t>
            </a:r>
            <a:r>
              <a:rPr dirty="0" sz="11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косвенного управления транспортными потоками</a:t>
            </a:r>
          </a:p>
        </p:txBody>
      </p:sp>
      <p:sp>
        <p:nvSpPr>
          <p:cNvPr id="1048708" name="Скругленный прямоугольник 14"/>
          <p:cNvSpPr/>
          <p:nvPr/>
        </p:nvSpPr>
        <p:spPr>
          <a:xfrm>
            <a:off x="3665688" y="1432047"/>
            <a:ext cx="1798321" cy="756436"/>
          </a:xfrm>
          <a:prstGeom prst="round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1100"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Комплексная подсистема </a:t>
            </a:r>
            <a:r>
              <a:rPr dirty="0" sz="11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директивного управления транспортными потоками</a:t>
            </a:r>
          </a:p>
        </p:txBody>
      </p:sp>
      <p:sp>
        <p:nvSpPr>
          <p:cNvPr id="1048709" name="Скругленный прямоугольник 16"/>
          <p:cNvSpPr/>
          <p:nvPr/>
        </p:nvSpPr>
        <p:spPr>
          <a:xfrm>
            <a:off x="6647268" y="1695457"/>
            <a:ext cx="4932176" cy="308922"/>
          </a:xfrm>
          <a:prstGeom prst="round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11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подсистема </a:t>
            </a:r>
            <a:r>
              <a:rPr dirty="0" sz="1100"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выездом и въездом на парковки</a:t>
            </a:r>
            <a:endParaRPr dirty="0" sz="1100"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710" name="Скругленный прямоугольник 17"/>
          <p:cNvSpPr/>
          <p:nvPr/>
        </p:nvSpPr>
        <p:spPr>
          <a:xfrm>
            <a:off x="6662508" y="2062376"/>
            <a:ext cx="4932176" cy="308922"/>
          </a:xfrm>
          <a:prstGeom prst="round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11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подсистема мониторинга параметров транспортного потока</a:t>
            </a:r>
          </a:p>
        </p:txBody>
      </p:sp>
      <p:sp>
        <p:nvSpPr>
          <p:cNvPr id="1048711" name="Скругленный прямоугольник 18"/>
          <p:cNvSpPr/>
          <p:nvPr/>
        </p:nvSpPr>
        <p:spPr>
          <a:xfrm>
            <a:off x="6647268" y="1324116"/>
            <a:ext cx="4932176" cy="308922"/>
          </a:xfrm>
          <a:prstGeom prst="round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11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подсистема управления въездом на автомагистрали</a:t>
            </a:r>
          </a:p>
        </p:txBody>
      </p:sp>
      <p:sp>
        <p:nvSpPr>
          <p:cNvPr id="1048712" name="Скругленный прямоугольник 19"/>
          <p:cNvSpPr/>
          <p:nvPr/>
        </p:nvSpPr>
        <p:spPr>
          <a:xfrm>
            <a:off x="6647268" y="2435565"/>
            <a:ext cx="4932176" cy="308922"/>
          </a:xfrm>
          <a:prstGeom prst="round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11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подсистема </a:t>
            </a:r>
            <a:r>
              <a:rPr dirty="0" sz="1100"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метеомониторинга</a:t>
            </a:r>
            <a:endParaRPr dirty="0" sz="1100"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713" name="Скругленный прямоугольник 20"/>
          <p:cNvSpPr/>
          <p:nvPr/>
        </p:nvSpPr>
        <p:spPr>
          <a:xfrm>
            <a:off x="6647268" y="2805873"/>
            <a:ext cx="4932176" cy="308922"/>
          </a:xfrm>
          <a:prstGeom prst="round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11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подсистема весогабаритного контроля транспортных средств</a:t>
            </a:r>
          </a:p>
        </p:txBody>
      </p:sp>
      <p:sp>
        <p:nvSpPr>
          <p:cNvPr id="1048714" name="Скругленный прямоугольник 21"/>
          <p:cNvSpPr/>
          <p:nvPr/>
        </p:nvSpPr>
        <p:spPr>
          <a:xfrm>
            <a:off x="6647268" y="3175476"/>
            <a:ext cx="4932176" cy="308922"/>
          </a:xfrm>
          <a:prstGeom prst="round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11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подсистема мониторинга состояния дороги и дорожной инфраструктуры</a:t>
            </a:r>
          </a:p>
        </p:txBody>
      </p:sp>
      <p:sp>
        <p:nvSpPr>
          <p:cNvPr id="1048715" name="Скругленный прямоугольник 22"/>
          <p:cNvSpPr/>
          <p:nvPr/>
        </p:nvSpPr>
        <p:spPr>
          <a:xfrm>
            <a:off x="6654888" y="3545079"/>
            <a:ext cx="4932176" cy="308922"/>
          </a:xfrm>
          <a:prstGeom prst="round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11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подсистема </a:t>
            </a:r>
            <a:r>
              <a:rPr dirty="0" sz="1100"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высокоавтоматизированного транспорта</a:t>
            </a:r>
            <a:endParaRPr dirty="0" sz="1100"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716" name="Скругленный прямоугольник 23"/>
          <p:cNvSpPr/>
          <p:nvPr/>
        </p:nvSpPr>
        <p:spPr>
          <a:xfrm>
            <a:off x="6654126" y="3909429"/>
            <a:ext cx="4932176" cy="308922"/>
          </a:xfrm>
          <a:prstGeom prst="round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11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подсистема диспетчерского управления транспортом служб содержания дорог</a:t>
            </a:r>
          </a:p>
        </p:txBody>
      </p:sp>
      <p:sp>
        <p:nvSpPr>
          <p:cNvPr id="1048717" name="Скругленный прямоугольник 24"/>
          <p:cNvSpPr/>
          <p:nvPr/>
        </p:nvSpPr>
        <p:spPr>
          <a:xfrm>
            <a:off x="6647268" y="4284415"/>
            <a:ext cx="4932176" cy="308922"/>
          </a:xfrm>
          <a:prstGeom prst="round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11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подсистема автоматизированного сбора платы за проезд</a:t>
            </a:r>
          </a:p>
        </p:txBody>
      </p:sp>
      <p:sp>
        <p:nvSpPr>
          <p:cNvPr id="1048718" name="Скругленный прямоугольник 25"/>
          <p:cNvSpPr/>
          <p:nvPr/>
        </p:nvSpPr>
        <p:spPr>
          <a:xfrm>
            <a:off x="6660984" y="4653849"/>
            <a:ext cx="4932176" cy="308922"/>
          </a:xfrm>
          <a:prstGeom prst="round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11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подсистема видеонаблюдения, детектирования ДТП и ЧС</a:t>
            </a:r>
          </a:p>
        </p:txBody>
      </p:sp>
      <p:sp>
        <p:nvSpPr>
          <p:cNvPr id="1048719" name="Скругленный прямоугольник 26"/>
          <p:cNvSpPr/>
          <p:nvPr/>
        </p:nvSpPr>
        <p:spPr>
          <a:xfrm>
            <a:off x="6647268" y="5028848"/>
            <a:ext cx="4932176" cy="308922"/>
          </a:xfrm>
          <a:prstGeom prst="round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11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подсистема информирования УДД с помощью ДИТ и ЗПИ</a:t>
            </a:r>
          </a:p>
        </p:txBody>
      </p:sp>
      <p:sp>
        <p:nvSpPr>
          <p:cNvPr id="1048720" name="Скругленный прямоугольник 28"/>
          <p:cNvSpPr/>
          <p:nvPr/>
        </p:nvSpPr>
        <p:spPr>
          <a:xfrm>
            <a:off x="6632028" y="5400712"/>
            <a:ext cx="4947416" cy="302474"/>
          </a:xfrm>
          <a:prstGeom prst="round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11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подсистема светофорного управления</a:t>
            </a:r>
          </a:p>
        </p:txBody>
      </p:sp>
      <p:sp>
        <p:nvSpPr>
          <p:cNvPr id="1048721" name="Скругленный прямоугольник 29"/>
          <p:cNvSpPr/>
          <p:nvPr/>
        </p:nvSpPr>
        <p:spPr>
          <a:xfrm>
            <a:off x="6639648" y="5758614"/>
            <a:ext cx="4932176" cy="308922"/>
          </a:xfrm>
          <a:prstGeom prst="round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11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подсистема регистрации нарушений ПДД</a:t>
            </a:r>
          </a:p>
        </p:txBody>
      </p:sp>
      <p:sp>
        <p:nvSpPr>
          <p:cNvPr id="1048722" name="Скругленный прямоугольник 30"/>
          <p:cNvSpPr/>
          <p:nvPr/>
        </p:nvSpPr>
        <p:spPr>
          <a:xfrm>
            <a:off x="1510382" y="3253977"/>
            <a:ext cx="3924000" cy="608550"/>
          </a:xfrm>
          <a:prstGeom prst="round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1400"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Комплексная подсистема </a:t>
            </a:r>
            <a:r>
              <a:rPr dirty="0" sz="1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состоянием дорог</a:t>
            </a:r>
          </a:p>
        </p:txBody>
      </p:sp>
      <p:sp>
        <p:nvSpPr>
          <p:cNvPr id="1048723" name="Скругленный прямоугольник 34"/>
          <p:cNvSpPr/>
          <p:nvPr/>
        </p:nvSpPr>
        <p:spPr>
          <a:xfrm>
            <a:off x="1528630" y="4017591"/>
            <a:ext cx="3915912" cy="549227"/>
          </a:xfrm>
          <a:prstGeom prst="round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1400"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Комплексная подсистема </a:t>
            </a:r>
            <a:r>
              <a:rPr dirty="0" sz="1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соблюдения ПДД и контроля транспорта</a:t>
            </a:r>
          </a:p>
        </p:txBody>
      </p:sp>
      <p:sp>
        <p:nvSpPr>
          <p:cNvPr id="1048724" name="Скругленный прямоугольник 35"/>
          <p:cNvSpPr/>
          <p:nvPr/>
        </p:nvSpPr>
        <p:spPr>
          <a:xfrm>
            <a:off x="1528630" y="4798274"/>
            <a:ext cx="3915912" cy="602438"/>
          </a:xfrm>
          <a:prstGeom prst="round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1400"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Комплексная подсистема </a:t>
            </a:r>
            <a:r>
              <a:rPr dirty="0" sz="1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пользовательских сервисов</a:t>
            </a:r>
          </a:p>
        </p:txBody>
      </p:sp>
      <p:cxnSp>
        <p:nvCxnSpPr>
          <p:cNvPr id="3145729" name="Прямая соединительная линия 4"/>
          <p:cNvCxnSpPr>
            <a:cxnSpLocks/>
            <a:stCxn id="1048708" idx="3"/>
            <a:endCxn id="1048711" idx="1"/>
          </p:cNvCxnSpPr>
          <p:nvPr/>
        </p:nvCxnSpPr>
        <p:spPr>
          <a:xfrm flipV="1">
            <a:off x="5464009" y="1478577"/>
            <a:ext cx="1183259" cy="331688"/>
          </a:xfrm>
          <a:prstGeom prst="line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0" name="Прямая соединительная линия 6"/>
          <p:cNvCxnSpPr>
            <a:cxnSpLocks/>
            <a:stCxn id="1048708" idx="3"/>
            <a:endCxn id="1048709" idx="1"/>
          </p:cNvCxnSpPr>
          <p:nvPr/>
        </p:nvCxnSpPr>
        <p:spPr>
          <a:xfrm>
            <a:off x="5464009" y="1810265"/>
            <a:ext cx="1183259" cy="39653"/>
          </a:xfrm>
          <a:prstGeom prst="line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1" name="Прямая соединительная линия 8"/>
          <p:cNvCxnSpPr>
            <a:cxnSpLocks/>
            <a:stCxn id="1048708" idx="3"/>
            <a:endCxn id="1048710" idx="1"/>
          </p:cNvCxnSpPr>
          <p:nvPr/>
        </p:nvCxnSpPr>
        <p:spPr>
          <a:xfrm>
            <a:off x="5464009" y="1810265"/>
            <a:ext cx="1198499" cy="406572"/>
          </a:xfrm>
          <a:prstGeom prst="line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2" name="Прямая соединительная линия 36"/>
          <p:cNvCxnSpPr>
            <a:cxnSpLocks/>
            <a:stCxn id="1048708" idx="3"/>
            <a:endCxn id="1048720" idx="1"/>
          </p:cNvCxnSpPr>
          <p:nvPr/>
        </p:nvCxnSpPr>
        <p:spPr>
          <a:xfrm>
            <a:off x="5464009" y="1810265"/>
            <a:ext cx="1168019" cy="3741684"/>
          </a:xfrm>
          <a:prstGeom prst="line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3" name="Прямая соединительная линия 38"/>
          <p:cNvCxnSpPr>
            <a:cxnSpLocks/>
            <a:stCxn id="1048708" idx="3"/>
            <a:endCxn id="1048719" idx="1"/>
          </p:cNvCxnSpPr>
          <p:nvPr/>
        </p:nvCxnSpPr>
        <p:spPr>
          <a:xfrm>
            <a:off x="5464009" y="1810265"/>
            <a:ext cx="1183259" cy="3373044"/>
          </a:xfrm>
          <a:prstGeom prst="line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4" name="Прямая соединительная линия 40"/>
          <p:cNvCxnSpPr>
            <a:cxnSpLocks/>
            <a:stCxn id="1048707" idx="3"/>
            <a:endCxn id="1048711" idx="1"/>
          </p:cNvCxnSpPr>
          <p:nvPr/>
        </p:nvCxnSpPr>
        <p:spPr>
          <a:xfrm flipV="1">
            <a:off x="5464009" y="1478577"/>
            <a:ext cx="1183259" cy="1242653"/>
          </a:xfrm>
          <a:prstGeom prst="line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5" name="Прямая соединительная линия 42"/>
          <p:cNvCxnSpPr>
            <a:cxnSpLocks/>
            <a:stCxn id="1048707" idx="3"/>
            <a:endCxn id="1048709" idx="1"/>
          </p:cNvCxnSpPr>
          <p:nvPr/>
        </p:nvCxnSpPr>
        <p:spPr>
          <a:xfrm flipV="1">
            <a:off x="5464009" y="1849918"/>
            <a:ext cx="1183259" cy="871312"/>
          </a:xfrm>
          <a:prstGeom prst="line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6" name="Прямая соединительная линия 46"/>
          <p:cNvCxnSpPr>
            <a:cxnSpLocks/>
            <a:stCxn id="1048722" idx="3"/>
            <a:endCxn id="1048712" idx="1"/>
          </p:cNvCxnSpPr>
          <p:nvPr/>
        </p:nvCxnSpPr>
        <p:spPr>
          <a:xfrm flipV="1">
            <a:off x="5434382" y="2590026"/>
            <a:ext cx="1212886" cy="968226"/>
          </a:xfrm>
          <a:prstGeom prst="line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7" name="Прямая соединительная линия 48"/>
          <p:cNvCxnSpPr>
            <a:cxnSpLocks/>
            <a:stCxn id="1048707" idx="3"/>
            <a:endCxn id="1048715" idx="1"/>
          </p:cNvCxnSpPr>
          <p:nvPr/>
        </p:nvCxnSpPr>
        <p:spPr>
          <a:xfrm>
            <a:off x="5464009" y="2721230"/>
            <a:ext cx="1190879" cy="978310"/>
          </a:xfrm>
          <a:prstGeom prst="line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8" name="Прямая соединительная линия 50"/>
          <p:cNvCxnSpPr>
            <a:cxnSpLocks/>
            <a:stCxn id="1048722" idx="3"/>
            <a:endCxn id="1048714" idx="1"/>
          </p:cNvCxnSpPr>
          <p:nvPr/>
        </p:nvCxnSpPr>
        <p:spPr>
          <a:xfrm flipV="1">
            <a:off x="5434382" y="3329937"/>
            <a:ext cx="1212886" cy="228315"/>
          </a:xfrm>
          <a:prstGeom prst="line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725" name="Скругленный прямоугольник 54"/>
          <p:cNvSpPr/>
          <p:nvPr/>
        </p:nvSpPr>
        <p:spPr>
          <a:xfrm rot="16200000">
            <a:off x="-1222526" y="3481444"/>
            <a:ext cx="4145605" cy="230716"/>
          </a:xfrm>
          <a:prstGeom prst="round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1400"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Интеграционная платформа</a:t>
            </a:r>
            <a:endParaRPr dirty="0" sz="1400"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45739" name="Прямая соединительная линия 56"/>
          <p:cNvCxnSpPr>
            <a:cxnSpLocks/>
            <a:stCxn id="1048708" idx="1"/>
            <a:endCxn id="1048706" idx="3"/>
          </p:cNvCxnSpPr>
          <p:nvPr/>
        </p:nvCxnSpPr>
        <p:spPr>
          <a:xfrm flipH="1">
            <a:off x="3513289" y="1810265"/>
            <a:ext cx="152399" cy="351544"/>
          </a:xfrm>
          <a:prstGeom prst="line"/>
          <a:ln>
            <a:solidFill>
              <a:srgbClr val="0048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40" name="Прямая соединительная линия 58"/>
          <p:cNvCxnSpPr>
            <a:cxnSpLocks/>
            <a:stCxn id="1048707" idx="1"/>
            <a:endCxn id="1048706" idx="3"/>
          </p:cNvCxnSpPr>
          <p:nvPr/>
        </p:nvCxnSpPr>
        <p:spPr>
          <a:xfrm flipH="1" flipV="1">
            <a:off x="3513289" y="2161809"/>
            <a:ext cx="115822" cy="559421"/>
          </a:xfrm>
          <a:prstGeom prst="line"/>
          <a:ln>
            <a:solidFill>
              <a:srgbClr val="0048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41" name="Прямая соединительная линия 60"/>
          <p:cNvCxnSpPr>
            <a:cxnSpLocks/>
            <a:stCxn id="1048706" idx="1"/>
            <a:endCxn id="1048725" idx="2"/>
          </p:cNvCxnSpPr>
          <p:nvPr/>
        </p:nvCxnSpPr>
        <p:spPr>
          <a:xfrm flipH="1">
            <a:off x="965635" y="2161809"/>
            <a:ext cx="604853" cy="1434993"/>
          </a:xfrm>
          <a:prstGeom prst="line"/>
          <a:ln>
            <a:solidFill>
              <a:srgbClr val="0048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42" name="Прямая соединительная линия 62"/>
          <p:cNvCxnSpPr>
            <a:cxnSpLocks/>
            <a:stCxn id="1048722" idx="1"/>
            <a:endCxn id="1048725" idx="2"/>
          </p:cNvCxnSpPr>
          <p:nvPr/>
        </p:nvCxnSpPr>
        <p:spPr>
          <a:xfrm flipH="1">
            <a:off x="965635" y="3558252"/>
            <a:ext cx="544747" cy="38550"/>
          </a:xfrm>
          <a:prstGeom prst="line"/>
          <a:ln>
            <a:solidFill>
              <a:srgbClr val="0048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43" name="Прямая соединительная линия 66"/>
          <p:cNvCxnSpPr>
            <a:cxnSpLocks/>
            <a:stCxn id="1048723" idx="1"/>
            <a:endCxn id="1048725" idx="2"/>
          </p:cNvCxnSpPr>
          <p:nvPr/>
        </p:nvCxnSpPr>
        <p:spPr>
          <a:xfrm flipH="1" flipV="1">
            <a:off x="965635" y="3596802"/>
            <a:ext cx="562995" cy="695403"/>
          </a:xfrm>
          <a:prstGeom prst="line"/>
          <a:ln>
            <a:solidFill>
              <a:srgbClr val="0048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44" name="Прямая соединительная линия 68"/>
          <p:cNvCxnSpPr>
            <a:cxnSpLocks/>
            <a:stCxn id="1048724" idx="1"/>
            <a:endCxn id="1048725" idx="2"/>
          </p:cNvCxnSpPr>
          <p:nvPr/>
        </p:nvCxnSpPr>
        <p:spPr>
          <a:xfrm flipH="1" flipV="1">
            <a:off x="965635" y="3596802"/>
            <a:ext cx="562995" cy="1502691"/>
          </a:xfrm>
          <a:prstGeom prst="line"/>
          <a:ln>
            <a:solidFill>
              <a:srgbClr val="0048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45" name="Прямая соединительная линия 71"/>
          <p:cNvCxnSpPr>
            <a:cxnSpLocks/>
            <a:stCxn id="1048722" idx="3"/>
            <a:endCxn id="1048718" idx="1"/>
          </p:cNvCxnSpPr>
          <p:nvPr/>
        </p:nvCxnSpPr>
        <p:spPr>
          <a:xfrm>
            <a:off x="5434382" y="3558252"/>
            <a:ext cx="1226602" cy="1250058"/>
          </a:xfrm>
          <a:prstGeom prst="line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46" name="Прямая соединительная линия 73"/>
          <p:cNvCxnSpPr>
            <a:cxnSpLocks/>
            <a:stCxn id="1048722" idx="3"/>
            <a:endCxn id="1048717" idx="1"/>
          </p:cNvCxnSpPr>
          <p:nvPr/>
        </p:nvCxnSpPr>
        <p:spPr>
          <a:xfrm>
            <a:off x="5434382" y="3558252"/>
            <a:ext cx="1212886" cy="880624"/>
          </a:xfrm>
          <a:prstGeom prst="line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47" name="Прямая соединительная линия 75"/>
          <p:cNvCxnSpPr>
            <a:cxnSpLocks/>
            <a:stCxn id="1048707" idx="3"/>
            <a:endCxn id="1048719" idx="1"/>
          </p:cNvCxnSpPr>
          <p:nvPr/>
        </p:nvCxnSpPr>
        <p:spPr>
          <a:xfrm>
            <a:off x="5464009" y="2721230"/>
            <a:ext cx="1183259" cy="2462079"/>
          </a:xfrm>
          <a:prstGeom prst="line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48" name="Прямая соединительная линия 77"/>
          <p:cNvCxnSpPr>
            <a:cxnSpLocks/>
            <a:stCxn id="1048723" idx="3"/>
            <a:endCxn id="1048713" idx="1"/>
          </p:cNvCxnSpPr>
          <p:nvPr/>
        </p:nvCxnSpPr>
        <p:spPr>
          <a:xfrm flipV="1">
            <a:off x="5444542" y="2960334"/>
            <a:ext cx="1202726" cy="1331871"/>
          </a:xfrm>
          <a:prstGeom prst="line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49" name="Прямая соединительная линия 79"/>
          <p:cNvCxnSpPr>
            <a:cxnSpLocks/>
            <a:stCxn id="1048723" idx="3"/>
            <a:endCxn id="1048718" idx="1"/>
          </p:cNvCxnSpPr>
          <p:nvPr/>
        </p:nvCxnSpPr>
        <p:spPr>
          <a:xfrm>
            <a:off x="5444542" y="4292205"/>
            <a:ext cx="1216442" cy="516105"/>
          </a:xfrm>
          <a:prstGeom prst="line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50" name="Прямая соединительная линия 81"/>
          <p:cNvCxnSpPr>
            <a:cxnSpLocks/>
            <a:stCxn id="1048723" idx="3"/>
            <a:endCxn id="1048721" idx="1"/>
          </p:cNvCxnSpPr>
          <p:nvPr/>
        </p:nvCxnSpPr>
        <p:spPr>
          <a:xfrm>
            <a:off x="5444542" y="4292205"/>
            <a:ext cx="1195106" cy="1620870"/>
          </a:xfrm>
          <a:prstGeom prst="line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51" name="Прямая соединительная линия 83"/>
          <p:cNvCxnSpPr>
            <a:cxnSpLocks/>
            <a:stCxn id="1048722" idx="3"/>
            <a:endCxn id="1048716" idx="1"/>
          </p:cNvCxnSpPr>
          <p:nvPr/>
        </p:nvCxnSpPr>
        <p:spPr>
          <a:xfrm>
            <a:off x="5434382" y="3558252"/>
            <a:ext cx="1219744" cy="505638"/>
          </a:xfrm>
          <a:prstGeom prst="line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52" name="Прямая соединительная линия 85"/>
          <p:cNvCxnSpPr>
            <a:cxnSpLocks/>
            <a:stCxn id="1048724" idx="3"/>
            <a:endCxn id="1048719" idx="1"/>
          </p:cNvCxnSpPr>
          <p:nvPr/>
        </p:nvCxnSpPr>
        <p:spPr>
          <a:xfrm>
            <a:off x="5444542" y="5099493"/>
            <a:ext cx="1202726" cy="83816"/>
          </a:xfrm>
          <a:prstGeom prst="line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726" name="Скругленный прямоугольник 104"/>
          <p:cNvSpPr/>
          <p:nvPr/>
        </p:nvSpPr>
        <p:spPr>
          <a:xfrm>
            <a:off x="6639648" y="6130478"/>
            <a:ext cx="4932176" cy="391952"/>
          </a:xfrm>
          <a:prstGeom prst="round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11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подсистема информирования пользователей подсистемы ИТС с помощью бортовых устройств ТС и персональных устройств</a:t>
            </a:r>
          </a:p>
        </p:txBody>
      </p:sp>
      <p:cxnSp>
        <p:nvCxnSpPr>
          <p:cNvPr id="3145753" name="Прямая соединительная линия 111"/>
          <p:cNvCxnSpPr>
            <a:cxnSpLocks/>
            <a:stCxn id="1048724" idx="3"/>
            <a:endCxn id="1048726" idx="1"/>
          </p:cNvCxnSpPr>
          <p:nvPr/>
        </p:nvCxnSpPr>
        <p:spPr>
          <a:xfrm>
            <a:off x="5444542" y="5099493"/>
            <a:ext cx="1195106" cy="1226961"/>
          </a:xfrm>
          <a:prstGeom prst="line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54" name="Прямая соединительная линия 113"/>
          <p:cNvCxnSpPr>
            <a:cxnSpLocks/>
            <a:stCxn id="1048707" idx="3"/>
            <a:endCxn id="1048726" idx="1"/>
          </p:cNvCxnSpPr>
          <p:nvPr/>
        </p:nvCxnSpPr>
        <p:spPr>
          <a:xfrm>
            <a:off x="5464009" y="2721230"/>
            <a:ext cx="1175639" cy="3605224"/>
          </a:xfrm>
          <a:prstGeom prst="line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55" name="Прямая соединительная линия 5"/>
          <p:cNvCxnSpPr>
            <a:cxnSpLocks/>
            <a:stCxn id="1048708" idx="3"/>
            <a:endCxn id="1048715" idx="1"/>
          </p:cNvCxnSpPr>
          <p:nvPr/>
        </p:nvCxnSpPr>
        <p:spPr>
          <a:xfrm>
            <a:off x="5464009" y="1810265"/>
            <a:ext cx="1190879" cy="1889275"/>
          </a:xfrm>
          <a:prstGeom prst="line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56" name="Прямая соединительная линия 9"/>
          <p:cNvCxnSpPr>
            <a:cxnSpLocks/>
            <a:stCxn id="1048723" idx="3"/>
            <a:endCxn id="1048715" idx="1"/>
          </p:cNvCxnSpPr>
          <p:nvPr/>
        </p:nvCxnSpPr>
        <p:spPr>
          <a:xfrm flipV="1">
            <a:off x="5444542" y="3699540"/>
            <a:ext cx="1210346" cy="592665"/>
          </a:xfrm>
          <a:prstGeom prst="line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57" name="Прямая соединительная линия 31"/>
          <p:cNvCxnSpPr>
            <a:cxnSpLocks/>
            <a:stCxn id="1048724" idx="3"/>
            <a:endCxn id="1048715" idx="1"/>
          </p:cNvCxnSpPr>
          <p:nvPr/>
        </p:nvCxnSpPr>
        <p:spPr>
          <a:xfrm flipV="1">
            <a:off x="5444542" y="3699540"/>
            <a:ext cx="1210346" cy="1399953"/>
          </a:xfrm>
          <a:prstGeom prst="line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/>
</p:sld>
</file>

<file path=ppt/theme/theme1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RosDorNii_preee</dc:title>
  <dc:creator>User</dc:creator>
  <cp:lastModifiedBy>Кургузов Василий Борисович</cp:lastModifiedBy>
  <dcterms:created xsi:type="dcterms:W3CDTF">2019-08-20T06:43:50Z</dcterms:created>
  <dcterms:modified xsi:type="dcterms:W3CDTF">2019-09-25T13:25:03Z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2019-08-20T00:00:00Z</vt:filetime>
  </property>
  <property fmtid="{D5CDD505-2E9C-101B-9397-08002B2CF9AE}" pid="3" name="Creator">
    <vt:lpwstr>Adobe Illustrator CC 23.0 (Windows)</vt:lpwstr>
  </property>
  <property fmtid="{D5CDD505-2E9C-101B-9397-08002B2CF9AE}" pid="4" name="LastSaved">
    <vt:filetime>2019-08-20T00:00:00Z</vt:filetime>
  </property>
</Properties>
</file>