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30"/>
  </p:notesMasterIdLst>
  <p:sldIdLst>
    <p:sldId id="256" r:id="rId2"/>
    <p:sldId id="304" r:id="rId3"/>
    <p:sldId id="305" r:id="rId4"/>
    <p:sldId id="306" r:id="rId5"/>
    <p:sldId id="307" r:id="rId6"/>
    <p:sldId id="308" r:id="rId7"/>
    <p:sldId id="295" r:id="rId8"/>
    <p:sldId id="309" r:id="rId9"/>
    <p:sldId id="315" r:id="rId10"/>
    <p:sldId id="316" r:id="rId11"/>
    <p:sldId id="299" r:id="rId12"/>
    <p:sldId id="297" r:id="rId13"/>
    <p:sldId id="300" r:id="rId14"/>
    <p:sldId id="301" r:id="rId15"/>
    <p:sldId id="317" r:id="rId16"/>
    <p:sldId id="318" r:id="rId17"/>
    <p:sldId id="319" r:id="rId18"/>
    <p:sldId id="321" r:id="rId19"/>
    <p:sldId id="322" r:id="rId20"/>
    <p:sldId id="323" r:id="rId21"/>
    <p:sldId id="324" r:id="rId22"/>
    <p:sldId id="325" r:id="rId23"/>
    <p:sldId id="320" r:id="rId24"/>
    <p:sldId id="310" r:id="rId25"/>
    <p:sldId id="311" r:id="rId26"/>
    <p:sldId id="312" r:id="rId27"/>
    <p:sldId id="313" r:id="rId28"/>
    <p:sldId id="314" r:id="rId29"/>
  </p:sldIdLst>
  <p:sldSz cx="12192000" cy="6858000"/>
  <p:notesSz cx="6858000" cy="9144000"/>
  <p:embeddedFontLst>
    <p:embeddedFont>
      <p:font typeface="Calibri" panose="020F0502020204030204" pitchFamily="34" charset="0"/>
      <p:regular r:id="rId31"/>
      <p:bold r:id="rId32"/>
      <p:italic r:id="rId33"/>
      <p:boldItalic r:id="rId34"/>
    </p:embeddedFont>
    <p:embeddedFont>
      <p:font typeface="Calibri Light" panose="020F0302020204030204" pitchFamily="34" charset="0"/>
      <p:regular r:id="rId35"/>
      <p:italic r:id="rId36"/>
    </p:embeddedFont>
    <p:embeddedFont>
      <p:font typeface="Franklin Gothic Demi Cond" panose="020B0706030402020204" pitchFamily="34" charset="0"/>
      <p:regular r:id="rId37"/>
    </p:embeddedFont>
    <p:embeddedFont>
      <p:font typeface="Franklin Gothic Medium Cond" panose="020B0606030402020204" pitchFamily="34" charset="0"/>
      <p:regular r:id="rId38"/>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3E6"/>
    <a:srgbClr val="0067AC"/>
    <a:srgbClr val="DE006A"/>
    <a:srgbClr val="1A76B4"/>
    <a:srgbClr val="01A3E5"/>
    <a:srgbClr val="68ABD0"/>
    <a:srgbClr val="E73638"/>
    <a:srgbClr val="01A3E3"/>
    <a:srgbClr val="D9D9D9"/>
    <a:srgbClr val="89BEDD"/>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20" autoAdjust="0"/>
    <p:restoredTop sz="85961" autoAdjust="0"/>
  </p:normalViewPr>
  <p:slideViewPr>
    <p:cSldViewPr snapToGrid="0">
      <p:cViewPr varScale="1">
        <p:scale>
          <a:sx n="98" d="100"/>
          <a:sy n="98" d="100"/>
        </p:scale>
        <p:origin x="110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94710F-2B7C-460D-8766-F9FD9145364A}" type="datetimeFigureOut">
              <a:rPr lang="ru-RU" smtClean="0"/>
              <a:t>30.09.2019</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68956D-375E-4C3B-A2AB-71661D0E4CFF}" type="slidenum">
              <a:rPr lang="ru-RU" smtClean="0"/>
              <a:t>‹#›</a:t>
            </a:fld>
            <a:endParaRPr lang="ru-RU"/>
          </a:p>
        </p:txBody>
      </p:sp>
    </p:spTree>
    <p:extLst>
      <p:ext uri="{BB962C8B-B14F-4D97-AF65-F5344CB8AC3E}">
        <p14:creationId xmlns:p14="http://schemas.microsoft.com/office/powerpoint/2010/main" val="2460266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Итак, группа</a:t>
            </a:r>
            <a:r>
              <a:rPr lang="ru-RU" baseline="0" dirty="0"/>
              <a:t> компаний Т8 является ведущим российским производителем </a:t>
            </a:r>
            <a:r>
              <a:rPr lang="ru-RU" altLang="en-US" sz="1200" dirty="0">
                <a:solidFill>
                  <a:srgbClr val="2366A7"/>
                </a:solidFill>
                <a:latin typeface="Franklin Gothic Demi Cond" panose="020B0706030402020204" pitchFamily="34" charset="0"/>
                <a:cs typeface="Calibri" pitchFamily="34" charset="0"/>
              </a:rPr>
              <a:t>телекоммуникационных решений и оптоволоконных</a:t>
            </a:r>
            <a:r>
              <a:rPr lang="ru-RU" altLang="en-US" sz="1200" baseline="0" dirty="0">
                <a:solidFill>
                  <a:srgbClr val="2366A7"/>
                </a:solidFill>
                <a:latin typeface="Franklin Gothic Demi Cond" panose="020B0706030402020204" pitchFamily="34" charset="0"/>
                <a:cs typeface="Calibri" pitchFamily="34" charset="0"/>
              </a:rPr>
              <a:t> датчиков вибраций. У нас собственное производство, начиная от производства механических деталей и тестирования электроники, и заканчивая производством оптических блоков и созданием программного обеспечения.</a:t>
            </a:r>
            <a:endParaRPr lang="ru-RU" dirty="0"/>
          </a:p>
        </p:txBody>
      </p:sp>
      <p:sp>
        <p:nvSpPr>
          <p:cNvPr id="4" name="Номер слайда 3"/>
          <p:cNvSpPr>
            <a:spLocks noGrp="1"/>
          </p:cNvSpPr>
          <p:nvPr>
            <p:ph type="sldNum" sz="quarter" idx="10"/>
          </p:nvPr>
        </p:nvSpPr>
        <p:spPr/>
        <p:txBody>
          <a:bodyPr/>
          <a:lstStyle/>
          <a:p>
            <a:fld id="{A468956D-375E-4C3B-A2AB-71661D0E4CFF}" type="slidenum">
              <a:rPr lang="ru-RU" smtClean="0"/>
              <a:t>2</a:t>
            </a:fld>
            <a:endParaRPr lang="ru-RU"/>
          </a:p>
        </p:txBody>
      </p:sp>
    </p:spTree>
    <p:extLst>
      <p:ext uri="{BB962C8B-B14F-4D97-AF65-F5344CB8AC3E}">
        <p14:creationId xmlns:p14="http://schemas.microsoft.com/office/powerpoint/2010/main" val="820155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Видео демонстрирует результаты пуско-наладочных</a:t>
            </a:r>
            <a:r>
              <a:rPr lang="ru-RU" baseline="0" dirty="0"/>
              <a:t> работ и испытаний в течение 3 дней на новом объекте. Вы видите работу </a:t>
            </a:r>
            <a:r>
              <a:rPr lang="ru-RU" baseline="0" dirty="0" err="1"/>
              <a:t>нейросети</a:t>
            </a:r>
            <a:r>
              <a:rPr lang="ru-RU" baseline="0" dirty="0"/>
              <a:t> в реальном времени при обработке на встроенном индустриальном компьютере, который умещается в форм-фактор 3</a:t>
            </a:r>
            <a:r>
              <a:rPr lang="en-US" baseline="0" dirty="0"/>
              <a:t>U </a:t>
            </a:r>
            <a:r>
              <a:rPr lang="ru-RU" baseline="0" dirty="0"/>
              <a:t>при обработке всего доступного участка линии </a:t>
            </a:r>
            <a:r>
              <a:rPr lang="ru-RU" baseline="0"/>
              <a:t>длиной более 73 км.</a:t>
            </a:r>
            <a:endParaRPr lang="ru-RU" dirty="0"/>
          </a:p>
        </p:txBody>
      </p:sp>
      <p:sp>
        <p:nvSpPr>
          <p:cNvPr id="4" name="Номер слайда 3"/>
          <p:cNvSpPr>
            <a:spLocks noGrp="1"/>
          </p:cNvSpPr>
          <p:nvPr>
            <p:ph type="sldNum" sz="quarter" idx="10"/>
          </p:nvPr>
        </p:nvSpPr>
        <p:spPr/>
        <p:txBody>
          <a:bodyPr/>
          <a:lstStyle/>
          <a:p>
            <a:fld id="{A468956D-375E-4C3B-A2AB-71661D0E4CFF}" type="slidenum">
              <a:rPr lang="ru-RU" smtClean="0"/>
              <a:t>16</a:t>
            </a:fld>
            <a:endParaRPr lang="ru-RU"/>
          </a:p>
        </p:txBody>
      </p:sp>
    </p:spTree>
    <p:extLst>
      <p:ext uri="{BB962C8B-B14F-4D97-AF65-F5344CB8AC3E}">
        <p14:creationId xmlns:p14="http://schemas.microsoft.com/office/powerpoint/2010/main" val="2817348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Но вся</a:t>
            </a:r>
            <a:r>
              <a:rPr lang="ru-RU" baseline="0" dirty="0"/>
              <a:t> эта обработка происходит внутри и </a:t>
            </a:r>
            <a:r>
              <a:rPr lang="ru-RU" baseline="0" dirty="0" err="1"/>
              <a:t>автоматизированно</a:t>
            </a:r>
            <a:r>
              <a:rPr lang="ru-RU" baseline="0" dirty="0"/>
              <a:t>. Оператор или диспетчер этого не видит...и не должен видеть. Для вывода информации у нас есть 2 решения: пользовательский интерфейс или выдача случившихся событий по </a:t>
            </a:r>
            <a:r>
              <a:rPr lang="en-US" baseline="0" dirty="0"/>
              <a:t>API </a:t>
            </a:r>
            <a:r>
              <a:rPr lang="ru-RU" baseline="0" dirty="0"/>
              <a:t>в форматах </a:t>
            </a:r>
            <a:r>
              <a:rPr lang="en-US" baseline="0" dirty="0"/>
              <a:t>JSON </a:t>
            </a:r>
            <a:r>
              <a:rPr lang="ru-RU" baseline="0" dirty="0"/>
              <a:t>или</a:t>
            </a:r>
            <a:r>
              <a:rPr lang="en-US" baseline="0" dirty="0"/>
              <a:t> XML.</a:t>
            </a:r>
            <a:r>
              <a:rPr lang="ru-RU" baseline="0" dirty="0"/>
              <a:t> Говоря о событиях, мы выдаем вам тип события (т.е. короткое замыкание или гололедообразование или воздействия на опоры ЛЭП), а также его время, длительность, географическую координату и ближайший пикет…</a:t>
            </a:r>
            <a:endParaRPr lang="ru-RU" dirty="0"/>
          </a:p>
        </p:txBody>
      </p:sp>
      <p:sp>
        <p:nvSpPr>
          <p:cNvPr id="4" name="Номер слайда 3"/>
          <p:cNvSpPr>
            <a:spLocks noGrp="1"/>
          </p:cNvSpPr>
          <p:nvPr>
            <p:ph type="sldNum" sz="quarter" idx="10"/>
          </p:nvPr>
        </p:nvSpPr>
        <p:spPr/>
        <p:txBody>
          <a:bodyPr/>
          <a:lstStyle/>
          <a:p>
            <a:fld id="{A468956D-375E-4C3B-A2AB-71661D0E4CFF}" type="slidenum">
              <a:rPr lang="ru-RU" smtClean="0"/>
              <a:t>17</a:t>
            </a:fld>
            <a:endParaRPr lang="ru-RU"/>
          </a:p>
        </p:txBody>
      </p:sp>
    </p:spTree>
    <p:extLst>
      <p:ext uri="{BB962C8B-B14F-4D97-AF65-F5344CB8AC3E}">
        <p14:creationId xmlns:p14="http://schemas.microsoft.com/office/powerpoint/2010/main" val="36020336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468956D-375E-4C3B-A2AB-71661D0E4CFF}" type="slidenum">
              <a:rPr lang="ru-RU" smtClean="0"/>
              <a:t>18</a:t>
            </a:fld>
            <a:endParaRPr lang="ru-RU"/>
          </a:p>
        </p:txBody>
      </p:sp>
    </p:spTree>
    <p:extLst>
      <p:ext uri="{BB962C8B-B14F-4D97-AF65-F5344CB8AC3E}">
        <p14:creationId xmlns:p14="http://schemas.microsoft.com/office/powerpoint/2010/main" val="2498381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468956D-375E-4C3B-A2AB-71661D0E4CFF}" type="slidenum">
              <a:rPr lang="ru-RU" smtClean="0"/>
              <a:t>19</a:t>
            </a:fld>
            <a:endParaRPr lang="ru-RU"/>
          </a:p>
        </p:txBody>
      </p:sp>
    </p:spTree>
    <p:extLst>
      <p:ext uri="{BB962C8B-B14F-4D97-AF65-F5344CB8AC3E}">
        <p14:creationId xmlns:p14="http://schemas.microsoft.com/office/powerpoint/2010/main" val="2472251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468956D-375E-4C3B-A2AB-71661D0E4CFF}" type="slidenum">
              <a:rPr lang="ru-RU" smtClean="0"/>
              <a:t>20</a:t>
            </a:fld>
            <a:endParaRPr lang="ru-RU"/>
          </a:p>
        </p:txBody>
      </p:sp>
    </p:spTree>
    <p:extLst>
      <p:ext uri="{BB962C8B-B14F-4D97-AF65-F5344CB8AC3E}">
        <p14:creationId xmlns:p14="http://schemas.microsoft.com/office/powerpoint/2010/main" val="35093082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468956D-375E-4C3B-A2AB-71661D0E4CFF}" type="slidenum">
              <a:rPr lang="ru-RU" smtClean="0"/>
              <a:t>21</a:t>
            </a:fld>
            <a:endParaRPr lang="ru-RU"/>
          </a:p>
        </p:txBody>
      </p:sp>
    </p:spTree>
    <p:extLst>
      <p:ext uri="{BB962C8B-B14F-4D97-AF65-F5344CB8AC3E}">
        <p14:creationId xmlns:p14="http://schemas.microsoft.com/office/powerpoint/2010/main" val="1408599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468956D-375E-4C3B-A2AB-71661D0E4CFF}" type="slidenum">
              <a:rPr lang="ru-RU" smtClean="0"/>
              <a:t>22</a:t>
            </a:fld>
            <a:endParaRPr lang="ru-RU"/>
          </a:p>
        </p:txBody>
      </p:sp>
    </p:spTree>
    <p:extLst>
      <p:ext uri="{BB962C8B-B14F-4D97-AF65-F5344CB8AC3E}">
        <p14:creationId xmlns:p14="http://schemas.microsoft.com/office/powerpoint/2010/main" val="122316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468956D-375E-4C3B-A2AB-71661D0E4CFF}" type="slidenum">
              <a:rPr lang="ru-RU" smtClean="0"/>
              <a:t>23</a:t>
            </a:fld>
            <a:endParaRPr lang="ru-RU"/>
          </a:p>
        </p:txBody>
      </p:sp>
    </p:spTree>
    <p:extLst>
      <p:ext uri="{BB962C8B-B14F-4D97-AF65-F5344CB8AC3E}">
        <p14:creationId xmlns:p14="http://schemas.microsoft.com/office/powerpoint/2010/main" val="34624216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4B47A920-751F-42A6-A238-F3E595D51517}" type="slidenum">
              <a:rPr lang="ru-RU" smtClean="0"/>
              <a:pPr/>
              <a:t>24</a:t>
            </a:fld>
            <a:endParaRPr lang="ru-RU" dirty="0"/>
          </a:p>
        </p:txBody>
      </p:sp>
    </p:spTree>
    <p:extLst>
      <p:ext uri="{BB962C8B-B14F-4D97-AF65-F5344CB8AC3E}">
        <p14:creationId xmlns:p14="http://schemas.microsoft.com/office/powerpoint/2010/main" val="38526032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4B47A920-751F-42A6-A238-F3E595D51517}" type="slidenum">
              <a:rPr lang="ru-RU" smtClean="0"/>
              <a:pPr/>
              <a:t>25</a:t>
            </a:fld>
            <a:endParaRPr lang="ru-RU" dirty="0"/>
          </a:p>
        </p:txBody>
      </p:sp>
    </p:spTree>
    <p:extLst>
      <p:ext uri="{BB962C8B-B14F-4D97-AF65-F5344CB8AC3E}">
        <p14:creationId xmlns:p14="http://schemas.microsoft.com/office/powerpoint/2010/main" val="4103033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За нашими плечами</a:t>
            </a:r>
            <a:r>
              <a:rPr lang="ru-RU" baseline="0" dirty="0"/>
              <a:t> несколько мировых рекордов по дальности и скорости передачи информации по оптоволокну и обеспечение уже более 72 000 км магистральных линий передачи информации с круглосуточной поддержкой и ремонтом.</a:t>
            </a:r>
            <a:endParaRPr lang="ru-RU" dirty="0"/>
          </a:p>
        </p:txBody>
      </p:sp>
      <p:sp>
        <p:nvSpPr>
          <p:cNvPr id="4" name="Номер слайда 3"/>
          <p:cNvSpPr>
            <a:spLocks noGrp="1"/>
          </p:cNvSpPr>
          <p:nvPr>
            <p:ph type="sldNum" sz="quarter" idx="10"/>
          </p:nvPr>
        </p:nvSpPr>
        <p:spPr/>
        <p:txBody>
          <a:bodyPr/>
          <a:lstStyle/>
          <a:p>
            <a:fld id="{A468956D-375E-4C3B-A2AB-71661D0E4CFF}" type="slidenum">
              <a:rPr lang="ru-RU" smtClean="0"/>
              <a:t>3</a:t>
            </a:fld>
            <a:endParaRPr lang="ru-RU"/>
          </a:p>
        </p:txBody>
      </p:sp>
    </p:spTree>
    <p:extLst>
      <p:ext uri="{BB962C8B-B14F-4D97-AF65-F5344CB8AC3E}">
        <p14:creationId xmlns:p14="http://schemas.microsoft.com/office/powerpoint/2010/main" val="42603317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4B47A920-751F-42A6-A238-F3E595D51517}" type="slidenum">
              <a:rPr lang="ru-RU" smtClean="0"/>
              <a:pPr/>
              <a:t>26</a:t>
            </a:fld>
            <a:endParaRPr lang="ru-RU" dirty="0"/>
          </a:p>
        </p:txBody>
      </p:sp>
    </p:spTree>
    <p:extLst>
      <p:ext uri="{BB962C8B-B14F-4D97-AF65-F5344CB8AC3E}">
        <p14:creationId xmlns:p14="http://schemas.microsoft.com/office/powerpoint/2010/main" val="9096211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4B47A920-751F-42A6-A238-F3E595D51517}" type="slidenum">
              <a:rPr lang="ru-RU" smtClean="0"/>
              <a:pPr/>
              <a:t>27</a:t>
            </a:fld>
            <a:endParaRPr lang="ru-RU" dirty="0"/>
          </a:p>
        </p:txBody>
      </p:sp>
    </p:spTree>
    <p:extLst>
      <p:ext uri="{BB962C8B-B14F-4D97-AF65-F5344CB8AC3E}">
        <p14:creationId xmlns:p14="http://schemas.microsoft.com/office/powerpoint/2010/main" val="13886748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4B47A920-751F-42A6-A238-F3E595D51517}" type="slidenum">
              <a:rPr lang="ru-RU" smtClean="0"/>
              <a:pPr/>
              <a:t>28</a:t>
            </a:fld>
            <a:endParaRPr lang="ru-RU" dirty="0"/>
          </a:p>
        </p:txBody>
      </p:sp>
    </p:spTree>
    <p:extLst>
      <p:ext uri="{BB962C8B-B14F-4D97-AF65-F5344CB8AC3E}">
        <p14:creationId xmlns:p14="http://schemas.microsoft.com/office/powerpoint/2010/main" val="2053551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Система Дунай способна</a:t>
            </a:r>
            <a:r>
              <a:rPr lang="ru-RU" baseline="0" dirty="0"/>
              <a:t> детектировать и анализировать все виброакустические события, которые происходят вокруг стандартного телекоммуникационного волокна. Дистанция работы 1 прибора для класса событий «Движение ЖД-транспорта» от 90 до 120 км в зависимости от конфигурации. ТОЧНОСТЬ ПОЗИЦИОНИРОВАНИЯ СОБЫТИЙ: 10 метров. Прибор не требует никакого оборудования на линии и никакого оконечного оборудования (волокно на конце может быть даже обломано). Питание необходимо лишь в одной точке (оно может быть как 48 В постоянного напряжения, так и 230 В переменного). Система Дунай занимает в стойке всего лишь 3 юнита, уже включая промышленный компьютер и сервер.</a:t>
            </a:r>
          </a:p>
          <a:p>
            <a:r>
              <a:rPr lang="ru-RU" baseline="0" dirty="0"/>
              <a:t>Помимо вибраций, система способна фиксировать изменения в натяжении оптического волокна или изменения его температуры. </a:t>
            </a:r>
          </a:p>
        </p:txBody>
      </p:sp>
      <p:sp>
        <p:nvSpPr>
          <p:cNvPr id="4" name="Номер слайда 3"/>
          <p:cNvSpPr>
            <a:spLocks noGrp="1"/>
          </p:cNvSpPr>
          <p:nvPr>
            <p:ph type="sldNum" sz="quarter" idx="10"/>
          </p:nvPr>
        </p:nvSpPr>
        <p:spPr/>
        <p:txBody>
          <a:bodyPr/>
          <a:lstStyle/>
          <a:p>
            <a:fld id="{A468956D-375E-4C3B-A2AB-71661D0E4CFF}" type="slidenum">
              <a:rPr lang="ru-RU" smtClean="0"/>
              <a:t>7</a:t>
            </a:fld>
            <a:endParaRPr lang="ru-RU"/>
          </a:p>
        </p:txBody>
      </p:sp>
    </p:spTree>
    <p:extLst>
      <p:ext uri="{BB962C8B-B14F-4D97-AF65-F5344CB8AC3E}">
        <p14:creationId xmlns:p14="http://schemas.microsoft.com/office/powerpoint/2010/main" val="378292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И</a:t>
            </a:r>
            <a:r>
              <a:rPr lang="ru-RU" baseline="0" dirty="0"/>
              <a:t> в завершении моей презентации хочу упомянуть, что при возможности подземной прокладки кабеля, можно фиксировать такую опасную активность, как движение техники на расстоянии до 60 м, работы ручным инструментом на 10 метрах, и, главное, работу тяжелой техники на расстояниях до 300 м.</a:t>
            </a:r>
          </a:p>
        </p:txBody>
      </p:sp>
      <p:sp>
        <p:nvSpPr>
          <p:cNvPr id="4" name="Номер слайда 3"/>
          <p:cNvSpPr>
            <a:spLocks noGrp="1"/>
          </p:cNvSpPr>
          <p:nvPr>
            <p:ph type="sldNum" sz="quarter" idx="10"/>
          </p:nvPr>
        </p:nvSpPr>
        <p:spPr/>
        <p:txBody>
          <a:bodyPr/>
          <a:lstStyle/>
          <a:p>
            <a:fld id="{A468956D-375E-4C3B-A2AB-71661D0E4CFF}" type="slidenum">
              <a:rPr lang="ru-RU" smtClean="0"/>
              <a:t>8</a:t>
            </a:fld>
            <a:endParaRPr lang="ru-RU"/>
          </a:p>
        </p:txBody>
      </p:sp>
    </p:spTree>
    <p:extLst>
      <p:ext uri="{BB962C8B-B14F-4D97-AF65-F5344CB8AC3E}">
        <p14:creationId xmlns:p14="http://schemas.microsoft.com/office/powerpoint/2010/main" val="3444991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baseline="0" dirty="0"/>
          </a:p>
        </p:txBody>
      </p:sp>
      <p:sp>
        <p:nvSpPr>
          <p:cNvPr id="4" name="Номер слайда 3"/>
          <p:cNvSpPr>
            <a:spLocks noGrp="1"/>
          </p:cNvSpPr>
          <p:nvPr>
            <p:ph type="sldNum" sz="quarter" idx="10"/>
          </p:nvPr>
        </p:nvSpPr>
        <p:spPr/>
        <p:txBody>
          <a:bodyPr/>
          <a:lstStyle/>
          <a:p>
            <a:fld id="{A468956D-375E-4C3B-A2AB-71661D0E4CFF}" type="slidenum">
              <a:rPr lang="ru-RU" smtClean="0"/>
              <a:t>10</a:t>
            </a:fld>
            <a:endParaRPr lang="ru-RU"/>
          </a:p>
        </p:txBody>
      </p:sp>
    </p:spTree>
    <p:extLst>
      <p:ext uri="{BB962C8B-B14F-4D97-AF65-F5344CB8AC3E}">
        <p14:creationId xmlns:p14="http://schemas.microsoft.com/office/powerpoint/2010/main" val="2396413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baseline="0" dirty="0"/>
          </a:p>
        </p:txBody>
      </p:sp>
      <p:sp>
        <p:nvSpPr>
          <p:cNvPr id="4" name="Номер слайда 3"/>
          <p:cNvSpPr>
            <a:spLocks noGrp="1"/>
          </p:cNvSpPr>
          <p:nvPr>
            <p:ph type="sldNum" sz="quarter" idx="10"/>
          </p:nvPr>
        </p:nvSpPr>
        <p:spPr/>
        <p:txBody>
          <a:bodyPr/>
          <a:lstStyle/>
          <a:p>
            <a:fld id="{A468956D-375E-4C3B-A2AB-71661D0E4CFF}" type="slidenum">
              <a:rPr lang="ru-RU" smtClean="0"/>
              <a:t>11</a:t>
            </a:fld>
            <a:endParaRPr lang="ru-RU"/>
          </a:p>
        </p:txBody>
      </p:sp>
    </p:spTree>
    <p:extLst>
      <p:ext uri="{BB962C8B-B14F-4D97-AF65-F5344CB8AC3E}">
        <p14:creationId xmlns:p14="http://schemas.microsoft.com/office/powerpoint/2010/main" val="2211671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baseline="0" dirty="0"/>
          </a:p>
        </p:txBody>
      </p:sp>
      <p:sp>
        <p:nvSpPr>
          <p:cNvPr id="4" name="Номер слайда 3"/>
          <p:cNvSpPr>
            <a:spLocks noGrp="1"/>
          </p:cNvSpPr>
          <p:nvPr>
            <p:ph type="sldNum" sz="quarter" idx="10"/>
          </p:nvPr>
        </p:nvSpPr>
        <p:spPr/>
        <p:txBody>
          <a:bodyPr/>
          <a:lstStyle/>
          <a:p>
            <a:fld id="{A468956D-375E-4C3B-A2AB-71661D0E4CFF}" type="slidenum">
              <a:rPr lang="ru-RU" smtClean="0"/>
              <a:t>12</a:t>
            </a:fld>
            <a:endParaRPr lang="ru-RU"/>
          </a:p>
        </p:txBody>
      </p:sp>
    </p:spTree>
    <p:extLst>
      <p:ext uri="{BB962C8B-B14F-4D97-AF65-F5344CB8AC3E}">
        <p14:creationId xmlns:p14="http://schemas.microsoft.com/office/powerpoint/2010/main" val="1511528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baseline="0" dirty="0"/>
          </a:p>
        </p:txBody>
      </p:sp>
      <p:sp>
        <p:nvSpPr>
          <p:cNvPr id="4" name="Номер слайда 3"/>
          <p:cNvSpPr>
            <a:spLocks noGrp="1"/>
          </p:cNvSpPr>
          <p:nvPr>
            <p:ph type="sldNum" sz="quarter" idx="10"/>
          </p:nvPr>
        </p:nvSpPr>
        <p:spPr/>
        <p:txBody>
          <a:bodyPr/>
          <a:lstStyle/>
          <a:p>
            <a:fld id="{A468956D-375E-4C3B-A2AB-71661D0E4CFF}" type="slidenum">
              <a:rPr lang="ru-RU" smtClean="0"/>
              <a:t>13</a:t>
            </a:fld>
            <a:endParaRPr lang="ru-RU"/>
          </a:p>
        </p:txBody>
      </p:sp>
    </p:spTree>
    <p:extLst>
      <p:ext uri="{BB962C8B-B14F-4D97-AF65-F5344CB8AC3E}">
        <p14:creationId xmlns:p14="http://schemas.microsoft.com/office/powerpoint/2010/main" val="31189980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Длительность</a:t>
            </a:r>
            <a:r>
              <a:rPr lang="ru-RU" baseline="0" dirty="0"/>
              <a:t> дообучения нейронных сетей – до 1 недели после сбора тестовых данных (4 часа полезных сигналов для каждого класса событий).</a:t>
            </a:r>
          </a:p>
          <a:p>
            <a:r>
              <a:rPr lang="ru-RU" baseline="0" dirty="0"/>
              <a:t>Для задач интервального регулирования срок пусконаладочных работ – от 3 дней (как было в случае испытаний в Новом Уренгое) до 2 недель в зависимости от сложности объекта (высоких шумов) или количества классов событий, необходимых к распознаванию.</a:t>
            </a:r>
            <a:endParaRPr lang="ru-RU" dirty="0"/>
          </a:p>
        </p:txBody>
      </p:sp>
      <p:sp>
        <p:nvSpPr>
          <p:cNvPr id="4" name="Номер слайда 3"/>
          <p:cNvSpPr>
            <a:spLocks noGrp="1"/>
          </p:cNvSpPr>
          <p:nvPr>
            <p:ph type="sldNum" sz="quarter" idx="10"/>
          </p:nvPr>
        </p:nvSpPr>
        <p:spPr/>
        <p:txBody>
          <a:bodyPr/>
          <a:lstStyle/>
          <a:p>
            <a:fld id="{A468956D-375E-4C3B-A2AB-71661D0E4CFF}" type="slidenum">
              <a:rPr lang="ru-RU" smtClean="0"/>
              <a:t>15</a:t>
            </a:fld>
            <a:endParaRPr lang="ru-RU"/>
          </a:p>
        </p:txBody>
      </p:sp>
    </p:spTree>
    <p:extLst>
      <p:ext uri="{BB962C8B-B14F-4D97-AF65-F5344CB8AC3E}">
        <p14:creationId xmlns:p14="http://schemas.microsoft.com/office/powerpoint/2010/main" val="4105253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93F5FA7-CB83-46BF-8A38-2056F2A50E26}" type="datetimeFigureOut">
              <a:rPr lang="ru-RU" smtClean="0"/>
              <a:t>30.09.2019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4E87BB6-FE23-4C81-AA4E-5E3F97A2CE59}" type="slidenum">
              <a:rPr lang="ru-RU" smtClean="0"/>
              <a:t>‹#›</a:t>
            </a:fld>
            <a:endParaRPr lang="ru-RU"/>
          </a:p>
        </p:txBody>
      </p:sp>
    </p:spTree>
    <p:extLst>
      <p:ext uri="{BB962C8B-B14F-4D97-AF65-F5344CB8AC3E}">
        <p14:creationId xmlns:p14="http://schemas.microsoft.com/office/powerpoint/2010/main" val="3954032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93F5FA7-CB83-46BF-8A38-2056F2A50E26}" type="datetimeFigureOut">
              <a:rPr lang="ru-RU" smtClean="0"/>
              <a:t>30.09.2019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4E87BB6-FE23-4C81-AA4E-5E3F97A2CE59}" type="slidenum">
              <a:rPr lang="ru-RU" smtClean="0"/>
              <a:t>‹#›</a:t>
            </a:fld>
            <a:endParaRPr lang="ru-RU"/>
          </a:p>
        </p:txBody>
      </p:sp>
    </p:spTree>
    <p:extLst>
      <p:ext uri="{BB962C8B-B14F-4D97-AF65-F5344CB8AC3E}">
        <p14:creationId xmlns:p14="http://schemas.microsoft.com/office/powerpoint/2010/main" val="170075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93F5FA7-CB83-46BF-8A38-2056F2A50E26}" type="datetimeFigureOut">
              <a:rPr lang="ru-RU" smtClean="0"/>
              <a:t>30.09.2019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4E87BB6-FE23-4C81-AA4E-5E3F97A2CE59}" type="slidenum">
              <a:rPr lang="ru-RU" smtClean="0"/>
              <a:t>‹#›</a:t>
            </a:fld>
            <a:endParaRPr lang="ru-RU"/>
          </a:p>
        </p:txBody>
      </p:sp>
    </p:spTree>
    <p:extLst>
      <p:ext uri="{BB962C8B-B14F-4D97-AF65-F5344CB8AC3E}">
        <p14:creationId xmlns:p14="http://schemas.microsoft.com/office/powerpoint/2010/main" val="4081938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Пользовательский макет">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932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93F5FA7-CB83-46BF-8A38-2056F2A50E26}" type="datetimeFigureOut">
              <a:rPr lang="ru-RU" smtClean="0"/>
              <a:t>30.09.2019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4E87BB6-FE23-4C81-AA4E-5E3F97A2CE59}" type="slidenum">
              <a:rPr lang="ru-RU" smtClean="0"/>
              <a:t>‹#›</a:t>
            </a:fld>
            <a:endParaRPr lang="ru-RU"/>
          </a:p>
        </p:txBody>
      </p:sp>
    </p:spTree>
    <p:extLst>
      <p:ext uri="{BB962C8B-B14F-4D97-AF65-F5344CB8AC3E}">
        <p14:creationId xmlns:p14="http://schemas.microsoft.com/office/powerpoint/2010/main" val="2882649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93F5FA7-CB83-46BF-8A38-2056F2A50E26}" type="datetimeFigureOut">
              <a:rPr lang="ru-RU" smtClean="0"/>
              <a:t>30.09.2019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4E87BB6-FE23-4C81-AA4E-5E3F97A2CE59}" type="slidenum">
              <a:rPr lang="ru-RU" smtClean="0"/>
              <a:t>‹#›</a:t>
            </a:fld>
            <a:endParaRPr lang="ru-RU"/>
          </a:p>
        </p:txBody>
      </p:sp>
    </p:spTree>
    <p:extLst>
      <p:ext uri="{BB962C8B-B14F-4D97-AF65-F5344CB8AC3E}">
        <p14:creationId xmlns:p14="http://schemas.microsoft.com/office/powerpoint/2010/main" val="1885413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93F5FA7-CB83-46BF-8A38-2056F2A50E26}" type="datetimeFigureOut">
              <a:rPr lang="ru-RU" smtClean="0"/>
              <a:t>30.09.2019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4E87BB6-FE23-4C81-AA4E-5E3F97A2CE59}" type="slidenum">
              <a:rPr lang="ru-RU" smtClean="0"/>
              <a:t>‹#›</a:t>
            </a:fld>
            <a:endParaRPr lang="ru-RU"/>
          </a:p>
        </p:txBody>
      </p:sp>
    </p:spTree>
    <p:extLst>
      <p:ext uri="{BB962C8B-B14F-4D97-AF65-F5344CB8AC3E}">
        <p14:creationId xmlns:p14="http://schemas.microsoft.com/office/powerpoint/2010/main" val="3240587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93F5FA7-CB83-46BF-8A38-2056F2A50E26}" type="datetimeFigureOut">
              <a:rPr lang="ru-RU" smtClean="0"/>
              <a:t>30.09.2019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4E87BB6-FE23-4C81-AA4E-5E3F97A2CE59}" type="slidenum">
              <a:rPr lang="ru-RU" smtClean="0"/>
              <a:t>‹#›</a:t>
            </a:fld>
            <a:endParaRPr lang="ru-RU"/>
          </a:p>
        </p:txBody>
      </p:sp>
    </p:spTree>
    <p:extLst>
      <p:ext uri="{BB962C8B-B14F-4D97-AF65-F5344CB8AC3E}">
        <p14:creationId xmlns:p14="http://schemas.microsoft.com/office/powerpoint/2010/main" val="3991298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93F5FA7-CB83-46BF-8A38-2056F2A50E26}" type="datetimeFigureOut">
              <a:rPr lang="ru-RU" smtClean="0"/>
              <a:t>30.09.2019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4E87BB6-FE23-4C81-AA4E-5E3F97A2CE59}" type="slidenum">
              <a:rPr lang="ru-RU" smtClean="0"/>
              <a:t>‹#›</a:t>
            </a:fld>
            <a:endParaRPr lang="ru-RU"/>
          </a:p>
        </p:txBody>
      </p:sp>
    </p:spTree>
    <p:extLst>
      <p:ext uri="{BB962C8B-B14F-4D97-AF65-F5344CB8AC3E}">
        <p14:creationId xmlns:p14="http://schemas.microsoft.com/office/powerpoint/2010/main" val="1977087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93F5FA7-CB83-46BF-8A38-2056F2A50E26}" type="datetimeFigureOut">
              <a:rPr lang="ru-RU" smtClean="0"/>
              <a:t>30.09.2019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4E87BB6-FE23-4C81-AA4E-5E3F97A2CE59}" type="slidenum">
              <a:rPr lang="ru-RU" smtClean="0"/>
              <a:t>‹#›</a:t>
            </a:fld>
            <a:endParaRPr lang="ru-RU"/>
          </a:p>
        </p:txBody>
      </p:sp>
    </p:spTree>
    <p:extLst>
      <p:ext uri="{BB962C8B-B14F-4D97-AF65-F5344CB8AC3E}">
        <p14:creationId xmlns:p14="http://schemas.microsoft.com/office/powerpoint/2010/main" val="2578004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93F5FA7-CB83-46BF-8A38-2056F2A50E26}" type="datetimeFigureOut">
              <a:rPr lang="ru-RU" smtClean="0"/>
              <a:t>30.09.2019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4E87BB6-FE23-4C81-AA4E-5E3F97A2CE59}" type="slidenum">
              <a:rPr lang="ru-RU" smtClean="0"/>
              <a:t>‹#›</a:t>
            </a:fld>
            <a:endParaRPr lang="ru-RU"/>
          </a:p>
        </p:txBody>
      </p:sp>
    </p:spTree>
    <p:extLst>
      <p:ext uri="{BB962C8B-B14F-4D97-AF65-F5344CB8AC3E}">
        <p14:creationId xmlns:p14="http://schemas.microsoft.com/office/powerpoint/2010/main" val="475225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93F5FA7-CB83-46BF-8A38-2056F2A50E26}" type="datetimeFigureOut">
              <a:rPr lang="ru-RU" smtClean="0"/>
              <a:t>30.09.2019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4E87BB6-FE23-4C81-AA4E-5E3F97A2CE59}" type="slidenum">
              <a:rPr lang="ru-RU" smtClean="0"/>
              <a:t>‹#›</a:t>
            </a:fld>
            <a:endParaRPr lang="ru-RU"/>
          </a:p>
        </p:txBody>
      </p:sp>
    </p:spTree>
    <p:extLst>
      <p:ext uri="{BB962C8B-B14F-4D97-AF65-F5344CB8AC3E}">
        <p14:creationId xmlns:p14="http://schemas.microsoft.com/office/powerpoint/2010/main" val="4089604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3F5FA7-CB83-46BF-8A38-2056F2A50E26}" type="datetimeFigureOut">
              <a:rPr lang="ru-RU" smtClean="0"/>
              <a:t>30.09.2019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E87BB6-FE23-4C81-AA4E-5E3F97A2CE59}" type="slidenum">
              <a:rPr lang="ru-RU" smtClean="0"/>
              <a:t>‹#›</a:t>
            </a:fld>
            <a:endParaRPr lang="ru-RU"/>
          </a:p>
        </p:txBody>
      </p:sp>
    </p:spTree>
    <p:extLst>
      <p:ext uri="{BB962C8B-B14F-4D97-AF65-F5344CB8AC3E}">
        <p14:creationId xmlns:p14="http://schemas.microsoft.com/office/powerpoint/2010/main" val="28800054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53.tmp"/><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52.png"/><Relationship Id="rId5" Type="http://schemas.openxmlformats.org/officeDocument/2006/relationships/image" Target="../media/image55.tmp"/><Relationship Id="rId4" Type="http://schemas.openxmlformats.org/officeDocument/2006/relationships/image" Target="../media/image54.png"/></Relationships>
</file>

<file path=ppt/slides/_rels/slide1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52.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63.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tmp"/></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7.png"/><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1.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74.png"/><Relationship Id="rId5" Type="http://schemas.openxmlformats.org/officeDocument/2006/relationships/image" Target="../media/image73.tmp"/><Relationship Id="rId4" Type="http://schemas.openxmlformats.org/officeDocument/2006/relationships/image" Target="../media/image72.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8.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82.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83.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7.tmp"/><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86.tmp"/><Relationship Id="rId5" Type="http://schemas.openxmlformats.org/officeDocument/2006/relationships/image" Target="../media/image85.tmp"/><Relationship Id="rId4" Type="http://schemas.openxmlformats.org/officeDocument/2006/relationships/image" Target="../media/image84.tmp"/></Relationships>
</file>

<file path=ppt/slides/_rels/slide24.xml.rels><?xml version="1.0" encoding="UTF-8" standalone="yes"?>
<Relationships xmlns="http://schemas.openxmlformats.org/package/2006/relationships"><Relationship Id="rId8" Type="http://schemas.openxmlformats.org/officeDocument/2006/relationships/image" Target="../media/image93.jpeg"/><Relationship Id="rId3" Type="http://schemas.openxmlformats.org/officeDocument/2006/relationships/image" Target="../media/image88.jpeg"/><Relationship Id="rId7" Type="http://schemas.openxmlformats.org/officeDocument/2006/relationships/image" Target="../media/image92.jpe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25.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89.jpeg"/></Relationships>
</file>

<file path=ppt/slides/_rels/slide26.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95.emf"/></Relationships>
</file>

<file path=ppt/slides/_rels/slide2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89.jpeg"/></Relationships>
</file>

<file path=ppt/slides/_rels/slide2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89.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8.jpe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3.png"/><Relationship Id="rId11" Type="http://schemas.openxmlformats.org/officeDocument/2006/relationships/image" Target="../media/image17.png"/><Relationship Id="rId5" Type="http://schemas.openxmlformats.org/officeDocument/2006/relationships/image" Target="../media/image12.png"/><Relationship Id="rId10" Type="http://schemas.openxmlformats.org/officeDocument/2006/relationships/image" Target="../media/image16.jpeg"/><Relationship Id="rId4" Type="http://schemas.openxmlformats.org/officeDocument/2006/relationships/image" Target="../media/image11.jpe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jpeg"/><Relationship Id="rId12" Type="http://schemas.openxmlformats.org/officeDocument/2006/relationships/image" Target="../media/image29.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11" Type="http://schemas.openxmlformats.org/officeDocument/2006/relationships/image" Target="../media/image28.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png"/><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 Id="rId9" Type="http://schemas.openxmlformats.org/officeDocument/2006/relationships/image" Target="../media/image37.png"/></Relationships>
</file>

<file path=ppt/slides/_rels/slide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5.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40.png"/><Relationship Id="rId11" Type="http://schemas.openxmlformats.org/officeDocument/2006/relationships/image" Target="../media/image45.jpeg"/><Relationship Id="rId5" Type="http://schemas.openxmlformats.org/officeDocument/2006/relationships/image" Target="../media/image39.jpeg"/><Relationship Id="rId10" Type="http://schemas.openxmlformats.org/officeDocument/2006/relationships/image" Target="../media/image44.jpeg"/><Relationship Id="rId4" Type="http://schemas.openxmlformats.org/officeDocument/2006/relationships/image" Target="../media/image38.jpeg"/><Relationship Id="rId9" Type="http://schemas.openxmlformats.org/officeDocument/2006/relationships/image" Target="../media/image43.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7.jpeg"/></Relationships>
</file>

<file path=ppt/slides/_rels/slide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7850" y="840255"/>
            <a:ext cx="10344150" cy="5823972"/>
          </a:xfrm>
          <a:prstGeom prst="rect">
            <a:avLst/>
          </a:prstGeom>
          <a:noFill/>
          <a:ln>
            <a:noFill/>
          </a:ln>
        </p:spPr>
      </p:pic>
      <p:sp>
        <p:nvSpPr>
          <p:cNvPr id="2" name="Прямоугольник 1"/>
          <p:cNvSpPr/>
          <p:nvPr/>
        </p:nvSpPr>
        <p:spPr>
          <a:xfrm>
            <a:off x="199765" y="2172570"/>
            <a:ext cx="7515485" cy="1077218"/>
          </a:xfrm>
          <a:prstGeom prst="rect">
            <a:avLst/>
          </a:prstGeom>
        </p:spPr>
        <p:txBody>
          <a:bodyPr wrap="square">
            <a:spAutoFit/>
          </a:bodyPr>
          <a:lstStyle/>
          <a:p>
            <a:r>
              <a:rPr lang="ru-RU" sz="3200" dirty="0">
                <a:solidFill>
                  <a:srgbClr val="DE006A"/>
                </a:solidFill>
                <a:latin typeface="Franklin Gothic Demi Cond" panose="020B0706030402020204" pitchFamily="34" charset="0"/>
                <a:cs typeface="Times New Roman" panose="02020603050405020304" pitchFamily="18" charset="0"/>
              </a:rPr>
              <a:t>ОСОБЕННОСТИ ИСПОЛЬЗОВАНИЯ ПАК «ДУНАЙ»</a:t>
            </a:r>
            <a:r>
              <a:rPr lang="en-US" sz="3200" dirty="0">
                <a:solidFill>
                  <a:srgbClr val="DE006A"/>
                </a:solidFill>
                <a:latin typeface="Franklin Gothic Demi Cond" panose="020B0706030402020204" pitchFamily="34" charset="0"/>
                <a:cs typeface="Times New Roman" panose="02020603050405020304" pitchFamily="18" charset="0"/>
              </a:rPr>
              <a:t> </a:t>
            </a:r>
            <a:r>
              <a:rPr lang="ru-RU" sz="3200" dirty="0">
                <a:solidFill>
                  <a:srgbClr val="DE006A"/>
                </a:solidFill>
                <a:latin typeface="Franklin Gothic Demi Cond" panose="020B0706030402020204" pitchFamily="34" charset="0"/>
                <a:cs typeface="Times New Roman" panose="02020603050405020304" pitchFamily="18" charset="0"/>
              </a:rPr>
              <a:t>НА ДОРОГАХ РОССИИ</a:t>
            </a:r>
            <a:endParaRPr lang="ru-RU" dirty="0">
              <a:solidFill>
                <a:schemeClr val="accent1">
                  <a:lumMod val="75000"/>
                </a:schemeClr>
              </a:solidFill>
              <a:latin typeface="Franklin Gothic Demi Cond" panose="020B0706030402020204" pitchFamily="34" charset="0"/>
              <a:cs typeface="Times New Roman" panose="02020603050405020304" pitchFamily="18" charset="0"/>
            </a:endParaRPr>
          </a:p>
        </p:txBody>
      </p:sp>
      <p:grpSp>
        <p:nvGrpSpPr>
          <p:cNvPr id="8" name="Группа 7"/>
          <p:cNvGrpSpPr/>
          <p:nvPr/>
        </p:nvGrpSpPr>
        <p:grpSpPr>
          <a:xfrm>
            <a:off x="266441" y="462669"/>
            <a:ext cx="2867284" cy="1246943"/>
            <a:chOff x="428366" y="331935"/>
            <a:chExt cx="2000074" cy="869805"/>
          </a:xfrm>
        </p:grpSpPr>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366" y="331935"/>
              <a:ext cx="2000074" cy="869805"/>
            </a:xfrm>
            <a:prstGeom prst="rect">
              <a:avLst/>
            </a:prstGeom>
          </p:spPr>
        </p:pic>
        <p:sp>
          <p:nvSpPr>
            <p:cNvPr id="7" name="Прямоугольник 6"/>
            <p:cNvSpPr/>
            <p:nvPr/>
          </p:nvSpPr>
          <p:spPr>
            <a:xfrm>
              <a:off x="1638300" y="1034028"/>
              <a:ext cx="790140" cy="167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Tree>
    <p:extLst>
      <p:ext uri="{BB962C8B-B14F-4D97-AF65-F5344CB8AC3E}">
        <p14:creationId xmlns:p14="http://schemas.microsoft.com/office/powerpoint/2010/main" val="3004183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Прямоугольник 29"/>
          <p:cNvSpPr/>
          <p:nvPr/>
        </p:nvSpPr>
        <p:spPr>
          <a:xfrm rot="10800000">
            <a:off x="-4" y="3592797"/>
            <a:ext cx="5715001" cy="2360327"/>
          </a:xfrm>
          <a:prstGeom prst="rect">
            <a:avLst/>
          </a:prstGeom>
          <a:pattFill prst="dkDnDiag">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1562100" y="0"/>
            <a:ext cx="10629900" cy="1388125"/>
          </a:xfrm>
          <a:prstGeom prst="rect">
            <a:avLst/>
          </a:prstGeom>
          <a:gradFill>
            <a:gsLst>
              <a:gs pos="100000">
                <a:srgbClr val="01A3DD"/>
              </a:gs>
              <a:gs pos="8712">
                <a:srgbClr val="01A3E7"/>
              </a:gs>
              <a:gs pos="0">
                <a:srgbClr val="01AAE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0" y="0"/>
            <a:ext cx="1562100" cy="13881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838" y="424574"/>
            <a:ext cx="1256612" cy="545991"/>
          </a:xfrm>
          <a:prstGeom prst="rect">
            <a:avLst/>
          </a:prstGeom>
        </p:spPr>
      </p:pic>
      <p:sp>
        <p:nvSpPr>
          <p:cNvPr id="16" name="Прямоугольник 15">
            <a:extLst>
              <a:ext uri="{FF2B5EF4-FFF2-40B4-BE49-F238E27FC236}">
                <a16:creationId xmlns:a16="http://schemas.microsoft.com/office/drawing/2014/main" id="{8CD4E0CE-5A5A-4303-B5E2-7243823998C2}"/>
              </a:ext>
            </a:extLst>
          </p:cNvPr>
          <p:cNvSpPr/>
          <p:nvPr/>
        </p:nvSpPr>
        <p:spPr>
          <a:xfrm>
            <a:off x="339417" y="1625593"/>
            <a:ext cx="11637162" cy="1338828"/>
          </a:xfrm>
          <a:prstGeom prst="rect">
            <a:avLst/>
          </a:prstGeom>
        </p:spPr>
        <p:txBody>
          <a:bodyPr wrap="square">
            <a:spAutoFit/>
          </a:bodyPr>
          <a:lstStyle/>
          <a:p>
            <a:pPr>
              <a:lnSpc>
                <a:spcPct val="150000"/>
              </a:lnSpc>
              <a:defRPr/>
            </a:pPr>
            <a:r>
              <a:rPr lang="ru-RU" altLang="ru-RU" sz="2000" dirty="0">
                <a:solidFill>
                  <a:srgbClr val="0067AC"/>
                </a:solidFill>
                <a:latin typeface="Franklin Gothic Demi Cond" panose="020B0706030402020204" pitchFamily="34" charset="0"/>
                <a:cs typeface="Calibri" pitchFamily="34" charset="0"/>
              </a:rPr>
              <a:t>БЮДЖЕТ ОПТИЧЕСКИХ ПОТЕРЬ ПО КЛАССУ СОБЫТИЙ «ДВИЖЕНИЕ ЖД-ТЕХНИКИ»:</a:t>
            </a:r>
          </a:p>
          <a:p>
            <a:pPr>
              <a:lnSpc>
                <a:spcPct val="150000"/>
              </a:lnSpc>
              <a:defRPr/>
            </a:pPr>
            <a:r>
              <a:rPr lang="en-US" altLang="ru-RU" sz="1700" dirty="0">
                <a:solidFill>
                  <a:srgbClr val="DE006A"/>
                </a:solidFill>
                <a:latin typeface="Franklin Gothic Demi Cond" panose="020B0706030402020204" pitchFamily="34" charset="0"/>
                <a:cs typeface="Calibri" pitchFamily="34" charset="0"/>
              </a:rPr>
              <a:t>&gt; 20 </a:t>
            </a:r>
            <a:r>
              <a:rPr lang="ru-RU" altLang="ru-RU" sz="1700" dirty="0">
                <a:solidFill>
                  <a:srgbClr val="DE006A"/>
                </a:solidFill>
                <a:latin typeface="Franklin Gothic Demi Cond" panose="020B0706030402020204" pitchFamily="34" charset="0"/>
                <a:cs typeface="Calibri" pitchFamily="34" charset="0"/>
              </a:rPr>
              <a:t>ДБ В СТАНДАРТНОЙ КОНФИГУРАЦИИ (ДО 90 КМ)</a:t>
            </a:r>
          </a:p>
          <a:p>
            <a:pPr>
              <a:lnSpc>
                <a:spcPct val="150000"/>
              </a:lnSpc>
              <a:defRPr/>
            </a:pPr>
            <a:r>
              <a:rPr lang="en-US" altLang="ru-RU" sz="1700" dirty="0">
                <a:solidFill>
                  <a:srgbClr val="DE006A"/>
                </a:solidFill>
                <a:latin typeface="Franklin Gothic Demi Cond" panose="020B0706030402020204" pitchFamily="34" charset="0"/>
                <a:cs typeface="Calibri" pitchFamily="34" charset="0"/>
              </a:rPr>
              <a:t>&gt; 26 </a:t>
            </a:r>
            <a:r>
              <a:rPr lang="ru-RU" altLang="ru-RU" sz="1700" dirty="0">
                <a:solidFill>
                  <a:srgbClr val="DE006A"/>
                </a:solidFill>
                <a:latin typeface="Franklin Gothic Demi Cond" panose="020B0706030402020204" pitchFamily="34" charset="0"/>
                <a:cs typeface="Calibri" pitchFamily="34" charset="0"/>
              </a:rPr>
              <a:t>ДБ В РАСШИРЕННОЙ КОНФИГУРАЦИИ (ДО 120 КМ) </a:t>
            </a:r>
            <a:r>
              <a:rPr lang="ru-RU" altLang="ru-RU" sz="1700" u="sng" dirty="0">
                <a:solidFill>
                  <a:srgbClr val="DE006A"/>
                </a:solidFill>
                <a:latin typeface="Franklin Gothic Demi Cond" panose="020B0706030402020204" pitchFamily="34" charset="0"/>
                <a:cs typeface="Calibri" pitchFamily="34" charset="0"/>
              </a:rPr>
              <a:t>БЕЗ</a:t>
            </a:r>
            <a:r>
              <a:rPr lang="ru-RU" altLang="ru-RU" sz="1700" dirty="0">
                <a:solidFill>
                  <a:srgbClr val="DE006A"/>
                </a:solidFill>
                <a:latin typeface="Franklin Gothic Demi Cond" panose="020B0706030402020204" pitchFamily="34" charset="0"/>
                <a:cs typeface="Calibri" pitchFamily="34" charset="0"/>
              </a:rPr>
              <a:t> ДОПОЛНИТЕЛЬНЫХ УСИЛИТЕЛЕЙ ТИПА </a:t>
            </a:r>
            <a:r>
              <a:rPr lang="en-US" altLang="ru-RU" sz="1700" dirty="0">
                <a:solidFill>
                  <a:srgbClr val="DE006A"/>
                </a:solidFill>
                <a:latin typeface="Franklin Gothic Demi Cond" panose="020B0706030402020204" pitchFamily="34" charset="0"/>
                <a:cs typeface="Calibri" pitchFamily="34" charset="0"/>
              </a:rPr>
              <a:t>ROPA</a:t>
            </a:r>
            <a:endParaRPr lang="ru-RU" altLang="ru-RU" sz="1700" dirty="0">
              <a:solidFill>
                <a:srgbClr val="DE006A"/>
              </a:solidFill>
              <a:latin typeface="Franklin Gothic Demi Cond" panose="020B0706030402020204" pitchFamily="34" charset="0"/>
              <a:cs typeface="Calibri" pitchFamily="34" charset="0"/>
            </a:endParaRPr>
          </a:p>
        </p:txBody>
      </p:sp>
      <p:grpSp>
        <p:nvGrpSpPr>
          <p:cNvPr id="8" name="Группа 7"/>
          <p:cNvGrpSpPr/>
          <p:nvPr/>
        </p:nvGrpSpPr>
        <p:grpSpPr>
          <a:xfrm>
            <a:off x="569496" y="3817578"/>
            <a:ext cx="4918649" cy="1194818"/>
            <a:chOff x="1654398" y="3916338"/>
            <a:chExt cx="3510360" cy="852722"/>
          </a:xfrm>
        </p:grpSpPr>
        <p:pic>
          <p:nvPicPr>
            <p:cNvPr id="40" name="Рисунок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4668" y="4359267"/>
              <a:ext cx="936104" cy="409793"/>
            </a:xfrm>
            <a:prstGeom prst="rect">
              <a:avLst/>
            </a:prstGeom>
            <a:effectLst>
              <a:outerShdw blurRad="50800" dist="38100" dir="2700000" algn="tl" rotWithShape="0">
                <a:prstClr val="black">
                  <a:alpha val="40000"/>
                </a:prstClr>
              </a:outerShdw>
            </a:effectLst>
          </p:spPr>
        </p:pic>
        <p:pic>
          <p:nvPicPr>
            <p:cNvPr id="41" name="Рисунок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28654" y="4357605"/>
              <a:ext cx="936104" cy="409793"/>
            </a:xfrm>
            <a:prstGeom prst="rect">
              <a:avLst/>
            </a:prstGeom>
            <a:effectLst>
              <a:outerShdw blurRad="50800" dist="38100" dir="2700000" algn="tl" rotWithShape="0">
                <a:prstClr val="black">
                  <a:alpha val="40000"/>
                </a:prstClr>
              </a:outerShdw>
            </a:effectLst>
          </p:spPr>
        </p:pic>
        <p:cxnSp>
          <p:nvCxnSpPr>
            <p:cNvPr id="42" name="Прямая соединительная линия 41"/>
            <p:cNvCxnSpPr/>
            <p:nvPr/>
          </p:nvCxnSpPr>
          <p:spPr>
            <a:xfrm>
              <a:off x="2584426" y="4645637"/>
              <a:ext cx="924148" cy="0"/>
            </a:xfrm>
            <a:prstGeom prst="line">
              <a:avLst/>
            </a:prstGeom>
            <a:ln w="19050">
              <a:solidFill>
                <a:srgbClr val="DE006A"/>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3292550" y="4573629"/>
              <a:ext cx="996156" cy="0"/>
            </a:xfrm>
            <a:prstGeom prst="line">
              <a:avLst/>
            </a:prstGeom>
            <a:ln w="19050">
              <a:solidFill>
                <a:srgbClr val="DE006A"/>
              </a:solidFill>
            </a:ln>
          </p:spPr>
          <p:style>
            <a:lnRef idx="1">
              <a:schemeClr val="accent1"/>
            </a:lnRef>
            <a:fillRef idx="0">
              <a:schemeClr val="accent1"/>
            </a:fillRef>
            <a:effectRef idx="0">
              <a:schemeClr val="accent1"/>
            </a:effectRef>
            <a:fontRef idx="minor">
              <a:schemeClr val="tx1"/>
            </a:fontRef>
          </p:style>
        </p:cxnSp>
        <p:pic>
          <p:nvPicPr>
            <p:cNvPr id="47" name="Рисунок 46"/>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654398" y="3976509"/>
              <a:ext cx="936104" cy="409793"/>
            </a:xfrm>
            <a:prstGeom prst="rect">
              <a:avLst/>
            </a:prstGeom>
            <a:effectLst>
              <a:outerShdw blurRad="50800" dist="38100" dir="2700000" algn="tl" rotWithShape="0">
                <a:prstClr val="black">
                  <a:alpha val="40000"/>
                </a:prstClr>
              </a:outerShdw>
            </a:effectLst>
          </p:spPr>
        </p:pic>
        <p:cxnSp>
          <p:nvCxnSpPr>
            <p:cNvPr id="48" name="Прямая соединительная линия 47"/>
            <p:cNvCxnSpPr/>
            <p:nvPr/>
          </p:nvCxnSpPr>
          <p:spPr>
            <a:xfrm>
              <a:off x="2569938" y="4178787"/>
              <a:ext cx="633921" cy="0"/>
            </a:xfrm>
            <a:prstGeom prst="line">
              <a:avLst/>
            </a:prstGeom>
            <a:ln w="19050">
              <a:solidFill>
                <a:srgbClr val="0067AC"/>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3640297" y="4178787"/>
              <a:ext cx="633921" cy="0"/>
            </a:xfrm>
            <a:prstGeom prst="line">
              <a:avLst/>
            </a:prstGeom>
            <a:ln w="19050">
              <a:solidFill>
                <a:srgbClr val="0067AC"/>
              </a:solidFill>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2610054" y="3916338"/>
              <a:ext cx="591696" cy="219655"/>
            </a:xfrm>
            <a:prstGeom prst="rect">
              <a:avLst/>
            </a:prstGeom>
            <a:noFill/>
          </p:spPr>
          <p:txBody>
            <a:bodyPr wrap="none" rtlCol="0">
              <a:spAutoFit/>
            </a:bodyPr>
            <a:lstStyle/>
            <a:p>
              <a:r>
                <a:rPr lang="ru-RU" sz="1400" dirty="0">
                  <a:solidFill>
                    <a:schemeClr val="accent1">
                      <a:lumMod val="60000"/>
                      <a:lumOff val="40000"/>
                    </a:schemeClr>
                  </a:solidFill>
                  <a:latin typeface="Franklin Gothic Demi Cond" panose="020B0706030402020204" pitchFamily="34" charset="0"/>
                  <a:cs typeface="Times New Roman" panose="02020603050405020304" pitchFamily="18" charset="0"/>
                </a:rPr>
                <a:t>3</a:t>
              </a:r>
              <a:r>
                <a:rPr lang="en-US" sz="1400" dirty="0">
                  <a:solidFill>
                    <a:schemeClr val="accent1">
                      <a:lumMod val="60000"/>
                      <a:lumOff val="40000"/>
                    </a:schemeClr>
                  </a:solidFill>
                  <a:latin typeface="Franklin Gothic Demi Cond" panose="020B0706030402020204" pitchFamily="34" charset="0"/>
                  <a:cs typeface="Times New Roman" panose="02020603050405020304" pitchFamily="18" charset="0"/>
                </a:rPr>
                <a:t>0-50 </a:t>
              </a:r>
              <a:r>
                <a:rPr lang="ru-RU" sz="1400" dirty="0">
                  <a:solidFill>
                    <a:schemeClr val="accent1">
                      <a:lumMod val="60000"/>
                      <a:lumOff val="40000"/>
                    </a:schemeClr>
                  </a:solidFill>
                  <a:latin typeface="Franklin Gothic Demi Cond" panose="020B0706030402020204" pitchFamily="34" charset="0"/>
                  <a:cs typeface="Times New Roman" panose="02020603050405020304" pitchFamily="18" charset="0"/>
                </a:rPr>
                <a:t>км</a:t>
              </a:r>
            </a:p>
          </p:txBody>
        </p:sp>
        <p:sp>
          <p:nvSpPr>
            <p:cNvPr id="54" name="TextBox 53"/>
            <p:cNvSpPr txBox="1"/>
            <p:nvPr/>
          </p:nvSpPr>
          <p:spPr>
            <a:xfrm>
              <a:off x="3652426" y="3917177"/>
              <a:ext cx="591696" cy="219655"/>
            </a:xfrm>
            <a:prstGeom prst="rect">
              <a:avLst/>
            </a:prstGeom>
            <a:noFill/>
          </p:spPr>
          <p:txBody>
            <a:bodyPr wrap="none" rtlCol="0">
              <a:spAutoFit/>
            </a:bodyPr>
            <a:lstStyle/>
            <a:p>
              <a:r>
                <a:rPr lang="ru-RU" sz="1400" dirty="0">
                  <a:solidFill>
                    <a:schemeClr val="accent1">
                      <a:lumMod val="60000"/>
                      <a:lumOff val="40000"/>
                    </a:schemeClr>
                  </a:solidFill>
                  <a:latin typeface="Franklin Gothic Demi Cond" panose="020B0706030402020204" pitchFamily="34" charset="0"/>
                  <a:cs typeface="Times New Roman" panose="02020603050405020304" pitchFamily="18" charset="0"/>
                </a:rPr>
                <a:t>3</a:t>
              </a:r>
              <a:r>
                <a:rPr lang="en-US" sz="1400" dirty="0">
                  <a:solidFill>
                    <a:schemeClr val="accent1">
                      <a:lumMod val="60000"/>
                      <a:lumOff val="40000"/>
                    </a:schemeClr>
                  </a:solidFill>
                  <a:latin typeface="Franklin Gothic Demi Cond" panose="020B0706030402020204" pitchFamily="34" charset="0"/>
                  <a:cs typeface="Times New Roman" panose="02020603050405020304" pitchFamily="18" charset="0"/>
                </a:rPr>
                <a:t>0-50 </a:t>
              </a:r>
              <a:r>
                <a:rPr lang="ru-RU" sz="1400" dirty="0">
                  <a:solidFill>
                    <a:schemeClr val="accent1">
                      <a:lumMod val="60000"/>
                      <a:lumOff val="40000"/>
                    </a:schemeClr>
                  </a:solidFill>
                  <a:latin typeface="Franklin Gothic Demi Cond" panose="020B0706030402020204" pitchFamily="34" charset="0"/>
                  <a:cs typeface="Times New Roman" panose="02020603050405020304" pitchFamily="18" charset="0"/>
                </a:rPr>
                <a:t>км</a:t>
              </a:r>
            </a:p>
          </p:txBody>
        </p:sp>
        <p:sp>
          <p:nvSpPr>
            <p:cNvPr id="58" name="TextBox 57"/>
            <p:cNvSpPr txBox="1"/>
            <p:nvPr/>
          </p:nvSpPr>
          <p:spPr>
            <a:xfrm>
              <a:off x="3600809" y="4353047"/>
              <a:ext cx="669490" cy="219655"/>
            </a:xfrm>
            <a:prstGeom prst="rect">
              <a:avLst/>
            </a:prstGeom>
            <a:noFill/>
          </p:spPr>
          <p:txBody>
            <a:bodyPr wrap="none" rtlCol="0">
              <a:spAutoFit/>
            </a:bodyPr>
            <a:lstStyle/>
            <a:p>
              <a:r>
                <a:rPr lang="en-US" sz="1400" dirty="0">
                  <a:solidFill>
                    <a:srgbClr val="DE006A"/>
                  </a:solidFill>
                  <a:latin typeface="Franklin Gothic Demi Cond" panose="020B0706030402020204" pitchFamily="34" charset="0"/>
                  <a:cs typeface="Times New Roman" panose="02020603050405020304" pitchFamily="18" charset="0"/>
                </a:rPr>
                <a:t>90-120 </a:t>
              </a:r>
              <a:r>
                <a:rPr lang="ru-RU" sz="1400" dirty="0">
                  <a:solidFill>
                    <a:srgbClr val="DE006A"/>
                  </a:solidFill>
                  <a:latin typeface="Franklin Gothic Demi Cond" panose="020B0706030402020204" pitchFamily="34" charset="0"/>
                  <a:cs typeface="Times New Roman" panose="02020603050405020304" pitchFamily="18" charset="0"/>
                </a:rPr>
                <a:t>км</a:t>
              </a:r>
            </a:p>
          </p:txBody>
        </p:sp>
        <p:sp>
          <p:nvSpPr>
            <p:cNvPr id="59" name="TextBox 58"/>
            <p:cNvSpPr txBox="1"/>
            <p:nvPr/>
          </p:nvSpPr>
          <p:spPr>
            <a:xfrm>
              <a:off x="2573322" y="4334352"/>
              <a:ext cx="669490" cy="219655"/>
            </a:xfrm>
            <a:prstGeom prst="rect">
              <a:avLst/>
            </a:prstGeom>
            <a:noFill/>
          </p:spPr>
          <p:txBody>
            <a:bodyPr wrap="none" rtlCol="0">
              <a:spAutoFit/>
            </a:bodyPr>
            <a:lstStyle/>
            <a:p>
              <a:r>
                <a:rPr lang="en-US" sz="1400" dirty="0">
                  <a:solidFill>
                    <a:srgbClr val="DE006A"/>
                  </a:solidFill>
                  <a:latin typeface="Franklin Gothic Demi Cond" panose="020B0706030402020204" pitchFamily="34" charset="0"/>
                  <a:cs typeface="Times New Roman" panose="02020603050405020304" pitchFamily="18" charset="0"/>
                </a:rPr>
                <a:t>90-120 </a:t>
              </a:r>
              <a:r>
                <a:rPr lang="ru-RU" sz="1400" dirty="0">
                  <a:solidFill>
                    <a:srgbClr val="DE006A"/>
                  </a:solidFill>
                  <a:latin typeface="Franklin Gothic Demi Cond" panose="020B0706030402020204" pitchFamily="34" charset="0"/>
                  <a:cs typeface="Times New Roman" panose="02020603050405020304" pitchFamily="18" charset="0"/>
                </a:rPr>
                <a:t>км</a:t>
              </a:r>
            </a:p>
          </p:txBody>
        </p:sp>
        <p:pic>
          <p:nvPicPr>
            <p:cNvPr id="60" name="Рисунок 59"/>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214166" y="3972371"/>
              <a:ext cx="936104" cy="409793"/>
            </a:xfrm>
            <a:prstGeom prst="rect">
              <a:avLst/>
            </a:prstGeom>
            <a:effectLst>
              <a:outerShdw blurRad="50800" dist="38100" dir="2700000" algn="tl" rotWithShape="0">
                <a:prstClr val="black">
                  <a:alpha val="40000"/>
                </a:prstClr>
              </a:outerShdw>
            </a:effectLst>
          </p:spPr>
        </p:pic>
        <p:sp>
          <p:nvSpPr>
            <p:cNvPr id="61" name="TextBox 60"/>
            <p:cNvSpPr txBox="1"/>
            <p:nvPr/>
          </p:nvSpPr>
          <p:spPr>
            <a:xfrm>
              <a:off x="1831975" y="4068981"/>
              <a:ext cx="598835" cy="241620"/>
            </a:xfrm>
            <a:prstGeom prst="rect">
              <a:avLst/>
            </a:prstGeom>
          </p:spPr>
          <p:txBody>
            <a:bodyPr wrap="none" rtlCol="0">
              <a:spAutoFit/>
            </a:bodyPr>
            <a:lstStyle/>
            <a:p>
              <a:r>
                <a:rPr lang="ru-RU" sz="1600">
                  <a:solidFill>
                    <a:schemeClr val="accent2">
                      <a:lumMod val="20000"/>
                      <a:lumOff val="80000"/>
                    </a:schemeClr>
                  </a:solidFill>
                  <a:latin typeface="Franklin Gothic Demi Cond" panose="020B0706030402020204" pitchFamily="34" charset="0"/>
                  <a:cs typeface="Times New Roman" panose="02020603050405020304" pitchFamily="18" charset="0"/>
                </a:rPr>
                <a:t>АНАЛОГ</a:t>
              </a:r>
              <a:endParaRPr lang="ru-RU" sz="1600" dirty="0">
                <a:solidFill>
                  <a:schemeClr val="accent2">
                    <a:lumMod val="20000"/>
                    <a:lumOff val="80000"/>
                  </a:schemeClr>
                </a:solidFill>
                <a:latin typeface="Franklin Gothic Demi Cond" panose="020B0706030402020204" pitchFamily="34" charset="0"/>
                <a:cs typeface="Times New Roman" panose="02020603050405020304" pitchFamily="18" charset="0"/>
              </a:endParaRPr>
            </a:p>
          </p:txBody>
        </p:sp>
        <p:sp>
          <p:nvSpPr>
            <p:cNvPr id="62" name="TextBox 61"/>
            <p:cNvSpPr txBox="1"/>
            <p:nvPr/>
          </p:nvSpPr>
          <p:spPr>
            <a:xfrm>
              <a:off x="4421740" y="4056457"/>
              <a:ext cx="694968" cy="241621"/>
            </a:xfrm>
            <a:prstGeom prst="rect">
              <a:avLst/>
            </a:prstGeom>
          </p:spPr>
          <p:txBody>
            <a:bodyPr wrap="square" rtlCol="0">
              <a:spAutoFit/>
            </a:bodyPr>
            <a:lstStyle/>
            <a:p>
              <a:r>
                <a:rPr lang="ru-RU" sz="1600">
                  <a:solidFill>
                    <a:schemeClr val="accent2">
                      <a:lumMod val="20000"/>
                      <a:lumOff val="80000"/>
                    </a:schemeClr>
                  </a:solidFill>
                  <a:latin typeface="Franklin Gothic Demi Cond" panose="020B0706030402020204" pitchFamily="34" charset="0"/>
                  <a:cs typeface="Times New Roman" panose="02020603050405020304" pitchFamily="18" charset="0"/>
                </a:rPr>
                <a:t>АНАЛОГ</a:t>
              </a:r>
              <a:endParaRPr lang="ru-RU" sz="1600" dirty="0">
                <a:solidFill>
                  <a:schemeClr val="accent2">
                    <a:lumMod val="20000"/>
                    <a:lumOff val="80000"/>
                  </a:schemeClr>
                </a:solidFill>
                <a:latin typeface="Franklin Gothic Demi Cond" panose="020B0706030402020204" pitchFamily="34" charset="0"/>
                <a:cs typeface="Times New Roman" panose="02020603050405020304" pitchFamily="18" charset="0"/>
              </a:endParaRPr>
            </a:p>
          </p:txBody>
        </p:sp>
      </p:grpSp>
      <p:cxnSp>
        <p:nvCxnSpPr>
          <p:cNvPr id="5" name="Прямая со стрелкой 4"/>
          <p:cNvCxnSpPr/>
          <p:nvPr/>
        </p:nvCxnSpPr>
        <p:spPr>
          <a:xfrm>
            <a:off x="1852333" y="5502273"/>
            <a:ext cx="2324161" cy="0"/>
          </a:xfrm>
          <a:prstGeom prst="straightConnector1">
            <a:avLst/>
          </a:prstGeom>
          <a:ln w="28575">
            <a:solidFill>
              <a:srgbClr val="1A76B4"/>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1839643" y="5249862"/>
            <a:ext cx="0" cy="504825"/>
          </a:xfrm>
          <a:prstGeom prst="line">
            <a:avLst/>
          </a:prstGeom>
          <a:ln w="28575">
            <a:solidFill>
              <a:srgbClr val="1A76B4"/>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4156194" y="5249861"/>
            <a:ext cx="0" cy="504825"/>
          </a:xfrm>
          <a:prstGeom prst="line">
            <a:avLst/>
          </a:prstGeom>
          <a:ln w="28575">
            <a:solidFill>
              <a:srgbClr val="1A76B4"/>
            </a:solidFill>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2413580" y="5087558"/>
            <a:ext cx="1269899" cy="369332"/>
          </a:xfrm>
          <a:prstGeom prst="rect">
            <a:avLst/>
          </a:prstGeom>
          <a:noFill/>
          <a:ln>
            <a:noFill/>
          </a:ln>
        </p:spPr>
        <p:txBody>
          <a:bodyPr wrap="none" rtlCol="0">
            <a:spAutoFit/>
          </a:bodyPr>
          <a:lstStyle/>
          <a:p>
            <a:pPr algn="ctr"/>
            <a:r>
              <a:rPr lang="en-US" dirty="0">
                <a:solidFill>
                  <a:srgbClr val="0067AC"/>
                </a:solidFill>
                <a:latin typeface="Franklin Gothic Demi Cond" panose="020B0706030402020204" pitchFamily="34" charset="0"/>
                <a:cs typeface="Times New Roman" panose="02020603050405020304" pitchFamily="18" charset="0"/>
              </a:rPr>
              <a:t>180-240 </a:t>
            </a:r>
            <a:r>
              <a:rPr lang="ru-RU" dirty="0">
                <a:solidFill>
                  <a:srgbClr val="0067AC"/>
                </a:solidFill>
                <a:latin typeface="Franklin Gothic Demi Cond" panose="020B0706030402020204" pitchFamily="34" charset="0"/>
                <a:cs typeface="Times New Roman" panose="02020603050405020304" pitchFamily="18" charset="0"/>
              </a:rPr>
              <a:t>км</a:t>
            </a:r>
          </a:p>
        </p:txBody>
      </p:sp>
      <p:pic>
        <p:nvPicPr>
          <p:cNvPr id="13" name="Рисунок 12" descr="Вырезка экрана"/>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6327269" y="4183186"/>
            <a:ext cx="5331331" cy="2568860"/>
          </a:xfrm>
          <a:prstGeom prst="rect">
            <a:avLst/>
          </a:prstGeom>
        </p:spPr>
      </p:pic>
      <p:sp>
        <p:nvSpPr>
          <p:cNvPr id="31" name="Rectangle 2"/>
          <p:cNvSpPr txBox="1">
            <a:spLocks noChangeArrowheads="1"/>
          </p:cNvSpPr>
          <p:nvPr/>
        </p:nvSpPr>
        <p:spPr bwMode="auto">
          <a:xfrm>
            <a:off x="1735938" y="437636"/>
            <a:ext cx="10226900" cy="509095"/>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spcAft>
                <a:spcPts val="0"/>
              </a:spcAft>
              <a:defRPr/>
            </a:pPr>
            <a:r>
              <a:rPr lang="ru-RU" altLang="en-US" sz="3600" dirty="0">
                <a:solidFill>
                  <a:schemeClr val="bg1"/>
                </a:solidFill>
                <a:latin typeface="Franklin Gothic Demi Cond" panose="020B0706030402020204" pitchFamily="34" charset="0"/>
                <a:cs typeface="Calibri" pitchFamily="34" charset="0"/>
              </a:rPr>
              <a:t>ПРЕИМУЩЕСТВА БОЛЬШОЙ ДАЛЬНОСТИ РАБОТЫ</a:t>
            </a:r>
            <a:endParaRPr lang="en-GB" altLang="en-US" sz="3600" dirty="0">
              <a:solidFill>
                <a:schemeClr val="bg1"/>
              </a:solidFill>
              <a:latin typeface="Franklin Gothic Demi Cond" panose="020B0706030402020204" pitchFamily="34" charset="0"/>
              <a:cs typeface="Calibri" pitchFamily="34" charset="0"/>
            </a:endParaRPr>
          </a:p>
        </p:txBody>
      </p:sp>
      <p:pic>
        <p:nvPicPr>
          <p:cNvPr id="32" name="Рисунок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85615" y="3407926"/>
            <a:ext cx="362459" cy="519443"/>
          </a:xfrm>
          <a:prstGeom prst="rect">
            <a:avLst/>
          </a:prstGeom>
        </p:spPr>
      </p:pic>
      <p:sp>
        <p:nvSpPr>
          <p:cNvPr id="34" name="Прямоугольник 33"/>
          <p:cNvSpPr/>
          <p:nvPr/>
        </p:nvSpPr>
        <p:spPr>
          <a:xfrm>
            <a:off x="7513997" y="3344483"/>
            <a:ext cx="2003117" cy="646331"/>
          </a:xfrm>
          <a:prstGeom prst="rect">
            <a:avLst/>
          </a:prstGeom>
        </p:spPr>
        <p:txBody>
          <a:bodyPr wrap="square">
            <a:spAutoFit/>
          </a:bodyPr>
          <a:lstStyle/>
          <a:p>
            <a:r>
              <a:rPr lang="ru-RU">
                <a:solidFill>
                  <a:srgbClr val="0067AC"/>
                </a:solidFill>
                <a:latin typeface="Franklin Gothic Demi Cond" panose="020B0706030402020204" pitchFamily="34" charset="0"/>
                <a:cs typeface="Times New Roman" panose="02020603050405020304" pitchFamily="18" charset="0"/>
              </a:rPr>
              <a:t>НОВЫЙ УРЕНГОЙ –</a:t>
            </a:r>
          </a:p>
          <a:p>
            <a:r>
              <a:rPr lang="ru-RU">
                <a:solidFill>
                  <a:srgbClr val="0067AC"/>
                </a:solidFill>
                <a:latin typeface="Franklin Gothic Demi Cond" panose="020B0706030402020204" pitchFamily="34" charset="0"/>
                <a:cs typeface="Times New Roman" panose="02020603050405020304" pitchFamily="18" charset="0"/>
              </a:rPr>
              <a:t>КОРОТЧАЕВО</a:t>
            </a:r>
            <a:endParaRPr lang="ru-RU" dirty="0">
              <a:solidFill>
                <a:srgbClr val="0067AC"/>
              </a:solidFill>
              <a:latin typeface="Franklin Gothic Demi Cond" panose="020B0706030402020204" pitchFamily="34" charset="0"/>
              <a:cs typeface="Times New Roman" panose="02020603050405020304" pitchFamily="18" charset="0"/>
            </a:endParaRPr>
          </a:p>
        </p:txBody>
      </p:sp>
      <p:sp>
        <p:nvSpPr>
          <p:cNvPr id="35" name="Прямоугольник 34"/>
          <p:cNvSpPr/>
          <p:nvPr/>
        </p:nvSpPr>
        <p:spPr>
          <a:xfrm>
            <a:off x="9696638" y="3307967"/>
            <a:ext cx="2495362" cy="677108"/>
          </a:xfrm>
          <a:prstGeom prst="rect">
            <a:avLst/>
          </a:prstGeom>
        </p:spPr>
        <p:txBody>
          <a:bodyPr wrap="none">
            <a:spAutoFit/>
          </a:bodyPr>
          <a:lstStyle/>
          <a:p>
            <a:r>
              <a:rPr lang="en-US" sz="2400" dirty="0">
                <a:solidFill>
                  <a:srgbClr val="DE006A"/>
                </a:solidFill>
                <a:latin typeface="Franklin Gothic Demi Cond" panose="020B0706030402020204" pitchFamily="34" charset="0"/>
                <a:cs typeface="Times New Roman" panose="02020603050405020304" pitchFamily="18" charset="0"/>
              </a:rPr>
              <a:t>77 </a:t>
            </a:r>
            <a:r>
              <a:rPr lang="ru-RU" sz="2400" dirty="0">
                <a:solidFill>
                  <a:srgbClr val="DE006A"/>
                </a:solidFill>
                <a:latin typeface="Franklin Gothic Demi Cond" panose="020B0706030402020204" pitchFamily="34" charset="0"/>
                <a:cs typeface="Times New Roman" panose="02020603050405020304" pitchFamily="18" charset="0"/>
              </a:rPr>
              <a:t>км</a:t>
            </a:r>
            <a:r>
              <a:rPr lang="en-US" sz="2400" dirty="0">
                <a:solidFill>
                  <a:srgbClr val="DE006A"/>
                </a:solidFill>
                <a:latin typeface="Franklin Gothic Demi Cond" panose="020B0706030402020204" pitchFamily="34" charset="0"/>
                <a:cs typeface="Times New Roman" panose="02020603050405020304" pitchFamily="18" charset="0"/>
              </a:rPr>
              <a:t> = 19 </a:t>
            </a:r>
            <a:r>
              <a:rPr lang="ru-RU" sz="2400" dirty="0">
                <a:solidFill>
                  <a:srgbClr val="DE006A"/>
                </a:solidFill>
                <a:latin typeface="Franklin Gothic Demi Cond" panose="020B0706030402020204" pitchFamily="34" charset="0"/>
                <a:cs typeface="Times New Roman" panose="02020603050405020304" pitchFamily="18" charset="0"/>
              </a:rPr>
              <a:t>дБ</a:t>
            </a:r>
          </a:p>
          <a:p>
            <a:r>
              <a:rPr lang="ru-RU" sz="1400" dirty="0">
                <a:solidFill>
                  <a:srgbClr val="0067AC"/>
                </a:solidFill>
                <a:latin typeface="Franklin Gothic Demi Cond" panose="020B0706030402020204" pitchFamily="34" charset="0"/>
                <a:cs typeface="Times New Roman" panose="02020603050405020304" pitchFamily="18" charset="0"/>
              </a:rPr>
              <a:t>КАБЕЛЬ В ОСНОВАНИИ НАСЫПИ</a:t>
            </a:r>
          </a:p>
        </p:txBody>
      </p:sp>
      <p:sp>
        <p:nvSpPr>
          <p:cNvPr id="2" name="Прямоугольник 1"/>
          <p:cNvSpPr/>
          <p:nvPr/>
        </p:nvSpPr>
        <p:spPr>
          <a:xfrm>
            <a:off x="9542514" y="3407926"/>
            <a:ext cx="18000" cy="488164"/>
          </a:xfrm>
          <a:prstGeom prst="rect">
            <a:avLst/>
          </a:prstGeom>
          <a:solidFill>
            <a:srgbClr val="DE00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86818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rot="10800000">
            <a:off x="-1" y="4184129"/>
            <a:ext cx="2862381" cy="1026046"/>
          </a:xfrm>
          <a:prstGeom prst="rect">
            <a:avLst/>
          </a:prstGeom>
          <a:pattFill prst="dkDnDiag">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253" y="3147771"/>
            <a:ext cx="679891" cy="974358"/>
          </a:xfrm>
          <a:prstGeom prst="rect">
            <a:avLst/>
          </a:prstGeom>
        </p:spPr>
      </p:pic>
      <p:sp>
        <p:nvSpPr>
          <p:cNvPr id="17" name="Прямоугольник 16"/>
          <p:cNvSpPr/>
          <p:nvPr/>
        </p:nvSpPr>
        <p:spPr>
          <a:xfrm>
            <a:off x="1562100" y="0"/>
            <a:ext cx="10629900" cy="1388125"/>
          </a:xfrm>
          <a:prstGeom prst="rect">
            <a:avLst/>
          </a:prstGeom>
          <a:gradFill>
            <a:gsLst>
              <a:gs pos="100000">
                <a:srgbClr val="01A3DD"/>
              </a:gs>
              <a:gs pos="8712">
                <a:srgbClr val="01A3E7"/>
              </a:gs>
              <a:gs pos="0">
                <a:srgbClr val="01AAE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0" y="0"/>
            <a:ext cx="1562100" cy="13881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838" y="424574"/>
            <a:ext cx="1256612" cy="545991"/>
          </a:xfrm>
          <a:prstGeom prst="rect">
            <a:avLst/>
          </a:prstGeom>
        </p:spPr>
      </p:pic>
      <p:pic>
        <p:nvPicPr>
          <p:cNvPr id="2" name="Рисунок 1" descr="Вырезка экрана"/>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55899" y="1494179"/>
            <a:ext cx="9243929" cy="5255900"/>
          </a:xfrm>
          <a:prstGeom prst="rect">
            <a:avLst/>
          </a:prstGeom>
        </p:spPr>
      </p:pic>
      <p:sp>
        <p:nvSpPr>
          <p:cNvPr id="31" name="Прямоугольник 30"/>
          <p:cNvSpPr/>
          <p:nvPr/>
        </p:nvSpPr>
        <p:spPr>
          <a:xfrm>
            <a:off x="752782" y="3332912"/>
            <a:ext cx="2003117" cy="646331"/>
          </a:xfrm>
          <a:prstGeom prst="rect">
            <a:avLst/>
          </a:prstGeom>
        </p:spPr>
        <p:txBody>
          <a:bodyPr wrap="square">
            <a:spAutoFit/>
          </a:bodyPr>
          <a:lstStyle/>
          <a:p>
            <a:r>
              <a:rPr lang="ru-RU" dirty="0">
                <a:solidFill>
                  <a:srgbClr val="0067AC"/>
                </a:solidFill>
                <a:latin typeface="Franklin Gothic Demi Cond" panose="020B0706030402020204" pitchFamily="34" charset="0"/>
                <a:cs typeface="Times New Roman" panose="02020603050405020304" pitchFamily="18" charset="0"/>
              </a:rPr>
              <a:t>НОВЫЙ УРЕНГОЙ –</a:t>
            </a:r>
          </a:p>
          <a:p>
            <a:r>
              <a:rPr lang="ru-RU" dirty="0">
                <a:solidFill>
                  <a:srgbClr val="0067AC"/>
                </a:solidFill>
                <a:latin typeface="Franklin Gothic Demi Cond" panose="020B0706030402020204" pitchFamily="34" charset="0"/>
                <a:cs typeface="Times New Roman" panose="02020603050405020304" pitchFamily="18" charset="0"/>
              </a:rPr>
              <a:t>КОРОТЧАЕВО</a:t>
            </a:r>
          </a:p>
        </p:txBody>
      </p:sp>
      <p:sp>
        <p:nvSpPr>
          <p:cNvPr id="3" name="Прямоугольник 2"/>
          <p:cNvSpPr/>
          <p:nvPr/>
        </p:nvSpPr>
        <p:spPr>
          <a:xfrm>
            <a:off x="122253" y="4348999"/>
            <a:ext cx="2495362" cy="677108"/>
          </a:xfrm>
          <a:prstGeom prst="rect">
            <a:avLst/>
          </a:prstGeom>
        </p:spPr>
        <p:txBody>
          <a:bodyPr wrap="none">
            <a:spAutoFit/>
          </a:bodyPr>
          <a:lstStyle/>
          <a:p>
            <a:pPr algn="ctr"/>
            <a:r>
              <a:rPr lang="en-US" sz="2400" dirty="0">
                <a:solidFill>
                  <a:srgbClr val="DE006A"/>
                </a:solidFill>
                <a:latin typeface="Franklin Gothic Demi Cond" panose="020B0706030402020204" pitchFamily="34" charset="0"/>
                <a:cs typeface="Times New Roman" panose="02020603050405020304" pitchFamily="18" charset="0"/>
              </a:rPr>
              <a:t>77 </a:t>
            </a:r>
            <a:r>
              <a:rPr lang="ru-RU" sz="2400" dirty="0">
                <a:solidFill>
                  <a:srgbClr val="DE006A"/>
                </a:solidFill>
                <a:latin typeface="Franklin Gothic Demi Cond" panose="020B0706030402020204" pitchFamily="34" charset="0"/>
                <a:cs typeface="Times New Roman" panose="02020603050405020304" pitchFamily="18" charset="0"/>
              </a:rPr>
              <a:t>км</a:t>
            </a:r>
            <a:r>
              <a:rPr lang="en-US" sz="2400" dirty="0">
                <a:solidFill>
                  <a:srgbClr val="DE006A"/>
                </a:solidFill>
                <a:latin typeface="Franklin Gothic Demi Cond" panose="020B0706030402020204" pitchFamily="34" charset="0"/>
                <a:cs typeface="Times New Roman" panose="02020603050405020304" pitchFamily="18" charset="0"/>
              </a:rPr>
              <a:t> = 19 </a:t>
            </a:r>
            <a:r>
              <a:rPr lang="ru-RU" sz="2400" dirty="0">
                <a:solidFill>
                  <a:srgbClr val="DE006A"/>
                </a:solidFill>
                <a:latin typeface="Franklin Gothic Demi Cond" panose="020B0706030402020204" pitchFamily="34" charset="0"/>
                <a:cs typeface="Times New Roman" panose="02020603050405020304" pitchFamily="18" charset="0"/>
              </a:rPr>
              <a:t>дБ</a:t>
            </a:r>
          </a:p>
          <a:p>
            <a:pPr algn="ctr"/>
            <a:r>
              <a:rPr lang="ru-RU" sz="1400" dirty="0">
                <a:solidFill>
                  <a:srgbClr val="0067AC"/>
                </a:solidFill>
                <a:latin typeface="Franklin Gothic Demi Cond" panose="020B0706030402020204" pitchFamily="34" charset="0"/>
                <a:cs typeface="Times New Roman" panose="02020603050405020304" pitchFamily="18" charset="0"/>
              </a:rPr>
              <a:t>КАБЕЛЬ В ОСНОВАНИИ НАСЫПИ</a:t>
            </a:r>
          </a:p>
        </p:txBody>
      </p:sp>
      <p:sp>
        <p:nvSpPr>
          <p:cNvPr id="12" name="Rectangle 2"/>
          <p:cNvSpPr txBox="1">
            <a:spLocks noChangeArrowheads="1"/>
          </p:cNvSpPr>
          <p:nvPr/>
        </p:nvSpPr>
        <p:spPr bwMode="auto">
          <a:xfrm>
            <a:off x="1735938" y="437636"/>
            <a:ext cx="10226900" cy="509095"/>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spcAft>
                <a:spcPts val="0"/>
              </a:spcAft>
              <a:defRPr/>
            </a:pPr>
            <a:r>
              <a:rPr lang="ru-RU" altLang="en-US" sz="3600" dirty="0">
                <a:solidFill>
                  <a:schemeClr val="bg1"/>
                </a:solidFill>
                <a:latin typeface="Franklin Gothic Demi Cond" panose="020B0706030402020204" pitchFamily="34" charset="0"/>
                <a:cs typeface="Calibri" pitchFamily="34" charset="0"/>
              </a:rPr>
              <a:t>ПРЕИМУЩЕСТВА БОЛЬШОЙ ДАЛЬНОСТИ РАБОТЫ</a:t>
            </a:r>
            <a:endParaRPr lang="en-GB" altLang="en-US" sz="3600" dirty="0">
              <a:solidFill>
                <a:schemeClr val="bg1"/>
              </a:solidFill>
              <a:latin typeface="Franklin Gothic Demi Cond" panose="020B0706030402020204" pitchFamily="34" charset="0"/>
              <a:cs typeface="Calibri" pitchFamily="34" charset="0"/>
            </a:endParaRPr>
          </a:p>
        </p:txBody>
      </p:sp>
    </p:spTree>
    <p:extLst>
      <p:ext uri="{BB962C8B-B14F-4D97-AF65-F5344CB8AC3E}">
        <p14:creationId xmlns:p14="http://schemas.microsoft.com/office/powerpoint/2010/main" val="3150312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19"/>
          <p:cNvSpPr/>
          <p:nvPr/>
        </p:nvSpPr>
        <p:spPr>
          <a:xfrm rot="10800000">
            <a:off x="-4" y="3427588"/>
            <a:ext cx="5257803" cy="2765777"/>
          </a:xfrm>
          <a:prstGeom prst="rect">
            <a:avLst/>
          </a:prstGeom>
          <a:pattFill prst="dkDnDiag">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1562100" y="0"/>
            <a:ext cx="10629900" cy="1388125"/>
          </a:xfrm>
          <a:prstGeom prst="rect">
            <a:avLst/>
          </a:prstGeom>
          <a:gradFill>
            <a:gsLst>
              <a:gs pos="100000">
                <a:srgbClr val="01A3DD"/>
              </a:gs>
              <a:gs pos="8712">
                <a:srgbClr val="01A3E7"/>
              </a:gs>
              <a:gs pos="0">
                <a:srgbClr val="01AAE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0" y="0"/>
            <a:ext cx="1562100" cy="13881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838" y="424574"/>
            <a:ext cx="1256612" cy="545991"/>
          </a:xfrm>
          <a:prstGeom prst="rect">
            <a:avLst/>
          </a:prstGeom>
        </p:spPr>
      </p:pic>
      <p:pic>
        <p:nvPicPr>
          <p:cNvPr id="2" name="Рисунок 1"/>
          <p:cNvPicPr>
            <a:picLocks noChangeAspect="1"/>
          </p:cNvPicPr>
          <p:nvPr/>
        </p:nvPicPr>
        <p:blipFill>
          <a:blip r:embed="rId4"/>
          <a:stretch>
            <a:fillRect/>
          </a:stretch>
        </p:blipFill>
        <p:spPr>
          <a:xfrm>
            <a:off x="1067817" y="4358256"/>
            <a:ext cx="3244310" cy="1777704"/>
          </a:xfrm>
          <a:prstGeom prst="rect">
            <a:avLst/>
          </a:prstGeom>
        </p:spPr>
      </p:pic>
      <p:sp>
        <p:nvSpPr>
          <p:cNvPr id="4" name="Прямоугольник 3"/>
          <p:cNvSpPr/>
          <p:nvPr/>
        </p:nvSpPr>
        <p:spPr>
          <a:xfrm>
            <a:off x="1053222" y="3496482"/>
            <a:ext cx="3258905" cy="861774"/>
          </a:xfrm>
          <a:prstGeom prst="rect">
            <a:avLst/>
          </a:prstGeom>
        </p:spPr>
        <p:txBody>
          <a:bodyPr wrap="none">
            <a:spAutoFit/>
          </a:bodyPr>
          <a:lstStyle/>
          <a:p>
            <a:pPr algn="ctr"/>
            <a:r>
              <a:rPr lang="ru-RU" dirty="0">
                <a:solidFill>
                  <a:srgbClr val="0067AC"/>
                </a:solidFill>
                <a:latin typeface="Franklin Gothic Demi Cond" panose="020B0706030402020204" pitchFamily="34" charset="0"/>
                <a:cs typeface="Times New Roman" panose="02020603050405020304" pitchFamily="18" charset="0"/>
              </a:rPr>
              <a:t>Укрепленная (чугунная) муфта </a:t>
            </a:r>
          </a:p>
          <a:p>
            <a:pPr algn="ctr"/>
            <a:r>
              <a:rPr lang="ru-RU" dirty="0">
                <a:solidFill>
                  <a:srgbClr val="0067AC"/>
                </a:solidFill>
                <a:latin typeface="Franklin Gothic Demi Cond" panose="020B0706030402020204" pitchFamily="34" charset="0"/>
                <a:cs typeface="Times New Roman" panose="02020603050405020304" pitchFamily="18" charset="0"/>
              </a:rPr>
              <a:t>для условий вечной мерзлоты</a:t>
            </a:r>
          </a:p>
          <a:p>
            <a:pPr algn="ctr"/>
            <a:r>
              <a:rPr lang="ru-RU" sz="1400" dirty="0">
                <a:solidFill>
                  <a:srgbClr val="0067AC"/>
                </a:solidFill>
                <a:latin typeface="Franklin Gothic Demi Cond" panose="020B0706030402020204" pitchFamily="34" charset="0"/>
                <a:cs typeface="Times New Roman" panose="02020603050405020304" pitchFamily="18" charset="0"/>
              </a:rPr>
              <a:t> </a:t>
            </a:r>
            <a:r>
              <a:rPr lang="ru-RU" sz="1400" dirty="0">
                <a:solidFill>
                  <a:schemeClr val="bg1">
                    <a:lumMod val="75000"/>
                  </a:schemeClr>
                </a:solidFill>
                <a:latin typeface="Franklin Gothic Demi Cond" panose="020B0706030402020204" pitchFamily="34" charset="0"/>
                <a:cs typeface="Times New Roman" panose="02020603050405020304" pitchFamily="18" charset="0"/>
              </a:rPr>
              <a:t>МТОК-А1/216(288)-1КТ3645-К-77 (78, 88)</a:t>
            </a:r>
          </a:p>
        </p:txBody>
      </p:sp>
      <p:pic>
        <p:nvPicPr>
          <p:cNvPr id="6" name="Рисунок 5" descr="Вырезка экрана"/>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21074" y="3994198"/>
            <a:ext cx="3920186" cy="2762394"/>
          </a:xfrm>
          <a:prstGeom prst="rect">
            <a:avLst/>
          </a:prstGeom>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58615" y="3407926"/>
            <a:ext cx="362459" cy="519443"/>
          </a:xfrm>
          <a:prstGeom prst="rect">
            <a:avLst/>
          </a:prstGeom>
        </p:spPr>
      </p:pic>
      <p:sp>
        <p:nvSpPr>
          <p:cNvPr id="13" name="Прямоугольник 12"/>
          <p:cNvSpPr/>
          <p:nvPr/>
        </p:nvSpPr>
        <p:spPr>
          <a:xfrm>
            <a:off x="7386997" y="3344483"/>
            <a:ext cx="2003117" cy="646331"/>
          </a:xfrm>
          <a:prstGeom prst="rect">
            <a:avLst/>
          </a:prstGeom>
        </p:spPr>
        <p:txBody>
          <a:bodyPr wrap="square">
            <a:spAutoFit/>
          </a:bodyPr>
          <a:lstStyle/>
          <a:p>
            <a:r>
              <a:rPr lang="ru-RU" dirty="0">
                <a:solidFill>
                  <a:srgbClr val="0067AC"/>
                </a:solidFill>
                <a:latin typeface="Franklin Gothic Demi Cond" panose="020B0706030402020204" pitchFamily="34" charset="0"/>
                <a:cs typeface="Times New Roman" panose="02020603050405020304" pitchFamily="18" charset="0"/>
              </a:rPr>
              <a:t>НОВЫЙ УРЕНГОЙ –</a:t>
            </a:r>
          </a:p>
          <a:p>
            <a:r>
              <a:rPr lang="ru-RU" dirty="0">
                <a:solidFill>
                  <a:srgbClr val="0067AC"/>
                </a:solidFill>
                <a:latin typeface="Franklin Gothic Demi Cond" panose="020B0706030402020204" pitchFamily="34" charset="0"/>
                <a:cs typeface="Times New Roman" panose="02020603050405020304" pitchFamily="18" charset="0"/>
              </a:rPr>
              <a:t>ЯГЕЛЬНЫЙ</a:t>
            </a:r>
          </a:p>
        </p:txBody>
      </p:sp>
      <p:sp>
        <p:nvSpPr>
          <p:cNvPr id="14" name="Прямоугольник 13"/>
          <p:cNvSpPr/>
          <p:nvPr/>
        </p:nvSpPr>
        <p:spPr>
          <a:xfrm>
            <a:off x="9554799" y="3427589"/>
            <a:ext cx="1672253" cy="461665"/>
          </a:xfrm>
          <a:prstGeom prst="rect">
            <a:avLst/>
          </a:prstGeom>
        </p:spPr>
        <p:txBody>
          <a:bodyPr wrap="none">
            <a:spAutoFit/>
          </a:bodyPr>
          <a:lstStyle/>
          <a:p>
            <a:r>
              <a:rPr lang="ru-RU" sz="2400" dirty="0">
                <a:solidFill>
                  <a:srgbClr val="DE006A"/>
                </a:solidFill>
                <a:latin typeface="Franklin Gothic Demi Cond" panose="020B0706030402020204" pitchFamily="34" charset="0"/>
                <a:cs typeface="Times New Roman" panose="02020603050405020304" pitchFamily="18" charset="0"/>
              </a:rPr>
              <a:t>9</a:t>
            </a:r>
            <a:r>
              <a:rPr lang="en-US" sz="2400" dirty="0">
                <a:solidFill>
                  <a:srgbClr val="DE006A"/>
                </a:solidFill>
                <a:latin typeface="Franklin Gothic Demi Cond" panose="020B0706030402020204" pitchFamily="34" charset="0"/>
                <a:cs typeface="Times New Roman" panose="02020603050405020304" pitchFamily="18" charset="0"/>
              </a:rPr>
              <a:t> </a:t>
            </a:r>
            <a:r>
              <a:rPr lang="ru-RU" sz="2400" dirty="0">
                <a:solidFill>
                  <a:srgbClr val="DE006A"/>
                </a:solidFill>
                <a:latin typeface="Franklin Gothic Demi Cond" panose="020B0706030402020204" pitchFamily="34" charset="0"/>
                <a:cs typeface="Times New Roman" panose="02020603050405020304" pitchFamily="18" charset="0"/>
              </a:rPr>
              <a:t>км</a:t>
            </a:r>
            <a:r>
              <a:rPr lang="en-US" sz="2400" dirty="0">
                <a:solidFill>
                  <a:srgbClr val="DE006A"/>
                </a:solidFill>
                <a:latin typeface="Franklin Gothic Demi Cond" panose="020B0706030402020204" pitchFamily="34" charset="0"/>
                <a:cs typeface="Times New Roman" panose="02020603050405020304" pitchFamily="18" charset="0"/>
              </a:rPr>
              <a:t> = </a:t>
            </a:r>
            <a:r>
              <a:rPr lang="ru-RU" sz="2400" dirty="0">
                <a:solidFill>
                  <a:srgbClr val="DE006A"/>
                </a:solidFill>
                <a:latin typeface="Franklin Gothic Demi Cond" panose="020B0706030402020204" pitchFamily="34" charset="0"/>
                <a:cs typeface="Times New Roman" panose="02020603050405020304" pitchFamily="18" charset="0"/>
              </a:rPr>
              <a:t>20</a:t>
            </a:r>
            <a:r>
              <a:rPr lang="en-US" sz="2400" dirty="0">
                <a:solidFill>
                  <a:srgbClr val="DE006A"/>
                </a:solidFill>
                <a:latin typeface="Franklin Gothic Demi Cond" panose="020B0706030402020204" pitchFamily="34" charset="0"/>
                <a:cs typeface="Times New Roman" panose="02020603050405020304" pitchFamily="18" charset="0"/>
              </a:rPr>
              <a:t> </a:t>
            </a:r>
            <a:r>
              <a:rPr lang="ru-RU" sz="2400" dirty="0">
                <a:solidFill>
                  <a:srgbClr val="DE006A"/>
                </a:solidFill>
                <a:latin typeface="Franklin Gothic Demi Cond" panose="020B0706030402020204" pitchFamily="34" charset="0"/>
                <a:cs typeface="Times New Roman" panose="02020603050405020304" pitchFamily="18" charset="0"/>
              </a:rPr>
              <a:t>дБ</a:t>
            </a:r>
          </a:p>
        </p:txBody>
      </p:sp>
      <p:sp>
        <p:nvSpPr>
          <p:cNvPr id="15" name="Прямоугольник 14"/>
          <p:cNvSpPr/>
          <p:nvPr/>
        </p:nvSpPr>
        <p:spPr>
          <a:xfrm>
            <a:off x="9415514" y="3407926"/>
            <a:ext cx="18000" cy="488164"/>
          </a:xfrm>
          <a:prstGeom prst="rect">
            <a:avLst/>
          </a:prstGeom>
          <a:solidFill>
            <a:srgbClr val="DE00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a:extLst>
              <a:ext uri="{FF2B5EF4-FFF2-40B4-BE49-F238E27FC236}">
                <a16:creationId xmlns:a16="http://schemas.microsoft.com/office/drawing/2014/main" id="{8CD4E0CE-5A5A-4303-B5E2-7243823998C2}"/>
              </a:ext>
            </a:extLst>
          </p:cNvPr>
          <p:cNvSpPr/>
          <p:nvPr/>
        </p:nvSpPr>
        <p:spPr>
          <a:xfrm>
            <a:off x="339418" y="1625593"/>
            <a:ext cx="10976282" cy="1384995"/>
          </a:xfrm>
          <a:prstGeom prst="rect">
            <a:avLst/>
          </a:prstGeom>
        </p:spPr>
        <p:txBody>
          <a:bodyPr wrap="square">
            <a:spAutoFit/>
          </a:bodyPr>
          <a:lstStyle/>
          <a:p>
            <a:pPr>
              <a:lnSpc>
                <a:spcPct val="150000"/>
              </a:lnSpc>
              <a:defRPr/>
            </a:pPr>
            <a:r>
              <a:rPr lang="ru-RU" altLang="ru-RU" sz="2000" dirty="0">
                <a:solidFill>
                  <a:srgbClr val="0067AC"/>
                </a:solidFill>
                <a:latin typeface="Franklin Gothic Demi Cond" panose="020B0706030402020204" pitchFamily="34" charset="0"/>
                <a:cs typeface="Calibri" pitchFamily="34" charset="0"/>
              </a:rPr>
              <a:t>БЮДЖЕТ ОПТИЧЕСКИХ ПОТЕРЬ ПО КЛАССУ СОБЫТИЙ «ДВИЖЕНИЕ ЖД ТЕХНИКИ»: </a:t>
            </a:r>
          </a:p>
          <a:p>
            <a:pPr>
              <a:lnSpc>
                <a:spcPct val="150000"/>
              </a:lnSpc>
              <a:defRPr/>
            </a:pPr>
            <a:r>
              <a:rPr lang="en-US" altLang="ru-RU" sz="1700" dirty="0">
                <a:solidFill>
                  <a:srgbClr val="DE006A"/>
                </a:solidFill>
                <a:latin typeface="Franklin Gothic Demi Cond" panose="020B0706030402020204" pitchFamily="34" charset="0"/>
                <a:cs typeface="Calibri" pitchFamily="34" charset="0"/>
              </a:rPr>
              <a:t>&gt; 20 </a:t>
            </a:r>
            <a:r>
              <a:rPr lang="ru-RU" altLang="ru-RU" sz="1700" dirty="0">
                <a:solidFill>
                  <a:srgbClr val="DE006A"/>
                </a:solidFill>
                <a:latin typeface="Franklin Gothic Demi Cond" panose="020B0706030402020204" pitchFamily="34" charset="0"/>
                <a:cs typeface="Calibri" pitchFamily="34" charset="0"/>
              </a:rPr>
              <a:t>ДБ В СТАНДАРТНОЙ КОНФИГУРАЦИИ (</a:t>
            </a:r>
            <a:r>
              <a:rPr lang="en-US" altLang="ru-RU" sz="1700" dirty="0">
                <a:solidFill>
                  <a:srgbClr val="DE006A"/>
                </a:solidFill>
                <a:latin typeface="Franklin Gothic Demi Cond" panose="020B0706030402020204" pitchFamily="34" charset="0"/>
                <a:cs typeface="Calibri" pitchFamily="34" charset="0"/>
              </a:rPr>
              <a:t>&gt; 26 </a:t>
            </a:r>
            <a:r>
              <a:rPr lang="ru-RU" altLang="ru-RU" sz="1700" dirty="0">
                <a:solidFill>
                  <a:srgbClr val="DE006A"/>
                </a:solidFill>
                <a:latin typeface="Franklin Gothic Demi Cond" panose="020B0706030402020204" pitchFamily="34" charset="0"/>
                <a:cs typeface="Calibri" pitchFamily="34" charset="0"/>
              </a:rPr>
              <a:t>ДБ В РАСШИРЕННОЙ КОНФИГУРАЦИИ) ПОЗВОЛЯЕТ РАБОТАТЬ ДАЖЕ СО </a:t>
            </a:r>
            <a:r>
              <a:rPr lang="ru-RU" altLang="ru-RU" sz="1700" u="sng" dirty="0">
                <a:solidFill>
                  <a:srgbClr val="DE006A"/>
                </a:solidFill>
                <a:latin typeface="Franklin Gothic Demi Cond" panose="020B0706030402020204" pitchFamily="34" charset="0"/>
                <a:cs typeface="Calibri" pitchFamily="34" charset="0"/>
              </a:rPr>
              <a:t>СТАРЫМИ ВОЛС</a:t>
            </a:r>
            <a:r>
              <a:rPr lang="ru-RU" altLang="ru-RU" sz="1700" dirty="0">
                <a:solidFill>
                  <a:srgbClr val="DE006A"/>
                </a:solidFill>
                <a:latin typeface="Franklin Gothic Demi Cond" panose="020B0706030402020204" pitchFamily="34" charset="0"/>
                <a:cs typeface="Calibri" pitchFamily="34" charset="0"/>
              </a:rPr>
              <a:t>, ПОДВЕРШЕННЫМИ ВОЗДЕЙСТВИЮ </a:t>
            </a:r>
            <a:r>
              <a:rPr lang="ru-RU" altLang="ru-RU" sz="1700" u="sng" dirty="0">
                <a:solidFill>
                  <a:srgbClr val="DE006A"/>
                </a:solidFill>
                <a:latin typeface="Franklin Gothic Demi Cond" panose="020B0706030402020204" pitchFamily="34" charset="0"/>
                <a:cs typeface="Calibri" pitchFamily="34" charset="0"/>
              </a:rPr>
              <a:t>МЕХАНИЧЕСКИХ НАПРЯЖЕНИЙ В УСЛОВИЯХ ВЕЧНОЙ МЕРЗЛОТЫ</a:t>
            </a:r>
            <a:endParaRPr lang="ru-RU" altLang="ru-RU" sz="1700" dirty="0">
              <a:solidFill>
                <a:srgbClr val="DE006A"/>
              </a:solidFill>
              <a:latin typeface="Franklin Gothic Demi Cond" panose="020B0706030402020204" pitchFamily="34" charset="0"/>
              <a:cs typeface="Calibri" pitchFamily="34" charset="0"/>
            </a:endParaRPr>
          </a:p>
        </p:txBody>
      </p:sp>
      <p:sp>
        <p:nvSpPr>
          <p:cNvPr id="22" name="Rectangle 2"/>
          <p:cNvSpPr txBox="1">
            <a:spLocks noChangeArrowheads="1"/>
          </p:cNvSpPr>
          <p:nvPr/>
        </p:nvSpPr>
        <p:spPr bwMode="auto">
          <a:xfrm>
            <a:off x="1735938" y="437636"/>
            <a:ext cx="10226900" cy="509095"/>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spcAft>
                <a:spcPts val="0"/>
              </a:spcAft>
              <a:defRPr/>
            </a:pPr>
            <a:r>
              <a:rPr lang="ru-RU" altLang="en-US" sz="3600" dirty="0">
                <a:solidFill>
                  <a:schemeClr val="bg1"/>
                </a:solidFill>
                <a:latin typeface="Franklin Gothic Demi Cond" panose="020B0706030402020204" pitchFamily="34" charset="0"/>
                <a:cs typeface="Calibri" pitchFamily="34" charset="0"/>
              </a:rPr>
              <a:t>ПРЕИМУЩЕСТВА БОЛЬШОЙ ДАЛЬНОСТИ РАБОТЫ</a:t>
            </a:r>
            <a:endParaRPr lang="en-GB" altLang="en-US" sz="3600" dirty="0">
              <a:solidFill>
                <a:schemeClr val="bg1"/>
              </a:solidFill>
              <a:latin typeface="Franklin Gothic Demi Cond" panose="020B0706030402020204" pitchFamily="34" charset="0"/>
              <a:cs typeface="Calibri" pitchFamily="34" charset="0"/>
            </a:endParaRPr>
          </a:p>
        </p:txBody>
      </p:sp>
    </p:spTree>
    <p:extLst>
      <p:ext uri="{BB962C8B-B14F-4D97-AF65-F5344CB8AC3E}">
        <p14:creationId xmlns:p14="http://schemas.microsoft.com/office/powerpoint/2010/main" val="2784210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rot="10800000">
            <a:off x="-3" y="4222228"/>
            <a:ext cx="2862381" cy="1480071"/>
          </a:xfrm>
          <a:prstGeom prst="rect">
            <a:avLst/>
          </a:prstGeom>
          <a:pattFill prst="dkDnDiag">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rotWithShape="1">
          <a:blip r:embed="rId3"/>
          <a:srcRect l="37945" r="13865"/>
          <a:stretch/>
        </p:blipFill>
        <p:spPr>
          <a:xfrm>
            <a:off x="2755900" y="1494180"/>
            <a:ext cx="9243928" cy="5255900"/>
          </a:xfrm>
          <a:prstGeom prst="rect">
            <a:avLst/>
          </a:prstGeom>
        </p:spPr>
      </p:pic>
      <p:sp>
        <p:nvSpPr>
          <p:cNvPr id="17" name="Прямоугольник 16"/>
          <p:cNvSpPr/>
          <p:nvPr/>
        </p:nvSpPr>
        <p:spPr>
          <a:xfrm>
            <a:off x="1562100" y="0"/>
            <a:ext cx="10629900" cy="1388125"/>
          </a:xfrm>
          <a:prstGeom prst="rect">
            <a:avLst/>
          </a:prstGeom>
          <a:gradFill>
            <a:gsLst>
              <a:gs pos="100000">
                <a:srgbClr val="01A3DD"/>
              </a:gs>
              <a:gs pos="8712">
                <a:srgbClr val="01A3E7"/>
              </a:gs>
              <a:gs pos="0">
                <a:srgbClr val="01AAE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0" y="0"/>
            <a:ext cx="1562100" cy="13881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838" y="424574"/>
            <a:ext cx="1256612" cy="545991"/>
          </a:xfrm>
          <a:prstGeom prst="rect">
            <a:avLst/>
          </a:prstGeom>
        </p:spPr>
      </p:pic>
      <p:pic>
        <p:nvPicPr>
          <p:cNvPr id="13" name="Рисунок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253" y="3147771"/>
            <a:ext cx="679891" cy="974358"/>
          </a:xfrm>
          <a:prstGeom prst="rect">
            <a:avLst/>
          </a:prstGeom>
        </p:spPr>
      </p:pic>
      <p:sp>
        <p:nvSpPr>
          <p:cNvPr id="14" name="Прямоугольник 13"/>
          <p:cNvSpPr/>
          <p:nvPr/>
        </p:nvSpPr>
        <p:spPr>
          <a:xfrm>
            <a:off x="752782" y="3332912"/>
            <a:ext cx="2003117" cy="646331"/>
          </a:xfrm>
          <a:prstGeom prst="rect">
            <a:avLst/>
          </a:prstGeom>
        </p:spPr>
        <p:txBody>
          <a:bodyPr wrap="square">
            <a:spAutoFit/>
          </a:bodyPr>
          <a:lstStyle/>
          <a:p>
            <a:r>
              <a:rPr lang="ru-RU" dirty="0">
                <a:solidFill>
                  <a:srgbClr val="0067AC"/>
                </a:solidFill>
                <a:latin typeface="Franklin Gothic Demi Cond" panose="020B0706030402020204" pitchFamily="34" charset="0"/>
                <a:cs typeface="Times New Roman" panose="02020603050405020304" pitchFamily="18" charset="0"/>
              </a:rPr>
              <a:t>НОВЫЙ УРЕНГОЙ - ЯГЕЛЬНЫЙ</a:t>
            </a:r>
          </a:p>
        </p:txBody>
      </p:sp>
      <p:sp>
        <p:nvSpPr>
          <p:cNvPr id="15" name="Прямоугольник 14"/>
          <p:cNvSpPr/>
          <p:nvPr/>
        </p:nvSpPr>
        <p:spPr>
          <a:xfrm>
            <a:off x="452857" y="4348999"/>
            <a:ext cx="1834155" cy="1107996"/>
          </a:xfrm>
          <a:prstGeom prst="rect">
            <a:avLst/>
          </a:prstGeom>
        </p:spPr>
        <p:txBody>
          <a:bodyPr wrap="none">
            <a:spAutoFit/>
          </a:bodyPr>
          <a:lstStyle/>
          <a:p>
            <a:pPr algn="ctr"/>
            <a:r>
              <a:rPr lang="ru-RU" sz="2400" dirty="0">
                <a:solidFill>
                  <a:srgbClr val="DE006A"/>
                </a:solidFill>
                <a:latin typeface="Franklin Gothic Demi Cond" panose="020B0706030402020204" pitchFamily="34" charset="0"/>
                <a:cs typeface="Times New Roman" panose="02020603050405020304" pitchFamily="18" charset="0"/>
              </a:rPr>
              <a:t>9</a:t>
            </a:r>
            <a:r>
              <a:rPr lang="en-US" sz="2400" dirty="0">
                <a:solidFill>
                  <a:srgbClr val="DE006A"/>
                </a:solidFill>
                <a:latin typeface="Franklin Gothic Demi Cond" panose="020B0706030402020204" pitchFamily="34" charset="0"/>
                <a:cs typeface="Times New Roman" panose="02020603050405020304" pitchFamily="18" charset="0"/>
              </a:rPr>
              <a:t> </a:t>
            </a:r>
            <a:r>
              <a:rPr lang="ru-RU" sz="2400" dirty="0">
                <a:solidFill>
                  <a:srgbClr val="DE006A"/>
                </a:solidFill>
                <a:latin typeface="Franklin Gothic Demi Cond" panose="020B0706030402020204" pitchFamily="34" charset="0"/>
                <a:cs typeface="Times New Roman" panose="02020603050405020304" pitchFamily="18" charset="0"/>
              </a:rPr>
              <a:t>км</a:t>
            </a:r>
            <a:r>
              <a:rPr lang="en-US" sz="2400" dirty="0">
                <a:solidFill>
                  <a:srgbClr val="DE006A"/>
                </a:solidFill>
                <a:latin typeface="Franklin Gothic Demi Cond" panose="020B0706030402020204" pitchFamily="34" charset="0"/>
                <a:cs typeface="Times New Roman" panose="02020603050405020304" pitchFamily="18" charset="0"/>
              </a:rPr>
              <a:t> = </a:t>
            </a:r>
            <a:r>
              <a:rPr lang="ru-RU" sz="2400" dirty="0">
                <a:solidFill>
                  <a:srgbClr val="DE006A"/>
                </a:solidFill>
                <a:latin typeface="Franklin Gothic Demi Cond" panose="020B0706030402020204" pitchFamily="34" charset="0"/>
                <a:cs typeface="Times New Roman" panose="02020603050405020304" pitchFamily="18" charset="0"/>
              </a:rPr>
              <a:t>20</a:t>
            </a:r>
            <a:r>
              <a:rPr lang="en-US" sz="2400" dirty="0">
                <a:solidFill>
                  <a:srgbClr val="DE006A"/>
                </a:solidFill>
                <a:latin typeface="Franklin Gothic Demi Cond" panose="020B0706030402020204" pitchFamily="34" charset="0"/>
                <a:cs typeface="Times New Roman" panose="02020603050405020304" pitchFamily="18" charset="0"/>
              </a:rPr>
              <a:t> </a:t>
            </a:r>
            <a:r>
              <a:rPr lang="ru-RU" sz="2400" dirty="0">
                <a:solidFill>
                  <a:srgbClr val="DE006A"/>
                </a:solidFill>
                <a:latin typeface="Franklin Gothic Demi Cond" panose="020B0706030402020204" pitchFamily="34" charset="0"/>
                <a:cs typeface="Times New Roman" panose="02020603050405020304" pitchFamily="18" charset="0"/>
              </a:rPr>
              <a:t>дБ !</a:t>
            </a:r>
          </a:p>
          <a:p>
            <a:pPr algn="ctr"/>
            <a:r>
              <a:rPr lang="ru-RU" sz="1400" dirty="0">
                <a:solidFill>
                  <a:srgbClr val="0067AC"/>
                </a:solidFill>
                <a:latin typeface="Franklin Gothic Demi Cond" panose="020B0706030402020204" pitchFamily="34" charset="0"/>
                <a:cs typeface="Times New Roman" panose="02020603050405020304" pitchFamily="18" charset="0"/>
              </a:rPr>
              <a:t>КАБЕЛЬ В ОСНОВАНИИ</a:t>
            </a:r>
          </a:p>
          <a:p>
            <a:pPr algn="ctr"/>
            <a:r>
              <a:rPr lang="ru-RU" sz="1400" dirty="0">
                <a:solidFill>
                  <a:srgbClr val="0067AC"/>
                </a:solidFill>
                <a:latin typeface="Franklin Gothic Demi Cond" panose="020B0706030402020204" pitchFamily="34" charset="0"/>
                <a:cs typeface="Times New Roman" panose="02020603050405020304" pitchFamily="18" charset="0"/>
              </a:rPr>
              <a:t> НАСЫПИ 2004г.</a:t>
            </a:r>
          </a:p>
          <a:p>
            <a:pPr algn="ctr"/>
            <a:r>
              <a:rPr lang="ru-RU" sz="1400" dirty="0">
                <a:solidFill>
                  <a:srgbClr val="DE006A"/>
                </a:solidFill>
                <a:latin typeface="Franklin Gothic Demi Cond" panose="020B0706030402020204" pitchFamily="34" charset="0"/>
                <a:cs typeface="Times New Roman" panose="02020603050405020304" pitchFamily="18" charset="0"/>
              </a:rPr>
              <a:t>БЕЗ ОБРАБОТКИ</a:t>
            </a:r>
          </a:p>
        </p:txBody>
      </p:sp>
      <p:sp>
        <p:nvSpPr>
          <p:cNvPr id="16" name="Rectangle 2"/>
          <p:cNvSpPr txBox="1">
            <a:spLocks noChangeArrowheads="1"/>
          </p:cNvSpPr>
          <p:nvPr/>
        </p:nvSpPr>
        <p:spPr bwMode="auto">
          <a:xfrm>
            <a:off x="1735938" y="437636"/>
            <a:ext cx="10226900" cy="509095"/>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spcAft>
                <a:spcPts val="0"/>
              </a:spcAft>
              <a:defRPr/>
            </a:pPr>
            <a:r>
              <a:rPr lang="ru-RU" altLang="en-US" sz="3600">
                <a:solidFill>
                  <a:schemeClr val="bg1"/>
                </a:solidFill>
                <a:latin typeface="Franklin Gothic Demi Cond" panose="020B0706030402020204" pitchFamily="34" charset="0"/>
                <a:cs typeface="Calibri" pitchFamily="34" charset="0"/>
              </a:rPr>
              <a:t>ПРЕИМУЩЕСТВА БОЛЬШОЙ ДАЛЬНОСТИ РАБОТЫ</a:t>
            </a:r>
            <a:endParaRPr lang="en-GB" altLang="en-US" sz="3600" dirty="0">
              <a:solidFill>
                <a:schemeClr val="bg1"/>
              </a:solidFill>
              <a:latin typeface="Franklin Gothic Demi Cond" panose="020B0706030402020204" pitchFamily="34" charset="0"/>
              <a:cs typeface="Calibri" pitchFamily="34" charset="0"/>
            </a:endParaRPr>
          </a:p>
        </p:txBody>
      </p:sp>
    </p:spTree>
    <p:extLst>
      <p:ext uri="{BB962C8B-B14F-4D97-AF65-F5344CB8AC3E}">
        <p14:creationId xmlns:p14="http://schemas.microsoft.com/office/powerpoint/2010/main" val="1790273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1562100" y="0"/>
            <a:ext cx="10629900" cy="1388125"/>
          </a:xfrm>
          <a:prstGeom prst="rect">
            <a:avLst/>
          </a:prstGeom>
          <a:gradFill>
            <a:gsLst>
              <a:gs pos="100000">
                <a:srgbClr val="01A3DD"/>
              </a:gs>
              <a:gs pos="8712">
                <a:srgbClr val="01A3E7"/>
              </a:gs>
              <a:gs pos="0">
                <a:srgbClr val="01AAE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0" y="0"/>
            <a:ext cx="1562100" cy="13881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838" y="424574"/>
            <a:ext cx="1256612" cy="545991"/>
          </a:xfrm>
          <a:prstGeom prst="rect">
            <a:avLst/>
          </a:prstGeom>
        </p:spPr>
      </p:pic>
      <p:sp>
        <p:nvSpPr>
          <p:cNvPr id="24" name="Rectangle 2"/>
          <p:cNvSpPr txBox="1">
            <a:spLocks noChangeArrowheads="1"/>
          </p:cNvSpPr>
          <p:nvPr/>
        </p:nvSpPr>
        <p:spPr bwMode="auto">
          <a:xfrm>
            <a:off x="1735938" y="450412"/>
            <a:ext cx="9868126" cy="436727"/>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endParaRPr lang="ru-RU" sz="2800" dirty="0">
              <a:solidFill>
                <a:schemeClr val="bg1"/>
              </a:solidFill>
              <a:latin typeface="Franklin Gothic Demi Cond" panose="020B0706030402020204" pitchFamily="34" charset="0"/>
            </a:endParaRPr>
          </a:p>
        </p:txBody>
      </p:sp>
      <p:grpSp>
        <p:nvGrpSpPr>
          <p:cNvPr id="16385" name="Группа 16384"/>
          <p:cNvGrpSpPr/>
          <p:nvPr/>
        </p:nvGrpSpPr>
        <p:grpSpPr>
          <a:xfrm>
            <a:off x="9296400" y="1475148"/>
            <a:ext cx="2546840" cy="5294157"/>
            <a:chOff x="7627150" y="1067134"/>
            <a:chExt cx="2761450" cy="5740271"/>
          </a:xfrm>
        </p:grpSpPr>
        <p:pic>
          <p:nvPicPr>
            <p:cNvPr id="10" name="Рисунок 9" descr="Вырезка экрана"/>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7150" y="1067134"/>
              <a:ext cx="2761450" cy="1542806"/>
            </a:xfrm>
            <a:prstGeom prst="rect">
              <a:avLst/>
            </a:prstGeom>
          </p:spPr>
        </p:pic>
        <p:pic>
          <p:nvPicPr>
            <p:cNvPr id="11" name="Рисунок 10" descr="Вырезка экрана"/>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7150" y="2555254"/>
              <a:ext cx="2761450" cy="1549528"/>
            </a:xfrm>
            <a:prstGeom prst="rect">
              <a:avLst/>
            </a:prstGeom>
          </p:spPr>
        </p:pic>
        <p:pic>
          <p:nvPicPr>
            <p:cNvPr id="16" name="Рисунок 15" descr="Вырезка экрана"/>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27150" y="4104782"/>
              <a:ext cx="2761450" cy="1552018"/>
            </a:xfrm>
            <a:prstGeom prst="rect">
              <a:avLst/>
            </a:prstGeom>
          </p:spPr>
        </p:pic>
        <p:pic>
          <p:nvPicPr>
            <p:cNvPr id="16384" name="Рисунок 16383" descr="Вырезка экрана"/>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27150" y="5656800"/>
              <a:ext cx="2761450" cy="1150605"/>
            </a:xfrm>
            <a:prstGeom prst="rect">
              <a:avLst/>
            </a:prstGeom>
          </p:spPr>
        </p:pic>
      </p:grpSp>
      <p:sp>
        <p:nvSpPr>
          <p:cNvPr id="16388" name="Прямоугольник 16387"/>
          <p:cNvSpPr/>
          <p:nvPr/>
        </p:nvSpPr>
        <p:spPr>
          <a:xfrm>
            <a:off x="170062" y="2220455"/>
            <a:ext cx="3827006" cy="3231654"/>
          </a:xfrm>
          <a:prstGeom prst="rect">
            <a:avLst/>
          </a:prstGeom>
        </p:spPr>
        <p:txBody>
          <a:bodyPr wrap="square">
            <a:spAutoFit/>
          </a:bodyPr>
          <a:lstStyle/>
          <a:p>
            <a:pPr algn="just">
              <a:lnSpc>
                <a:spcPct val="200000"/>
              </a:lnSpc>
            </a:pPr>
            <a:r>
              <a:rPr lang="ru-RU" sz="2200" dirty="0">
                <a:solidFill>
                  <a:srgbClr val="DE006A"/>
                </a:solidFill>
                <a:latin typeface="Franklin Gothic Demi Cond" panose="020B0706030402020204" pitchFamily="34" charset="0"/>
              </a:rPr>
              <a:t>ОПРЕДЕЛЕНИЕ:</a:t>
            </a:r>
            <a:endParaRPr lang="en-US" sz="2200" dirty="0">
              <a:solidFill>
                <a:srgbClr val="DE006A"/>
              </a:solidFill>
              <a:latin typeface="Franklin Gothic Demi Cond" panose="020B0706030402020204" pitchFamily="34" charset="0"/>
            </a:endParaRPr>
          </a:p>
          <a:p>
            <a:pPr marL="342900" indent="-342900">
              <a:buFont typeface="Arial" panose="020B0604020202020204" pitchFamily="34" charset="0"/>
              <a:buChar char="•"/>
            </a:pPr>
            <a:r>
              <a:rPr lang="ru-RU" sz="1700" dirty="0">
                <a:solidFill>
                  <a:srgbClr val="0067AC"/>
                </a:solidFill>
                <a:latin typeface="Franklin Gothic Demi Cond" panose="020B0706030402020204" pitchFamily="34" charset="0"/>
              </a:rPr>
              <a:t>ТИПА ЖД-ТРАНСПОРТА</a:t>
            </a:r>
          </a:p>
          <a:p>
            <a:pPr marL="342900" indent="-342900">
              <a:buFont typeface="Arial" panose="020B0604020202020204" pitchFamily="34" charset="0"/>
              <a:buChar char="•"/>
            </a:pPr>
            <a:r>
              <a:rPr lang="ru-RU" sz="1700" dirty="0">
                <a:solidFill>
                  <a:srgbClr val="0067AC"/>
                </a:solidFill>
                <a:latin typeface="Franklin Gothic Demi Cond" panose="020B0706030402020204" pitchFamily="34" charset="0"/>
              </a:rPr>
              <a:t>ДЛИНЫ СОСТАВА</a:t>
            </a:r>
          </a:p>
          <a:p>
            <a:pPr marL="342900" indent="-342900">
              <a:buFont typeface="Arial" panose="020B0604020202020204" pitchFamily="34" charset="0"/>
              <a:buChar char="•"/>
            </a:pPr>
            <a:r>
              <a:rPr lang="ru-RU" sz="1700" dirty="0">
                <a:solidFill>
                  <a:srgbClr val="0067AC"/>
                </a:solidFill>
                <a:latin typeface="Franklin Gothic Demi Cond" panose="020B0706030402020204" pitchFamily="34" charset="0"/>
              </a:rPr>
              <a:t>КООРДИНАТ</a:t>
            </a:r>
          </a:p>
          <a:p>
            <a:pPr marL="342900" indent="-342900">
              <a:buFont typeface="Arial" panose="020B0604020202020204" pitchFamily="34" charset="0"/>
              <a:buChar char="•"/>
            </a:pPr>
            <a:r>
              <a:rPr lang="ru-RU" sz="1700" dirty="0">
                <a:solidFill>
                  <a:srgbClr val="0067AC"/>
                </a:solidFill>
                <a:latin typeface="Franklin Gothic Demi Cond" panose="020B0706030402020204" pitchFamily="34" charset="0"/>
              </a:rPr>
              <a:t>СКОРОСТИ (ДЛЯ ДИЗЕЛЬНОГО ТРАНСПОРТА ВПЛОТЬ ДО </a:t>
            </a:r>
            <a:r>
              <a:rPr lang="en-US" sz="1700" dirty="0">
                <a:solidFill>
                  <a:srgbClr val="0067AC"/>
                </a:solidFill>
                <a:latin typeface="Franklin Gothic Demi Cond" panose="020B0706030402020204" pitchFamily="34" charset="0"/>
              </a:rPr>
              <a:t> </a:t>
            </a:r>
            <a:r>
              <a:rPr lang="ru-RU" sz="1700" dirty="0">
                <a:solidFill>
                  <a:srgbClr val="0067AC"/>
                </a:solidFill>
                <a:latin typeface="Franklin Gothic Demi Cond" panose="020B0706030402020204" pitchFamily="34" charset="0"/>
              </a:rPr>
              <a:t>0 КМ/Ч)</a:t>
            </a:r>
          </a:p>
          <a:p>
            <a:pPr marL="342900" indent="-342900" algn="just">
              <a:buFont typeface="Arial" panose="020B0604020202020204" pitchFamily="34" charset="0"/>
              <a:buChar char="•"/>
            </a:pPr>
            <a:endParaRPr lang="ru-RU" sz="2400" dirty="0">
              <a:solidFill>
                <a:srgbClr val="0067AC"/>
              </a:solidFill>
              <a:latin typeface="Franklin Gothic Demi Cond" panose="020B0706030402020204" pitchFamily="34" charset="0"/>
            </a:endParaRPr>
          </a:p>
          <a:p>
            <a:pPr algn="just"/>
            <a:r>
              <a:rPr lang="ru-RU" sz="1700" dirty="0">
                <a:solidFill>
                  <a:srgbClr val="0067AC"/>
                </a:solidFill>
                <a:latin typeface="Franklin Gothic Demi Cond" panose="020B0706030402020204" pitchFamily="34" charset="0"/>
              </a:rPr>
              <a:t>Фильтрация сигналов от близлежащих промышленных объектов, автомобильных шоссе (20-25 м)</a:t>
            </a:r>
          </a:p>
        </p:txBody>
      </p:sp>
      <p:sp>
        <p:nvSpPr>
          <p:cNvPr id="43" name="Прямоугольник 42"/>
          <p:cNvSpPr/>
          <p:nvPr/>
        </p:nvSpPr>
        <p:spPr>
          <a:xfrm>
            <a:off x="7104387" y="2509328"/>
            <a:ext cx="1640499" cy="338554"/>
          </a:xfrm>
          <a:prstGeom prst="rect">
            <a:avLst/>
          </a:prstGeom>
        </p:spPr>
        <p:txBody>
          <a:bodyPr wrap="square">
            <a:spAutoFit/>
          </a:bodyPr>
          <a:lstStyle/>
          <a:p>
            <a:r>
              <a:rPr lang="ru-RU" sz="1600" dirty="0">
                <a:solidFill>
                  <a:srgbClr val="DE006A"/>
                </a:solidFill>
                <a:latin typeface="Franklin Gothic Demi Cond" panose="020B0706030402020204" pitchFamily="34" charset="0"/>
              </a:rPr>
              <a:t>ПОЕЗД</a:t>
            </a:r>
          </a:p>
        </p:txBody>
      </p:sp>
      <p:sp>
        <p:nvSpPr>
          <p:cNvPr id="44" name="Прямоугольник 43"/>
          <p:cNvSpPr/>
          <p:nvPr/>
        </p:nvSpPr>
        <p:spPr>
          <a:xfrm>
            <a:off x="7104387" y="3849777"/>
            <a:ext cx="2006600" cy="584775"/>
          </a:xfrm>
          <a:prstGeom prst="rect">
            <a:avLst/>
          </a:prstGeom>
        </p:spPr>
        <p:txBody>
          <a:bodyPr wrap="square">
            <a:spAutoFit/>
          </a:bodyPr>
          <a:lstStyle/>
          <a:p>
            <a:r>
              <a:rPr lang="ru-RU" sz="1600" dirty="0">
                <a:solidFill>
                  <a:srgbClr val="DE006A"/>
                </a:solidFill>
                <a:latin typeface="Franklin Gothic Demi Cond" panose="020B0706030402020204" pitchFamily="34" charset="0"/>
              </a:rPr>
              <a:t>ДИЗЕЛЬНАЯ</a:t>
            </a:r>
          </a:p>
          <a:p>
            <a:r>
              <a:rPr lang="ru-RU" sz="1600" dirty="0">
                <a:solidFill>
                  <a:srgbClr val="DE006A"/>
                </a:solidFill>
                <a:latin typeface="Franklin Gothic Demi Cond" panose="020B0706030402020204" pitchFamily="34" charset="0"/>
              </a:rPr>
              <a:t>ДРЕЗИНА</a:t>
            </a:r>
          </a:p>
        </p:txBody>
      </p:sp>
      <p:sp>
        <p:nvSpPr>
          <p:cNvPr id="45" name="Прямоугольник 44"/>
          <p:cNvSpPr/>
          <p:nvPr/>
        </p:nvSpPr>
        <p:spPr>
          <a:xfrm>
            <a:off x="7104387" y="5297032"/>
            <a:ext cx="2185078" cy="584775"/>
          </a:xfrm>
          <a:prstGeom prst="rect">
            <a:avLst/>
          </a:prstGeom>
        </p:spPr>
        <p:txBody>
          <a:bodyPr wrap="square">
            <a:spAutoFit/>
          </a:bodyPr>
          <a:lstStyle/>
          <a:p>
            <a:r>
              <a:rPr lang="ru-RU" sz="1600" dirty="0">
                <a:solidFill>
                  <a:srgbClr val="DE006A"/>
                </a:solidFill>
                <a:latin typeface="Franklin Gothic Demi Cond" panose="020B0706030402020204" pitchFamily="34" charset="0"/>
              </a:rPr>
              <a:t>АВТОМОБИЛЬНОЕ ШОССЕ</a:t>
            </a:r>
          </a:p>
        </p:txBody>
      </p:sp>
      <p:pic>
        <p:nvPicPr>
          <p:cNvPr id="48" name="Рисунок 47" descr="Вырезка экрана"/>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4831447" y="4861577"/>
            <a:ext cx="1688756" cy="1366027"/>
          </a:xfrm>
          <a:prstGeom prst="rect">
            <a:avLst/>
          </a:prstGeom>
        </p:spPr>
      </p:pic>
      <p:pic>
        <p:nvPicPr>
          <p:cNvPr id="49" name="Рисунок 48" descr="Вырезка экрана"/>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4831447" y="3446653"/>
            <a:ext cx="1688756" cy="1366027"/>
          </a:xfrm>
          <a:prstGeom prst="rect">
            <a:avLst/>
          </a:prstGeom>
        </p:spPr>
      </p:pic>
      <p:pic>
        <p:nvPicPr>
          <p:cNvPr id="50" name="Рисунок 49" descr="Вырезка экрана"/>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4831447" y="2031729"/>
            <a:ext cx="1688756" cy="1366027"/>
          </a:xfrm>
          <a:prstGeom prst="rect">
            <a:avLst/>
          </a:prstGeom>
        </p:spPr>
      </p:pic>
      <p:sp>
        <p:nvSpPr>
          <p:cNvPr id="16389" name="Овал 16388"/>
          <p:cNvSpPr/>
          <p:nvPr/>
        </p:nvSpPr>
        <p:spPr>
          <a:xfrm rot="20352292">
            <a:off x="10617941" y="1331146"/>
            <a:ext cx="320920" cy="27400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Овал 51"/>
          <p:cNvSpPr/>
          <p:nvPr/>
        </p:nvSpPr>
        <p:spPr>
          <a:xfrm rot="1392137">
            <a:off x="10893062" y="3269957"/>
            <a:ext cx="320920" cy="35921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Овал 52"/>
          <p:cNvSpPr/>
          <p:nvPr/>
        </p:nvSpPr>
        <p:spPr>
          <a:xfrm rot="20352292">
            <a:off x="11303387" y="5294805"/>
            <a:ext cx="320920" cy="14763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6391" name="Прямая со стрелкой 16390"/>
          <p:cNvCxnSpPr/>
          <p:nvPr/>
        </p:nvCxnSpPr>
        <p:spPr>
          <a:xfrm flipH="1" flipV="1">
            <a:off x="8197576" y="2815407"/>
            <a:ext cx="2818685" cy="88246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Прямая со стрелкой 55"/>
          <p:cNvCxnSpPr/>
          <p:nvPr/>
        </p:nvCxnSpPr>
        <p:spPr>
          <a:xfrm flipH="1" flipV="1">
            <a:off x="8197576" y="2905756"/>
            <a:ext cx="2818686" cy="178766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Прямая со стрелкой 58"/>
          <p:cNvCxnSpPr>
            <a:stCxn id="53" idx="1"/>
          </p:cNvCxnSpPr>
          <p:nvPr/>
        </p:nvCxnSpPr>
        <p:spPr>
          <a:xfrm flipH="1" flipV="1">
            <a:off x="8164888" y="2976978"/>
            <a:ext cx="3007574" cy="260831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2" name="Овал 61"/>
          <p:cNvSpPr/>
          <p:nvPr/>
        </p:nvSpPr>
        <p:spPr>
          <a:xfrm>
            <a:off x="9877508" y="1518531"/>
            <a:ext cx="320920" cy="1936174"/>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6397" name="Прямая со стрелкой 16396"/>
          <p:cNvCxnSpPr>
            <a:stCxn id="62" idx="3"/>
          </p:cNvCxnSpPr>
          <p:nvPr/>
        </p:nvCxnSpPr>
        <p:spPr>
          <a:xfrm flipH="1">
            <a:off x="8399132" y="3171159"/>
            <a:ext cx="1525374" cy="899804"/>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5" name="Овал 64"/>
          <p:cNvSpPr/>
          <p:nvPr/>
        </p:nvSpPr>
        <p:spPr>
          <a:xfrm>
            <a:off x="9349740" y="4513605"/>
            <a:ext cx="574765" cy="1579856"/>
          </a:xfrm>
          <a:prstGeom prst="ellipse">
            <a:avLst/>
          </a:prstGeom>
          <a:noFill/>
          <a:ln>
            <a:solidFill>
              <a:srgbClr val="006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6399" name="Прямая со стрелкой 16398"/>
          <p:cNvCxnSpPr>
            <a:stCxn id="65" idx="3"/>
          </p:cNvCxnSpPr>
          <p:nvPr/>
        </p:nvCxnSpPr>
        <p:spPr>
          <a:xfrm flipH="1" flipV="1">
            <a:off x="8744886" y="5551838"/>
            <a:ext cx="689026" cy="3102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405" name="Стрелка вправо 16404"/>
          <p:cNvSpPr/>
          <p:nvPr/>
        </p:nvSpPr>
        <p:spPr>
          <a:xfrm rot="10800000">
            <a:off x="6608834" y="2513056"/>
            <a:ext cx="392430" cy="343267"/>
          </a:xfrm>
          <a:prstGeom prst="rightArrow">
            <a:avLst/>
          </a:prstGeom>
          <a:solidFill>
            <a:srgbClr val="01A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Стрелка вправо 73"/>
          <p:cNvSpPr/>
          <p:nvPr/>
        </p:nvSpPr>
        <p:spPr>
          <a:xfrm rot="10800000">
            <a:off x="6608835" y="3988676"/>
            <a:ext cx="392430" cy="343267"/>
          </a:xfrm>
          <a:prstGeom prst="rightArrow">
            <a:avLst/>
          </a:prstGeom>
          <a:solidFill>
            <a:srgbClr val="01A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Стрелка вправо 74"/>
          <p:cNvSpPr/>
          <p:nvPr/>
        </p:nvSpPr>
        <p:spPr>
          <a:xfrm rot="10800000">
            <a:off x="6608835" y="5407746"/>
            <a:ext cx="392430" cy="343267"/>
          </a:xfrm>
          <a:prstGeom prst="rightArrow">
            <a:avLst/>
          </a:prstGeom>
          <a:solidFill>
            <a:srgbClr val="01A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271662" y="4395443"/>
            <a:ext cx="3600000" cy="18000"/>
          </a:xfrm>
          <a:prstGeom prst="rect">
            <a:avLst/>
          </a:prstGeom>
          <a:solidFill>
            <a:srgbClr val="DE00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Rectangle 2"/>
          <p:cNvSpPr txBox="1">
            <a:spLocks noChangeArrowheads="1"/>
          </p:cNvSpPr>
          <p:nvPr/>
        </p:nvSpPr>
        <p:spPr bwMode="auto">
          <a:xfrm>
            <a:off x="1735938" y="437636"/>
            <a:ext cx="10226900" cy="509095"/>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spcAft>
                <a:spcPts val="0"/>
              </a:spcAft>
              <a:defRPr/>
            </a:pPr>
            <a:r>
              <a:rPr lang="ru-RU" altLang="en-US" sz="3600" dirty="0">
                <a:solidFill>
                  <a:schemeClr val="bg1"/>
                </a:solidFill>
                <a:latin typeface="Franklin Gothic Demi Cond" panose="020B0706030402020204" pitchFamily="34" charset="0"/>
                <a:cs typeface="Calibri" pitchFamily="34" charset="0"/>
              </a:rPr>
              <a:t>ОПЫТ ИСПЫТАНИЙ В НОВОМ УРЕНГОЕ</a:t>
            </a:r>
            <a:endParaRPr lang="en-GB" altLang="en-US" sz="3600" dirty="0">
              <a:solidFill>
                <a:schemeClr val="bg1"/>
              </a:solidFill>
              <a:latin typeface="Franklin Gothic Demi Cond" panose="020B0706030402020204" pitchFamily="34" charset="0"/>
              <a:cs typeface="Calibri" pitchFamily="34" charset="0"/>
            </a:endParaRPr>
          </a:p>
        </p:txBody>
      </p:sp>
    </p:spTree>
    <p:extLst>
      <p:ext uri="{BB962C8B-B14F-4D97-AF65-F5344CB8AC3E}">
        <p14:creationId xmlns:p14="http://schemas.microsoft.com/office/powerpoint/2010/main" val="6092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1562100" y="0"/>
            <a:ext cx="10629900" cy="1388125"/>
          </a:xfrm>
          <a:prstGeom prst="rect">
            <a:avLst/>
          </a:prstGeom>
          <a:gradFill>
            <a:gsLst>
              <a:gs pos="100000">
                <a:srgbClr val="01A3DD"/>
              </a:gs>
              <a:gs pos="8712">
                <a:srgbClr val="01A3E7"/>
              </a:gs>
              <a:gs pos="0">
                <a:srgbClr val="01AAE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0" y="0"/>
            <a:ext cx="1562100" cy="13881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838" y="424574"/>
            <a:ext cx="1256612" cy="545991"/>
          </a:xfrm>
          <a:prstGeom prst="rect">
            <a:avLst/>
          </a:prstGeom>
        </p:spPr>
      </p:pic>
      <p:sp>
        <p:nvSpPr>
          <p:cNvPr id="24" name="Rectangle 2"/>
          <p:cNvSpPr txBox="1">
            <a:spLocks noChangeArrowheads="1"/>
          </p:cNvSpPr>
          <p:nvPr/>
        </p:nvSpPr>
        <p:spPr bwMode="auto">
          <a:xfrm>
            <a:off x="1735938" y="450412"/>
            <a:ext cx="9868126" cy="436727"/>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endParaRPr lang="ru-RU" sz="2800" dirty="0">
              <a:solidFill>
                <a:schemeClr val="bg1"/>
              </a:solidFill>
              <a:latin typeface="Franklin Gothic Demi Cond" panose="020B0706030402020204" pitchFamily="34" charset="0"/>
            </a:endParaRPr>
          </a:p>
        </p:txBody>
      </p:sp>
      <p:pic>
        <p:nvPicPr>
          <p:cNvPr id="2" name="Рисунок 1" descr="Вырезка экран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825761"/>
            <a:ext cx="12192000" cy="5358063"/>
          </a:xfrm>
          <a:prstGeom prst="rect">
            <a:avLst/>
          </a:prstGeom>
        </p:spPr>
      </p:pic>
      <p:sp>
        <p:nvSpPr>
          <p:cNvPr id="3" name="Прямоугольник 2"/>
          <p:cNvSpPr/>
          <p:nvPr/>
        </p:nvSpPr>
        <p:spPr>
          <a:xfrm>
            <a:off x="2609850" y="1713949"/>
            <a:ext cx="6829425" cy="421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3548976" y="6591300"/>
            <a:ext cx="2966124" cy="55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5492076" y="6362486"/>
            <a:ext cx="515024" cy="55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6568400" y="2247900"/>
            <a:ext cx="1966000" cy="113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Прямоугольник 13"/>
          <p:cNvSpPr/>
          <p:nvPr/>
        </p:nvSpPr>
        <p:spPr>
          <a:xfrm>
            <a:off x="2565400" y="2327333"/>
            <a:ext cx="7061200" cy="113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6" name="Рисунок 5"/>
          <p:cNvPicPr>
            <a:picLocks noChangeAspect="1"/>
          </p:cNvPicPr>
          <p:nvPr/>
        </p:nvPicPr>
        <p:blipFill>
          <a:blip r:embed="rId5" cstate="print">
            <a:grayscl/>
            <a:extLst>
              <a:ext uri="{28A0092B-C50C-407E-A947-70E740481C1C}">
                <a14:useLocalDpi xmlns:a14="http://schemas.microsoft.com/office/drawing/2010/main" val="0"/>
              </a:ext>
            </a:extLst>
          </a:blip>
          <a:stretch>
            <a:fillRect/>
          </a:stretch>
        </p:blipFill>
        <p:spPr>
          <a:xfrm>
            <a:off x="4040365" y="1577563"/>
            <a:ext cx="1245335" cy="1067739"/>
          </a:xfrm>
          <a:prstGeom prst="rect">
            <a:avLst/>
          </a:prstGeom>
        </p:spPr>
      </p:pic>
      <p:sp>
        <p:nvSpPr>
          <p:cNvPr id="39" name="Прямоугольник 38"/>
          <p:cNvSpPr/>
          <p:nvPr/>
        </p:nvSpPr>
        <p:spPr>
          <a:xfrm>
            <a:off x="3548976" y="2751905"/>
            <a:ext cx="2229524" cy="629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rgbClr val="DE006A"/>
                </a:solidFill>
                <a:latin typeface="Franklin Gothic Demi Cond" panose="020B0706030402020204" pitchFamily="34" charset="0"/>
                <a:cs typeface="Calibri" pitchFamily="34" charset="0"/>
              </a:rPr>
              <a:t>ПРЕДВАРИТЕЛЬНОЕ ДЕТЕКТИРОВАНИЕ</a:t>
            </a:r>
          </a:p>
        </p:txBody>
      </p:sp>
      <p:sp>
        <p:nvSpPr>
          <p:cNvPr id="20" name="Rectangle 2"/>
          <p:cNvSpPr txBox="1">
            <a:spLocks noChangeArrowheads="1"/>
          </p:cNvSpPr>
          <p:nvPr/>
        </p:nvSpPr>
        <p:spPr bwMode="auto">
          <a:xfrm>
            <a:off x="1735938" y="437636"/>
            <a:ext cx="10226900" cy="509095"/>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spcAft>
                <a:spcPts val="0"/>
              </a:spcAft>
              <a:defRPr/>
            </a:pPr>
            <a:r>
              <a:rPr lang="ru-RU" altLang="en-US" sz="3600" dirty="0">
                <a:solidFill>
                  <a:schemeClr val="bg1"/>
                </a:solidFill>
                <a:latin typeface="Franklin Gothic Demi Cond" panose="020B0706030402020204" pitchFamily="34" charset="0"/>
                <a:cs typeface="Calibri" pitchFamily="34" charset="0"/>
              </a:rPr>
              <a:t>РАБОТА НЕЙРОННОЙ СЕТИ</a:t>
            </a:r>
            <a:endParaRPr lang="en-GB" altLang="en-US" sz="3600" dirty="0">
              <a:solidFill>
                <a:schemeClr val="bg1"/>
              </a:solidFill>
              <a:latin typeface="Franklin Gothic Demi Cond" panose="020B0706030402020204" pitchFamily="34" charset="0"/>
              <a:cs typeface="Calibri" pitchFamily="34" charset="0"/>
            </a:endParaRPr>
          </a:p>
        </p:txBody>
      </p:sp>
      <p:sp>
        <p:nvSpPr>
          <p:cNvPr id="8" name="Прямоугольник 7"/>
          <p:cNvSpPr/>
          <p:nvPr/>
        </p:nvSpPr>
        <p:spPr>
          <a:xfrm>
            <a:off x="6568400" y="3378200"/>
            <a:ext cx="2345747"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6698164" y="2612205"/>
            <a:ext cx="2028247" cy="629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rgbClr val="DE006A"/>
                </a:solidFill>
                <a:latin typeface="Franklin Gothic Demi Cond" panose="020B0706030402020204" pitchFamily="34" charset="0"/>
                <a:cs typeface="Calibri" pitchFamily="34" charset="0"/>
              </a:rPr>
              <a:t>НЕЙРОННАЯ СЕТЬ</a:t>
            </a:r>
            <a:endParaRPr lang="en-US" dirty="0">
              <a:solidFill>
                <a:srgbClr val="DE006A"/>
              </a:solidFill>
              <a:latin typeface="Franklin Gothic Demi Cond" panose="020B0706030402020204" pitchFamily="34" charset="0"/>
              <a:cs typeface="Calibri" pitchFamily="34" charset="0"/>
            </a:endParaRPr>
          </a:p>
        </p:txBody>
      </p:sp>
      <p:pic>
        <p:nvPicPr>
          <p:cNvPr id="7" name="Рисунок 6"/>
          <p:cNvPicPr>
            <a:picLocks noChangeAspect="1"/>
          </p:cNvPicPr>
          <p:nvPr/>
        </p:nvPicPr>
        <p:blipFill>
          <a:blip r:embed="rId6" cstate="print">
            <a:grayscl/>
            <a:extLst>
              <a:ext uri="{28A0092B-C50C-407E-A947-70E740481C1C}">
                <a14:useLocalDpi xmlns:a14="http://schemas.microsoft.com/office/drawing/2010/main" val="0"/>
              </a:ext>
            </a:extLst>
          </a:blip>
          <a:stretch>
            <a:fillRect/>
          </a:stretch>
        </p:blipFill>
        <p:spPr>
          <a:xfrm>
            <a:off x="6890694" y="1510235"/>
            <a:ext cx="1433212" cy="1228823"/>
          </a:xfrm>
          <a:prstGeom prst="rect">
            <a:avLst/>
          </a:prstGeom>
        </p:spPr>
      </p:pic>
      <p:sp>
        <p:nvSpPr>
          <p:cNvPr id="21" name="Прямоугольник 20"/>
          <p:cNvSpPr/>
          <p:nvPr/>
        </p:nvSpPr>
        <p:spPr>
          <a:xfrm>
            <a:off x="6698164" y="3034193"/>
            <a:ext cx="2345747" cy="629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dirty="0">
                <a:solidFill>
                  <a:srgbClr val="0067AC"/>
                </a:solidFill>
                <a:latin typeface="Franklin Gothic Demi Cond" panose="020B0706030402020204" pitchFamily="34" charset="0"/>
                <a:cs typeface="Calibri" pitchFamily="34" charset="0"/>
              </a:rPr>
              <a:t>КЛАССИФИКАЦИЯ ПРИ ПОМОЩИ НЕЙРОННЫХ СЕТЕЙ</a:t>
            </a:r>
            <a:endParaRPr lang="en-US" sz="1400" dirty="0">
              <a:solidFill>
                <a:srgbClr val="0067AC"/>
              </a:solidFill>
              <a:latin typeface="Franklin Gothic Demi Cond" panose="020B0706030402020204" pitchFamily="34" charset="0"/>
              <a:cs typeface="Calibri" pitchFamily="34" charset="0"/>
            </a:endParaRPr>
          </a:p>
        </p:txBody>
      </p:sp>
      <p:sp>
        <p:nvSpPr>
          <p:cNvPr id="23" name="Прямоугольник 22"/>
          <p:cNvSpPr/>
          <p:nvPr/>
        </p:nvSpPr>
        <p:spPr>
          <a:xfrm>
            <a:off x="9439275" y="4283403"/>
            <a:ext cx="2381918" cy="11888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Прямоугольник 21"/>
          <p:cNvSpPr/>
          <p:nvPr/>
        </p:nvSpPr>
        <p:spPr>
          <a:xfrm>
            <a:off x="9802494" y="4366591"/>
            <a:ext cx="2160344" cy="1022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dirty="0">
                <a:solidFill>
                  <a:srgbClr val="0067AC"/>
                </a:solidFill>
                <a:latin typeface="Franklin Gothic Demi Cond" panose="020B0706030402020204" pitchFamily="34" charset="0"/>
                <a:cs typeface="Calibri" pitchFamily="34" charset="0"/>
              </a:rPr>
              <a:t>ОБЪЕДИНЕНИЕ ЭЛЕМЕНТАРНЫХ СОБЫТИЙ В ОБЪЕКТЫ. ПОЛУЧЕНИЕ ТРАЕКТОРИИ ДВИЖЕНИЯ </a:t>
            </a:r>
          </a:p>
          <a:p>
            <a:r>
              <a:rPr lang="ru-RU" sz="1400" dirty="0">
                <a:solidFill>
                  <a:srgbClr val="0067AC"/>
                </a:solidFill>
                <a:latin typeface="Franklin Gothic Demi Cond" panose="020B0706030402020204" pitchFamily="34" charset="0"/>
                <a:cs typeface="Calibri" pitchFamily="34" charset="0"/>
              </a:rPr>
              <a:t>И СКОРОСТИ</a:t>
            </a:r>
            <a:endParaRPr lang="en-US" sz="1400" dirty="0">
              <a:solidFill>
                <a:srgbClr val="0067AC"/>
              </a:solidFill>
              <a:latin typeface="Franklin Gothic Demi Cond" panose="020B0706030402020204" pitchFamily="34" charset="0"/>
              <a:cs typeface="Calibri" pitchFamily="34" charset="0"/>
            </a:endParaRPr>
          </a:p>
        </p:txBody>
      </p:sp>
      <p:sp>
        <p:nvSpPr>
          <p:cNvPr id="25" name="Прямоугольник 24"/>
          <p:cNvSpPr/>
          <p:nvPr/>
        </p:nvSpPr>
        <p:spPr>
          <a:xfrm>
            <a:off x="3564517" y="5961257"/>
            <a:ext cx="2381918" cy="11888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Прямоугольник 25"/>
          <p:cNvSpPr/>
          <p:nvPr/>
        </p:nvSpPr>
        <p:spPr>
          <a:xfrm>
            <a:off x="3503852" y="5846957"/>
            <a:ext cx="2345747" cy="1022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dirty="0">
                <a:solidFill>
                  <a:srgbClr val="0067AC"/>
                </a:solidFill>
                <a:latin typeface="Franklin Gothic Demi Cond" panose="020B0706030402020204" pitchFamily="34" charset="0"/>
                <a:cs typeface="Calibri" pitchFamily="34" charset="0"/>
              </a:rPr>
              <a:t>АЛГОРИТМ ПРЕДВАРИТЕЛЬНОГО ДЕТЕКТИРОВАНИЯ ОСТАВЛЯЕТ ТОЛЬКО НУЖНЫЙ СИГНАЛ.</a:t>
            </a:r>
            <a:endParaRPr lang="en-US" sz="1400" dirty="0">
              <a:solidFill>
                <a:srgbClr val="0067AC"/>
              </a:solidFill>
              <a:latin typeface="Franklin Gothic Demi Cond" panose="020B0706030402020204" pitchFamily="34" charset="0"/>
              <a:cs typeface="Calibri" pitchFamily="34" charset="0"/>
            </a:endParaRPr>
          </a:p>
        </p:txBody>
      </p:sp>
      <p:sp>
        <p:nvSpPr>
          <p:cNvPr id="27" name="Прямоугольник 26"/>
          <p:cNvSpPr/>
          <p:nvPr/>
        </p:nvSpPr>
        <p:spPr>
          <a:xfrm>
            <a:off x="0" y="4283403"/>
            <a:ext cx="2381918" cy="11888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8" name="Прямоугольник 27"/>
          <p:cNvSpPr/>
          <p:nvPr/>
        </p:nvSpPr>
        <p:spPr>
          <a:xfrm>
            <a:off x="389226" y="4366591"/>
            <a:ext cx="2345747" cy="1022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dirty="0">
                <a:solidFill>
                  <a:srgbClr val="0067AC"/>
                </a:solidFill>
                <a:latin typeface="Franklin Gothic Demi Cond" panose="020B0706030402020204" pitchFamily="34" charset="0"/>
                <a:cs typeface="Calibri" pitchFamily="34" charset="0"/>
              </a:rPr>
              <a:t>В КАЧЕСТВЕ ИСХОДНЫХ ДАННЫХ ИСПОЛЬЗУЕТСЯ РЕЗУЛЬТАТ ПРИМЕНЕНИЯ ЧАСТОТНЫХ ФИЛЬТРОВ К СИГНАЛУ</a:t>
            </a:r>
            <a:endParaRPr lang="en-US" sz="1400" dirty="0">
              <a:solidFill>
                <a:srgbClr val="0067AC"/>
              </a:solidFill>
              <a:latin typeface="Franklin Gothic Demi Cond" panose="020B0706030402020204" pitchFamily="34" charset="0"/>
              <a:cs typeface="Calibri" pitchFamily="34" charset="0"/>
            </a:endParaRPr>
          </a:p>
        </p:txBody>
      </p:sp>
      <p:cxnSp>
        <p:nvCxnSpPr>
          <p:cNvPr id="10" name="Соединительная линия уступом 9"/>
          <p:cNvCxnSpPr>
            <a:stCxn id="14" idx="1"/>
          </p:cNvCxnSpPr>
          <p:nvPr/>
        </p:nvCxnSpPr>
        <p:spPr>
          <a:xfrm rot="10800000" flipH="1">
            <a:off x="2565400" y="2091259"/>
            <a:ext cx="1528738" cy="801224"/>
          </a:xfrm>
          <a:prstGeom prst="bentConnector3">
            <a:avLst>
              <a:gd name="adj1" fmla="val 44030"/>
            </a:avLst>
          </a:prstGeom>
          <a:ln w="19050">
            <a:solidFill>
              <a:srgbClr val="0067AC"/>
            </a:solidFill>
            <a:tailEnd type="triangle"/>
          </a:ln>
        </p:spPr>
        <p:style>
          <a:lnRef idx="1">
            <a:schemeClr val="accent1"/>
          </a:lnRef>
          <a:fillRef idx="0">
            <a:schemeClr val="accent1"/>
          </a:fillRef>
          <a:effectRef idx="0">
            <a:schemeClr val="accent1"/>
          </a:effectRef>
          <a:fontRef idx="minor">
            <a:schemeClr val="tx1"/>
          </a:fontRef>
        </p:style>
      </p:cxnSp>
      <p:cxnSp>
        <p:nvCxnSpPr>
          <p:cNvPr id="34" name="Прямая со стрелкой 33"/>
          <p:cNvCxnSpPr/>
          <p:nvPr/>
        </p:nvCxnSpPr>
        <p:spPr>
          <a:xfrm>
            <a:off x="5285700" y="2124646"/>
            <a:ext cx="1563688" cy="0"/>
          </a:xfrm>
          <a:prstGeom prst="straightConnector1">
            <a:avLst/>
          </a:prstGeom>
          <a:ln w="28575">
            <a:solidFill>
              <a:srgbClr val="0067AC"/>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161670" y="4665782"/>
            <a:ext cx="790882" cy="1446550"/>
          </a:xfrm>
          <a:prstGeom prst="rect">
            <a:avLst/>
          </a:prstGeom>
          <a:noFill/>
        </p:spPr>
        <p:txBody>
          <a:bodyPr wrap="square">
            <a:spAutoFit/>
          </a:bodyPr>
          <a:lstStyle/>
          <a:p>
            <a:pPr algn="r">
              <a:defRPr/>
            </a:pPr>
            <a:r>
              <a:rPr lang="ru-RU" sz="8800" dirty="0">
                <a:solidFill>
                  <a:srgbClr val="2E75B6">
                    <a:alpha val="5000"/>
                  </a:srgbClr>
                </a:solidFill>
                <a:latin typeface="Franklin Gothic Demi Cond" panose="020B0706030402020204" pitchFamily="34" charset="0"/>
                <a:cs typeface="Arial" panose="020B0604020202020204" pitchFamily="34" charset="0"/>
              </a:rPr>
              <a:t>1</a:t>
            </a:r>
            <a:endParaRPr lang="ru-RU" sz="8800" dirty="0">
              <a:solidFill>
                <a:srgbClr val="2E75B6">
                  <a:alpha val="5000"/>
                </a:srgbClr>
              </a:solidFill>
            </a:endParaRPr>
          </a:p>
        </p:txBody>
      </p:sp>
      <p:sp>
        <p:nvSpPr>
          <p:cNvPr id="41" name="TextBox 40"/>
          <p:cNvSpPr txBox="1"/>
          <p:nvPr/>
        </p:nvSpPr>
        <p:spPr>
          <a:xfrm>
            <a:off x="3047746" y="5832403"/>
            <a:ext cx="790882" cy="1446550"/>
          </a:xfrm>
          <a:prstGeom prst="rect">
            <a:avLst/>
          </a:prstGeom>
          <a:noFill/>
        </p:spPr>
        <p:txBody>
          <a:bodyPr wrap="square">
            <a:spAutoFit/>
          </a:bodyPr>
          <a:lstStyle/>
          <a:p>
            <a:pPr algn="r">
              <a:defRPr/>
            </a:pPr>
            <a:r>
              <a:rPr lang="ru-RU" sz="8800" dirty="0">
                <a:solidFill>
                  <a:srgbClr val="2E75B6">
                    <a:alpha val="5000"/>
                  </a:srgbClr>
                </a:solidFill>
                <a:latin typeface="Franklin Gothic Demi Cond" panose="020B0706030402020204" pitchFamily="34" charset="0"/>
                <a:cs typeface="Arial" panose="020B0604020202020204" pitchFamily="34" charset="0"/>
              </a:rPr>
              <a:t>2</a:t>
            </a:r>
            <a:endParaRPr lang="ru-RU" sz="8800" dirty="0">
              <a:solidFill>
                <a:srgbClr val="2E75B6">
                  <a:alpha val="5000"/>
                </a:srgbClr>
              </a:solidFill>
            </a:endParaRPr>
          </a:p>
        </p:txBody>
      </p:sp>
      <p:sp>
        <p:nvSpPr>
          <p:cNvPr id="43" name="TextBox 42"/>
          <p:cNvSpPr txBox="1"/>
          <p:nvPr/>
        </p:nvSpPr>
        <p:spPr>
          <a:xfrm>
            <a:off x="9396889" y="4839890"/>
            <a:ext cx="790882" cy="1446550"/>
          </a:xfrm>
          <a:prstGeom prst="rect">
            <a:avLst/>
          </a:prstGeom>
          <a:noFill/>
        </p:spPr>
        <p:txBody>
          <a:bodyPr wrap="square">
            <a:spAutoFit/>
          </a:bodyPr>
          <a:lstStyle/>
          <a:p>
            <a:pPr algn="r">
              <a:defRPr/>
            </a:pPr>
            <a:r>
              <a:rPr lang="ru-RU" sz="8800" dirty="0">
                <a:solidFill>
                  <a:srgbClr val="2E75B6">
                    <a:alpha val="5000"/>
                  </a:srgbClr>
                </a:solidFill>
                <a:latin typeface="Franklin Gothic Demi Cond" panose="020B0706030402020204" pitchFamily="34" charset="0"/>
                <a:cs typeface="Arial" panose="020B0604020202020204" pitchFamily="34" charset="0"/>
              </a:rPr>
              <a:t>3</a:t>
            </a:r>
            <a:endParaRPr lang="ru-RU" sz="8800" dirty="0">
              <a:solidFill>
                <a:srgbClr val="2E75B6">
                  <a:alpha val="5000"/>
                </a:srgbClr>
              </a:solidFill>
            </a:endParaRPr>
          </a:p>
        </p:txBody>
      </p:sp>
      <p:cxnSp>
        <p:nvCxnSpPr>
          <p:cNvPr id="37" name="Соединительная линия уступом 36"/>
          <p:cNvCxnSpPr>
            <a:stCxn id="7" idx="3"/>
          </p:cNvCxnSpPr>
          <p:nvPr/>
        </p:nvCxnSpPr>
        <p:spPr>
          <a:xfrm>
            <a:off x="8323906" y="2124647"/>
            <a:ext cx="1299519" cy="789668"/>
          </a:xfrm>
          <a:prstGeom prst="bentConnector3">
            <a:avLst/>
          </a:prstGeom>
          <a:ln w="28575">
            <a:solidFill>
              <a:srgbClr val="0067AC"/>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85830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1562100" y="0"/>
            <a:ext cx="10629900" cy="1388125"/>
          </a:xfrm>
          <a:prstGeom prst="rect">
            <a:avLst/>
          </a:prstGeom>
          <a:gradFill>
            <a:gsLst>
              <a:gs pos="100000">
                <a:srgbClr val="01A3DD"/>
              </a:gs>
              <a:gs pos="8712">
                <a:srgbClr val="01A3E7"/>
              </a:gs>
              <a:gs pos="0">
                <a:srgbClr val="01AAE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0" y="0"/>
            <a:ext cx="1562100" cy="13881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3838" y="424574"/>
            <a:ext cx="1256612" cy="545991"/>
          </a:xfrm>
          <a:prstGeom prst="rect">
            <a:avLst/>
          </a:prstGeom>
        </p:spPr>
      </p:pic>
      <p:sp>
        <p:nvSpPr>
          <p:cNvPr id="24" name="Rectangle 2"/>
          <p:cNvSpPr txBox="1">
            <a:spLocks noChangeArrowheads="1"/>
          </p:cNvSpPr>
          <p:nvPr/>
        </p:nvSpPr>
        <p:spPr bwMode="auto">
          <a:xfrm>
            <a:off x="1735938" y="450412"/>
            <a:ext cx="9868126" cy="436727"/>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endParaRPr lang="ru-RU" sz="2800" dirty="0">
              <a:solidFill>
                <a:schemeClr val="bg1"/>
              </a:solidFill>
              <a:latin typeface="Franklin Gothic Demi Cond" panose="020B0706030402020204" pitchFamily="34" charset="0"/>
            </a:endParaRPr>
          </a:p>
        </p:txBody>
      </p:sp>
      <p:sp>
        <p:nvSpPr>
          <p:cNvPr id="5" name="Прямоугольник 4"/>
          <p:cNvSpPr/>
          <p:nvPr/>
        </p:nvSpPr>
        <p:spPr>
          <a:xfrm>
            <a:off x="5119590" y="3587234"/>
            <a:ext cx="2561407" cy="646331"/>
          </a:xfrm>
          <a:prstGeom prst="rect">
            <a:avLst/>
          </a:prstGeom>
        </p:spPr>
        <p:txBody>
          <a:bodyPr wrap="none">
            <a:spAutoFit/>
          </a:bodyPr>
          <a:lstStyle/>
          <a:p>
            <a:pPr fontAlgn="auto">
              <a:spcAft>
                <a:spcPts val="0"/>
              </a:spcAft>
              <a:defRPr/>
            </a:pPr>
            <a:r>
              <a:rPr lang="ru-RU" altLang="en-US" sz="3600" dirty="0">
                <a:latin typeface="Franklin Gothic Demi Cond" panose="020B0706030402020204" pitchFamily="34" charset="0"/>
                <a:cs typeface="Calibri" pitchFamily="34" charset="0"/>
              </a:rPr>
              <a:t>Видеозапись</a:t>
            </a:r>
            <a:endParaRPr lang="en-GB" altLang="en-US" sz="3600" dirty="0">
              <a:latin typeface="Franklin Gothic Demi Cond" panose="020B0706030402020204" pitchFamily="34" charset="0"/>
              <a:cs typeface="Calibri" pitchFamily="34" charset="0"/>
            </a:endParaRPr>
          </a:p>
        </p:txBody>
      </p:sp>
      <p:sp>
        <p:nvSpPr>
          <p:cNvPr id="8" name="Rectangle 2"/>
          <p:cNvSpPr txBox="1">
            <a:spLocks noChangeArrowheads="1"/>
          </p:cNvSpPr>
          <p:nvPr/>
        </p:nvSpPr>
        <p:spPr bwMode="auto">
          <a:xfrm>
            <a:off x="1735938" y="437636"/>
            <a:ext cx="10226900" cy="509095"/>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spcAft>
                <a:spcPts val="0"/>
              </a:spcAft>
              <a:defRPr/>
            </a:pPr>
            <a:r>
              <a:rPr lang="ru-RU" altLang="en-US" sz="3600" dirty="0">
                <a:solidFill>
                  <a:schemeClr val="bg1"/>
                </a:solidFill>
                <a:latin typeface="Franklin Gothic Demi Cond" panose="020B0706030402020204" pitchFamily="34" charset="0"/>
                <a:cs typeface="Calibri" pitchFamily="34" charset="0"/>
              </a:rPr>
              <a:t>ДЕМОНСТРАЦИЯ РАБОТЫ НЕЙРОСЕТИ</a:t>
            </a:r>
            <a:endParaRPr lang="en-GB" altLang="en-US" sz="3600" dirty="0">
              <a:solidFill>
                <a:schemeClr val="bg1"/>
              </a:solidFill>
              <a:latin typeface="Franklin Gothic Demi Cond" panose="020B0706030402020204" pitchFamily="34" charset="0"/>
              <a:cs typeface="Calibri" pitchFamily="34" charset="0"/>
            </a:endParaRPr>
          </a:p>
        </p:txBody>
      </p:sp>
      <p:pic>
        <p:nvPicPr>
          <p:cNvPr id="2" name="train_end_73km_2 (convert-video-online.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943100" y="1437800"/>
            <a:ext cx="8310675" cy="5356926"/>
          </a:xfrm>
          <a:prstGeom prst="rect">
            <a:avLst/>
          </a:prstGeom>
        </p:spPr>
      </p:pic>
    </p:spTree>
    <p:extLst>
      <p:ext uri="{BB962C8B-B14F-4D97-AF65-F5344CB8AC3E}">
        <p14:creationId xmlns:p14="http://schemas.microsoft.com/office/powerpoint/2010/main" val="8491933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fullScrn="1">
              <p:cMediaNode vol="80000">
                <p:cTn id="7" fill="hold" display="0">
                  <p:stCondLst>
                    <p:cond delay="indefinite"/>
                  </p:st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6413" y="1677665"/>
            <a:ext cx="3150135" cy="1569660"/>
          </a:xfrm>
          <a:prstGeom prst="rect">
            <a:avLst/>
          </a:prstGeom>
        </p:spPr>
        <p:txBody>
          <a:bodyPr wrap="square">
            <a:spAutoFit/>
          </a:bodyPr>
          <a:lstStyle/>
          <a:p>
            <a:pPr algn="ctr"/>
            <a:r>
              <a:rPr lang="en-US" sz="9600" dirty="0">
                <a:solidFill>
                  <a:srgbClr val="DE006A">
                    <a:alpha val="5000"/>
                  </a:srgbClr>
                </a:solidFill>
                <a:latin typeface="Franklin Gothic Demi Cond" panose="020B0706030402020204" pitchFamily="34" charset="0"/>
              </a:rPr>
              <a:t>API</a:t>
            </a:r>
            <a:r>
              <a:rPr lang="en-US" dirty="0">
                <a:solidFill>
                  <a:srgbClr val="DE006A">
                    <a:alpha val="5000"/>
                  </a:srgbClr>
                </a:solidFill>
                <a:latin typeface="Franklin Gothic Demi Cond" panose="020B0706030402020204" pitchFamily="34" charset="0"/>
              </a:rPr>
              <a:t>:</a:t>
            </a:r>
          </a:p>
        </p:txBody>
      </p:sp>
      <p:sp>
        <p:nvSpPr>
          <p:cNvPr id="17" name="Прямоугольник 16"/>
          <p:cNvSpPr/>
          <p:nvPr/>
        </p:nvSpPr>
        <p:spPr>
          <a:xfrm>
            <a:off x="1562100" y="0"/>
            <a:ext cx="10629900" cy="1388125"/>
          </a:xfrm>
          <a:prstGeom prst="rect">
            <a:avLst/>
          </a:prstGeom>
          <a:gradFill>
            <a:gsLst>
              <a:gs pos="100000">
                <a:srgbClr val="01A3DD"/>
              </a:gs>
              <a:gs pos="8712">
                <a:srgbClr val="01A3E7"/>
              </a:gs>
              <a:gs pos="0">
                <a:srgbClr val="01AAE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Aft>
                <a:spcPts val="0"/>
              </a:spcAft>
              <a:defRPr/>
            </a:pPr>
            <a:endParaRPr lang="en-GB" altLang="en-US" dirty="0">
              <a:solidFill>
                <a:schemeClr val="bg1"/>
              </a:solidFill>
              <a:latin typeface="Franklin Gothic Demi Cond" panose="020B0706030402020204" pitchFamily="34" charset="0"/>
              <a:cs typeface="Calibri" pitchFamily="34" charset="0"/>
            </a:endParaRPr>
          </a:p>
        </p:txBody>
      </p:sp>
      <p:sp>
        <p:nvSpPr>
          <p:cNvPr id="18" name="Прямоугольник 17"/>
          <p:cNvSpPr/>
          <p:nvPr/>
        </p:nvSpPr>
        <p:spPr>
          <a:xfrm>
            <a:off x="0" y="0"/>
            <a:ext cx="1562100" cy="13881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838" y="424574"/>
            <a:ext cx="1256612" cy="545991"/>
          </a:xfrm>
          <a:prstGeom prst="rect">
            <a:avLst/>
          </a:prstGeom>
        </p:spPr>
      </p:pic>
      <p:sp>
        <p:nvSpPr>
          <p:cNvPr id="27" name="Прямоугольник 26"/>
          <p:cNvSpPr/>
          <p:nvPr/>
        </p:nvSpPr>
        <p:spPr>
          <a:xfrm>
            <a:off x="182576" y="2611482"/>
            <a:ext cx="2251146" cy="1508105"/>
          </a:xfrm>
          <a:prstGeom prst="rect">
            <a:avLst/>
          </a:prstGeom>
        </p:spPr>
        <p:txBody>
          <a:bodyPr wrap="square">
            <a:spAutoFit/>
          </a:bodyPr>
          <a:lstStyle/>
          <a:p>
            <a:pPr algn="ctr"/>
            <a:r>
              <a:rPr lang="en-US" sz="2000" dirty="0">
                <a:solidFill>
                  <a:srgbClr val="DE006A"/>
                </a:solidFill>
                <a:latin typeface="Franklin Gothic Demi Cond" panose="020B0706030402020204" pitchFamily="34" charset="0"/>
              </a:rPr>
              <a:t>API:</a:t>
            </a:r>
          </a:p>
          <a:p>
            <a:pPr algn="ctr"/>
            <a:r>
              <a:rPr lang="en-US" sz="2000" dirty="0">
                <a:solidFill>
                  <a:srgbClr val="0067AC"/>
                </a:solidFill>
                <a:latin typeface="Franklin Gothic Demi Cond" panose="020B0706030402020204" pitchFamily="34" charset="0"/>
              </a:rPr>
              <a:t>JSON or</a:t>
            </a:r>
            <a:r>
              <a:rPr lang="ru-RU" sz="2000" dirty="0">
                <a:solidFill>
                  <a:srgbClr val="0067AC"/>
                </a:solidFill>
                <a:latin typeface="Franklin Gothic Demi Cond" panose="020B0706030402020204" pitchFamily="34" charset="0"/>
              </a:rPr>
              <a:t> </a:t>
            </a:r>
            <a:r>
              <a:rPr lang="en-US" sz="2000" dirty="0">
                <a:solidFill>
                  <a:srgbClr val="0067AC"/>
                </a:solidFill>
                <a:latin typeface="Franklin Gothic Demi Cond" panose="020B0706030402020204" pitchFamily="34" charset="0"/>
              </a:rPr>
              <a:t>XML</a:t>
            </a:r>
            <a:endParaRPr lang="ru-RU" sz="2000" dirty="0">
              <a:solidFill>
                <a:srgbClr val="0067AC"/>
              </a:solidFill>
              <a:latin typeface="Franklin Gothic Demi Cond" panose="020B0706030402020204" pitchFamily="34" charset="0"/>
            </a:endParaRPr>
          </a:p>
          <a:p>
            <a:pPr algn="ctr"/>
            <a:r>
              <a:rPr lang="ru-RU" sz="2000" dirty="0">
                <a:solidFill>
                  <a:srgbClr val="0067AC"/>
                </a:solidFill>
                <a:latin typeface="Franklin Gothic Demi Cond" panose="020B0706030402020204" pitchFamily="34" charset="0"/>
              </a:rPr>
              <a:t>или</a:t>
            </a:r>
            <a:r>
              <a:rPr lang="en-US" sz="2000" dirty="0">
                <a:solidFill>
                  <a:srgbClr val="0067AC"/>
                </a:solidFill>
                <a:latin typeface="Franklin Gothic Demi Cond" panose="020B0706030402020204" pitchFamily="34" charset="0"/>
              </a:rPr>
              <a:t> </a:t>
            </a:r>
            <a:br>
              <a:rPr lang="en-US" sz="2000" dirty="0">
                <a:solidFill>
                  <a:srgbClr val="0067AC"/>
                </a:solidFill>
                <a:latin typeface="Franklin Gothic Demi Cond" panose="020B0706030402020204" pitchFamily="34" charset="0"/>
              </a:rPr>
            </a:br>
            <a:r>
              <a:rPr lang="ru-RU" sz="1600" dirty="0">
                <a:solidFill>
                  <a:srgbClr val="0067AC"/>
                </a:solidFill>
                <a:latin typeface="Franklin Gothic Demi Cond" panose="020B0706030402020204" pitchFamily="34" charset="0"/>
              </a:rPr>
              <a:t>ПОЛЬЗОВАТЕЛЬСКИЙ</a:t>
            </a:r>
          </a:p>
          <a:p>
            <a:pPr algn="ctr"/>
            <a:r>
              <a:rPr lang="ru-RU" sz="1600" dirty="0">
                <a:solidFill>
                  <a:srgbClr val="0067AC"/>
                </a:solidFill>
                <a:latin typeface="Franklin Gothic Demi Cond" panose="020B0706030402020204" pitchFamily="34" charset="0"/>
              </a:rPr>
              <a:t>ИНТЕРФЕЙС</a:t>
            </a:r>
          </a:p>
        </p:txBody>
      </p:sp>
      <p:sp>
        <p:nvSpPr>
          <p:cNvPr id="9" name="TextBox 8"/>
          <p:cNvSpPr txBox="1"/>
          <p:nvPr/>
        </p:nvSpPr>
        <p:spPr>
          <a:xfrm>
            <a:off x="781050" y="5309342"/>
            <a:ext cx="1249110" cy="584775"/>
          </a:xfrm>
          <a:prstGeom prst="rect">
            <a:avLst/>
          </a:prstGeom>
          <a:solidFill>
            <a:schemeClr val="bg1"/>
          </a:solidFill>
        </p:spPr>
        <p:txBody>
          <a:bodyPr wrap="square" rtlCol="0">
            <a:spAutoFit/>
          </a:bodyPr>
          <a:lstStyle/>
          <a:p>
            <a:pPr algn="ctr"/>
            <a:r>
              <a:rPr lang="en-US" sz="1600" dirty="0">
                <a:solidFill>
                  <a:srgbClr val="DE006A"/>
                </a:solidFill>
                <a:latin typeface="Franklin Gothic Demi Cond" panose="020B0706030402020204" pitchFamily="34" charset="0"/>
              </a:rPr>
              <a:t>“</a:t>
            </a:r>
            <a:r>
              <a:rPr lang="ru-RU" sz="1600" dirty="0">
                <a:solidFill>
                  <a:srgbClr val="DE006A"/>
                </a:solidFill>
                <a:latin typeface="Franklin Gothic Demi Cond" panose="020B0706030402020204" pitchFamily="34" charset="0"/>
              </a:rPr>
              <a:t>ВОДОПАД</a:t>
            </a:r>
            <a:r>
              <a:rPr lang="en-US" sz="1600" dirty="0">
                <a:solidFill>
                  <a:srgbClr val="DE006A"/>
                </a:solidFill>
                <a:latin typeface="Franklin Gothic Demi Cond" panose="020B0706030402020204" pitchFamily="34" charset="0"/>
              </a:rPr>
              <a:t>” </a:t>
            </a:r>
            <a:r>
              <a:rPr lang="ru-RU" sz="1600" dirty="0">
                <a:solidFill>
                  <a:srgbClr val="DE006A"/>
                </a:solidFill>
                <a:latin typeface="Franklin Gothic Demi Cond" panose="020B0706030402020204" pitchFamily="34" charset="0"/>
              </a:rPr>
              <a:t>КАК</a:t>
            </a:r>
            <a:r>
              <a:rPr lang="en-US" sz="1600" dirty="0">
                <a:solidFill>
                  <a:srgbClr val="DE006A"/>
                </a:solidFill>
                <a:latin typeface="Franklin Gothic Demi Cond" panose="020B0706030402020204" pitchFamily="34" charset="0"/>
              </a:rPr>
              <a:t> </a:t>
            </a:r>
            <a:r>
              <a:rPr lang="ru-RU" sz="1600" dirty="0">
                <a:solidFill>
                  <a:srgbClr val="DE006A"/>
                </a:solidFill>
                <a:latin typeface="Franklin Gothic Demi Cond" panose="020B0706030402020204" pitchFamily="34" charset="0"/>
              </a:rPr>
              <a:t>ОПЦИЯ</a:t>
            </a:r>
            <a:endParaRPr lang="en-US" sz="1600" dirty="0">
              <a:solidFill>
                <a:srgbClr val="DE006A"/>
              </a:solidFill>
              <a:latin typeface="Franklin Gothic Demi Cond" panose="020B0706030402020204" pitchFamily="34" charset="0"/>
            </a:endParaRPr>
          </a:p>
        </p:txBody>
      </p:sp>
      <p:sp>
        <p:nvSpPr>
          <p:cNvPr id="4" name="Стрелка вправо 3"/>
          <p:cNvSpPr/>
          <p:nvPr/>
        </p:nvSpPr>
        <p:spPr>
          <a:xfrm>
            <a:off x="2059459" y="5461686"/>
            <a:ext cx="691978" cy="280088"/>
          </a:xfrm>
          <a:prstGeom prst="rightArrow">
            <a:avLst>
              <a:gd name="adj1" fmla="val 42452"/>
              <a:gd name="adj2" fmla="val 57547"/>
            </a:avLst>
          </a:prstGeom>
          <a:solidFill>
            <a:srgbClr val="01A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7" name="Группа 6"/>
          <p:cNvGrpSpPr/>
          <p:nvPr/>
        </p:nvGrpSpPr>
        <p:grpSpPr>
          <a:xfrm>
            <a:off x="2957384" y="1466255"/>
            <a:ext cx="9127524" cy="5193357"/>
            <a:chOff x="2957384" y="1466255"/>
            <a:chExt cx="9127524" cy="5193357"/>
          </a:xfrm>
        </p:grpSpPr>
        <p:pic>
          <p:nvPicPr>
            <p:cNvPr id="3" name="Рисунок 2"/>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957384" y="1466255"/>
              <a:ext cx="9127524" cy="5193357"/>
            </a:xfrm>
            <a:prstGeom prst="rect">
              <a:avLst/>
            </a:prstGeom>
          </p:spPr>
        </p:pic>
        <p:pic>
          <p:nvPicPr>
            <p:cNvPr id="13" name="Рисунок 12"/>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480300" y="2025649"/>
              <a:ext cx="698500" cy="3079751"/>
            </a:xfrm>
            <a:prstGeom prst="rect">
              <a:avLst/>
            </a:prstGeom>
          </p:spPr>
        </p:pic>
        <p:pic>
          <p:nvPicPr>
            <p:cNvPr id="16" name="Рисунок 15"/>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8767762" y="5570580"/>
              <a:ext cx="242887" cy="107092"/>
            </a:xfrm>
            <a:prstGeom prst="rect">
              <a:avLst/>
            </a:prstGeom>
          </p:spPr>
        </p:pic>
        <p:pic>
          <p:nvPicPr>
            <p:cNvPr id="20" name="Рисунок 19"/>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8765381" y="5430086"/>
              <a:ext cx="242887" cy="107092"/>
            </a:xfrm>
            <a:prstGeom prst="rect">
              <a:avLst/>
            </a:prstGeom>
          </p:spPr>
        </p:pic>
        <p:pic>
          <p:nvPicPr>
            <p:cNvPr id="22" name="Рисунок 21"/>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9222581" y="5580105"/>
              <a:ext cx="242887" cy="107092"/>
            </a:xfrm>
            <a:prstGeom prst="rect">
              <a:avLst/>
            </a:prstGeom>
          </p:spPr>
        </p:pic>
        <p:pic>
          <p:nvPicPr>
            <p:cNvPr id="23" name="Рисунок 22"/>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9220200" y="5439611"/>
              <a:ext cx="242887" cy="107092"/>
            </a:xfrm>
            <a:prstGeom prst="rect">
              <a:avLst/>
            </a:prstGeom>
          </p:spPr>
        </p:pic>
        <p:pic>
          <p:nvPicPr>
            <p:cNvPr id="25" name="Рисунок 24"/>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0945812" y="5570580"/>
              <a:ext cx="242887" cy="107092"/>
            </a:xfrm>
            <a:prstGeom prst="rect">
              <a:avLst/>
            </a:prstGeom>
          </p:spPr>
        </p:pic>
        <p:pic>
          <p:nvPicPr>
            <p:cNvPr id="28" name="Рисунок 27"/>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1188699" y="5570580"/>
              <a:ext cx="242887" cy="107092"/>
            </a:xfrm>
            <a:prstGeom prst="rect">
              <a:avLst/>
            </a:prstGeom>
          </p:spPr>
        </p:pic>
        <p:pic>
          <p:nvPicPr>
            <p:cNvPr id="29" name="Рисунок 28"/>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1431586" y="5573840"/>
              <a:ext cx="242887" cy="107092"/>
            </a:xfrm>
            <a:prstGeom prst="rect">
              <a:avLst/>
            </a:prstGeom>
          </p:spPr>
        </p:pic>
        <p:pic>
          <p:nvPicPr>
            <p:cNvPr id="30" name="Рисунок 29"/>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11674473" y="5577100"/>
              <a:ext cx="273052" cy="107092"/>
            </a:xfrm>
            <a:prstGeom prst="rect">
              <a:avLst/>
            </a:prstGeom>
          </p:spPr>
        </p:pic>
      </p:grpSp>
      <p:sp>
        <p:nvSpPr>
          <p:cNvPr id="21" name="Rectangle 2"/>
          <p:cNvSpPr txBox="1">
            <a:spLocks noChangeArrowheads="1"/>
          </p:cNvSpPr>
          <p:nvPr/>
        </p:nvSpPr>
        <p:spPr bwMode="auto">
          <a:xfrm>
            <a:off x="1735938" y="437636"/>
            <a:ext cx="10226900" cy="509095"/>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spcAft>
                <a:spcPts val="0"/>
              </a:spcAft>
              <a:defRPr/>
            </a:pPr>
            <a:r>
              <a:rPr lang="ru-RU" altLang="ru-RU" sz="3600" dirty="0">
                <a:solidFill>
                  <a:schemeClr val="bg1"/>
                </a:solidFill>
                <a:latin typeface="Franklin Gothic Demi Cond" panose="020B0706030402020204" pitchFamily="34" charset="0"/>
                <a:cs typeface="Calibri" pitchFamily="34" charset="0"/>
              </a:rPr>
              <a:t>ПОЛЬЗОВАТЕЛЬСКИЙ ИНТЕРФЕЙС И </a:t>
            </a:r>
            <a:r>
              <a:rPr lang="en-US" altLang="ru-RU" sz="3600" dirty="0">
                <a:solidFill>
                  <a:schemeClr val="bg1"/>
                </a:solidFill>
                <a:latin typeface="Franklin Gothic Demi Cond" panose="020B0706030402020204" pitchFamily="34" charset="0"/>
                <a:cs typeface="Calibri" pitchFamily="34" charset="0"/>
              </a:rPr>
              <a:t>API</a:t>
            </a:r>
            <a:endParaRPr lang="en-GB" altLang="en-US" sz="3600" dirty="0">
              <a:solidFill>
                <a:schemeClr val="bg1"/>
              </a:solidFill>
              <a:latin typeface="Franklin Gothic Demi Cond" panose="020B0706030402020204" pitchFamily="34" charset="0"/>
              <a:cs typeface="Calibri" pitchFamily="34" charset="0"/>
            </a:endParaRPr>
          </a:p>
        </p:txBody>
      </p:sp>
    </p:spTree>
    <p:extLst>
      <p:ext uri="{BB962C8B-B14F-4D97-AF65-F5344CB8AC3E}">
        <p14:creationId xmlns:p14="http://schemas.microsoft.com/office/powerpoint/2010/main" val="3569961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1562101" y="0"/>
            <a:ext cx="10629900" cy="1388125"/>
          </a:xfrm>
          <a:prstGeom prst="rect">
            <a:avLst/>
          </a:prstGeom>
          <a:gradFill>
            <a:gsLst>
              <a:gs pos="100000">
                <a:srgbClr val="01A3DD"/>
              </a:gs>
              <a:gs pos="8712">
                <a:srgbClr val="01A3E7"/>
              </a:gs>
              <a:gs pos="0">
                <a:srgbClr val="01AAE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1" y="0"/>
            <a:ext cx="1562100" cy="13881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839" y="424575"/>
            <a:ext cx="1256612" cy="545991"/>
          </a:xfrm>
          <a:prstGeom prst="rect">
            <a:avLst/>
          </a:prstGeom>
        </p:spPr>
      </p:pic>
      <p:sp>
        <p:nvSpPr>
          <p:cNvPr id="24" name="Rectangle 2"/>
          <p:cNvSpPr txBox="1">
            <a:spLocks noChangeArrowheads="1"/>
          </p:cNvSpPr>
          <p:nvPr/>
        </p:nvSpPr>
        <p:spPr bwMode="auto">
          <a:xfrm>
            <a:off x="1693751" y="475699"/>
            <a:ext cx="9769701" cy="436727"/>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spcAft>
                <a:spcPts val="0"/>
              </a:spcAft>
              <a:defRPr/>
            </a:pPr>
            <a:r>
              <a:rPr lang="ru-RU" altLang="ru-RU" sz="4000" dirty="0">
                <a:solidFill>
                  <a:schemeClr val="bg1"/>
                </a:solidFill>
                <a:latin typeface="Franklin Gothic Demi Cond" panose="020B0706030402020204" pitchFamily="34" charset="0"/>
                <a:cs typeface="Calibri" pitchFamily="34" charset="0"/>
              </a:rPr>
              <a:t>Пользовательский интерфейс</a:t>
            </a:r>
            <a:endParaRPr lang="en-GB" altLang="en-US" sz="4000" dirty="0">
              <a:solidFill>
                <a:schemeClr val="bg1"/>
              </a:solidFill>
              <a:latin typeface="Franklin Gothic Demi Cond" panose="020B0706030402020204" pitchFamily="34" charset="0"/>
              <a:ea typeface="+mn-ea"/>
              <a:cs typeface="Calibri" pitchFamily="34" charset="0"/>
            </a:endParaRPr>
          </a:p>
        </p:txBody>
      </p:sp>
      <p:pic>
        <p:nvPicPr>
          <p:cNvPr id="21" name="Рисунок 20" descr="Вырезка экран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935" y="2251002"/>
            <a:ext cx="3722661" cy="3811191"/>
          </a:xfrm>
          <a:prstGeom prst="rect">
            <a:avLst/>
          </a:prstGeom>
        </p:spPr>
      </p:pic>
      <p:grpSp>
        <p:nvGrpSpPr>
          <p:cNvPr id="26" name="Группа 25"/>
          <p:cNvGrpSpPr/>
          <p:nvPr/>
        </p:nvGrpSpPr>
        <p:grpSpPr>
          <a:xfrm>
            <a:off x="3929450" y="2251001"/>
            <a:ext cx="8132068" cy="3841923"/>
            <a:chOff x="64128" y="3347442"/>
            <a:chExt cx="3801656" cy="1796058"/>
          </a:xfrm>
        </p:grpSpPr>
        <p:pic>
          <p:nvPicPr>
            <p:cNvPr id="31" name="Рисунок 30" descr="Вырезка экрана"/>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128" y="3347442"/>
              <a:ext cx="3801656" cy="1796058"/>
            </a:xfrm>
            <a:prstGeom prst="rect">
              <a:avLst/>
            </a:prstGeom>
          </p:spPr>
        </p:pic>
        <p:pic>
          <p:nvPicPr>
            <p:cNvPr id="32" name="Рисунок 3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87624" y="4803998"/>
              <a:ext cx="194050" cy="216441"/>
            </a:xfrm>
            <a:prstGeom prst="rect">
              <a:avLst/>
            </a:prstGeom>
          </p:spPr>
        </p:pic>
      </p:grpSp>
    </p:spTree>
    <p:extLst>
      <p:ext uri="{BB962C8B-B14F-4D97-AF65-F5344CB8AC3E}">
        <p14:creationId xmlns:p14="http://schemas.microsoft.com/office/powerpoint/2010/main" val="19579556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1562101" y="0"/>
            <a:ext cx="10629900" cy="1388125"/>
          </a:xfrm>
          <a:prstGeom prst="rect">
            <a:avLst/>
          </a:prstGeom>
          <a:gradFill>
            <a:gsLst>
              <a:gs pos="100000">
                <a:srgbClr val="01A3DD"/>
              </a:gs>
              <a:gs pos="8712">
                <a:srgbClr val="01A3E7"/>
              </a:gs>
              <a:gs pos="0">
                <a:srgbClr val="01AAE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1" y="0"/>
            <a:ext cx="1562100" cy="13881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839" y="424575"/>
            <a:ext cx="1256612" cy="545991"/>
          </a:xfrm>
          <a:prstGeom prst="rect">
            <a:avLst/>
          </a:prstGeom>
        </p:spPr>
      </p:pic>
      <p:sp>
        <p:nvSpPr>
          <p:cNvPr id="24" name="Rectangle 2"/>
          <p:cNvSpPr txBox="1">
            <a:spLocks noChangeArrowheads="1"/>
          </p:cNvSpPr>
          <p:nvPr/>
        </p:nvSpPr>
        <p:spPr bwMode="auto">
          <a:xfrm>
            <a:off x="1693751" y="475699"/>
            <a:ext cx="9769701" cy="436727"/>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spcAft>
                <a:spcPts val="0"/>
              </a:spcAft>
              <a:defRPr/>
            </a:pPr>
            <a:r>
              <a:rPr lang="ru-RU" altLang="en-US" sz="4000" dirty="0">
                <a:solidFill>
                  <a:schemeClr val="bg1"/>
                </a:solidFill>
                <a:latin typeface="Franklin Gothic Demi Cond" panose="020B0706030402020204" pitchFamily="34" charset="0"/>
                <a:cs typeface="Calibri" pitchFamily="34" charset="0"/>
              </a:rPr>
              <a:t>Возможности настройки</a:t>
            </a:r>
            <a:endParaRPr lang="en-GB" altLang="en-US" sz="4000" dirty="0">
              <a:solidFill>
                <a:schemeClr val="bg1"/>
              </a:solidFill>
              <a:latin typeface="Franklin Gothic Demi Cond" panose="020B0706030402020204" pitchFamily="34" charset="0"/>
              <a:ea typeface="+mn-ea"/>
              <a:cs typeface="Calibri" pitchFamily="34" charset="0"/>
            </a:endParaRPr>
          </a:p>
        </p:txBody>
      </p:sp>
      <p:pic>
        <p:nvPicPr>
          <p:cNvPr id="2" name="Рисунок 1"/>
          <p:cNvPicPr>
            <a:picLocks noChangeAspect="1"/>
          </p:cNvPicPr>
          <p:nvPr/>
        </p:nvPicPr>
        <p:blipFill rotWithShape="1">
          <a:blip r:embed="rId4">
            <a:extLst>
              <a:ext uri="{28A0092B-C50C-407E-A947-70E740481C1C}">
                <a14:useLocalDpi xmlns:a14="http://schemas.microsoft.com/office/drawing/2010/main" val="0"/>
              </a:ext>
            </a:extLst>
          </a:blip>
          <a:srcRect r="-315"/>
          <a:stretch/>
        </p:blipFill>
        <p:spPr>
          <a:xfrm>
            <a:off x="1036396" y="1466130"/>
            <a:ext cx="4373265" cy="2609668"/>
          </a:xfrm>
          <a:prstGeom prst="rect">
            <a:avLst/>
          </a:prstGeom>
        </p:spPr>
      </p:pic>
      <p:pic>
        <p:nvPicPr>
          <p:cNvPr id="7" name="Рисунок 6"/>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535024" y="1466130"/>
            <a:ext cx="4336409" cy="2609668"/>
          </a:xfrm>
          <a:prstGeom prst="rect">
            <a:avLst/>
          </a:prstGeom>
        </p:spPr>
      </p:pic>
      <p:pic>
        <p:nvPicPr>
          <p:cNvPr id="8" name="Рисунок 7"/>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7535024" y="4095663"/>
            <a:ext cx="4336409" cy="2609668"/>
          </a:xfrm>
          <a:prstGeom prst="rect">
            <a:avLst/>
          </a:prstGeom>
        </p:spPr>
      </p:pic>
      <p:pic>
        <p:nvPicPr>
          <p:cNvPr id="10" name="Рисунок 9"/>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1036396" y="4095663"/>
            <a:ext cx="4373265" cy="2617248"/>
          </a:xfrm>
          <a:prstGeom prst="rect">
            <a:avLst/>
          </a:prstGeom>
        </p:spPr>
      </p:pic>
    </p:spTree>
    <p:extLst>
      <p:ext uri="{BB962C8B-B14F-4D97-AF65-F5344CB8AC3E}">
        <p14:creationId xmlns:p14="http://schemas.microsoft.com/office/powerpoint/2010/main" val="3353192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034" y="2120901"/>
            <a:ext cx="638543" cy="1882713"/>
          </a:xfrm>
          <a:prstGeom prst="rect">
            <a:avLst/>
          </a:prstGeom>
        </p:spPr>
      </p:pic>
      <p:pic>
        <p:nvPicPr>
          <p:cNvPr id="12" name="Picture 3" descr="X:\3 Презентации и доклады\2019\T8 eng\Материалы\о компании 3-4_2-80.jpg"/>
          <p:cNvPicPr>
            <a:picLocks noChangeAspect="1" noChangeArrowheads="1"/>
          </p:cNvPicPr>
          <p:nvPr/>
        </p:nvPicPr>
        <p:blipFill>
          <a:blip r:embed="rId4"/>
          <a:srcRect/>
          <a:stretch>
            <a:fillRect/>
          </a:stretch>
        </p:blipFill>
        <p:spPr bwMode="auto">
          <a:xfrm>
            <a:off x="7498181" y="0"/>
            <a:ext cx="4693819" cy="6858000"/>
          </a:xfrm>
          <a:prstGeom prst="rect">
            <a:avLst/>
          </a:prstGeom>
          <a:noFill/>
        </p:spPr>
      </p:pic>
      <p:pic>
        <p:nvPicPr>
          <p:cNvPr id="14" name="Рисунок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3839" y="424575"/>
            <a:ext cx="1256612" cy="545991"/>
          </a:xfrm>
          <a:prstGeom prst="rect">
            <a:avLst/>
          </a:prstGeom>
        </p:spPr>
      </p:pic>
      <p:grpSp>
        <p:nvGrpSpPr>
          <p:cNvPr id="5" name="Группа 4"/>
          <p:cNvGrpSpPr/>
          <p:nvPr/>
        </p:nvGrpSpPr>
        <p:grpSpPr>
          <a:xfrm>
            <a:off x="3887714" y="5498072"/>
            <a:ext cx="3520567" cy="1067198"/>
            <a:chOff x="3887713" y="5498073"/>
            <a:chExt cx="3520566" cy="1067199"/>
          </a:xfrm>
        </p:grpSpPr>
        <p:sp>
          <p:nvSpPr>
            <p:cNvPr id="16" name="Прямоугольник 15"/>
            <p:cNvSpPr/>
            <p:nvPr/>
          </p:nvSpPr>
          <p:spPr>
            <a:xfrm>
              <a:off x="3887713" y="5918941"/>
              <a:ext cx="3520566" cy="646331"/>
            </a:xfrm>
            <a:prstGeom prst="rect">
              <a:avLst/>
            </a:prstGeom>
          </p:spPr>
          <p:txBody>
            <a:bodyPr wrap="square">
              <a:spAutoFit/>
            </a:bodyPr>
            <a:lstStyle/>
            <a:p>
              <a:pPr fontAlgn="base">
                <a:spcBef>
                  <a:spcPct val="0"/>
                </a:spcBef>
                <a:spcAft>
                  <a:spcPct val="0"/>
                </a:spcAft>
              </a:pPr>
              <a:r>
                <a:rPr lang="ru-RU" sz="1200" dirty="0">
                  <a:solidFill>
                    <a:schemeClr val="accent3">
                      <a:lumMod val="50000"/>
                    </a:schemeClr>
                  </a:solidFill>
                  <a:latin typeface="Franklin Gothic Medium Cond" panose="020B0606030402020204" pitchFamily="34" charset="0"/>
                  <a:cs typeface="Arial" pitchFamily="34" charset="0"/>
                </a:rPr>
                <a:t>Компания входит в ТОП-</a:t>
              </a:r>
              <a:r>
                <a:rPr lang="en-US" sz="1200" dirty="0">
                  <a:solidFill>
                    <a:schemeClr val="accent3">
                      <a:lumMod val="50000"/>
                    </a:schemeClr>
                  </a:solidFill>
                  <a:latin typeface="Franklin Gothic Medium Cond" panose="020B0606030402020204" pitchFamily="34" charset="0"/>
                  <a:cs typeface="Arial" pitchFamily="34" charset="0"/>
                </a:rPr>
                <a:t>5</a:t>
              </a:r>
              <a:r>
                <a:rPr lang="ru-RU" sz="1200" dirty="0">
                  <a:solidFill>
                    <a:schemeClr val="accent3">
                      <a:lumMod val="50000"/>
                    </a:schemeClr>
                  </a:solidFill>
                  <a:latin typeface="Franklin Gothic Medium Cond" panose="020B0606030402020204" pitchFamily="34" charset="0"/>
                  <a:cs typeface="Arial" pitchFamily="34" charset="0"/>
                </a:rPr>
                <a:t> средних предприятий по выручке и ТОП-5 самых инновационных российских высокотехнологичных быстроразвивающихся компаний. </a:t>
              </a:r>
            </a:p>
          </p:txBody>
        </p:sp>
        <p:sp>
          <p:nvSpPr>
            <p:cNvPr id="18" name="Прямоугольник 17"/>
            <p:cNvSpPr/>
            <p:nvPr/>
          </p:nvSpPr>
          <p:spPr>
            <a:xfrm>
              <a:off x="3887713" y="5498073"/>
              <a:ext cx="3520566" cy="369332"/>
            </a:xfrm>
            <a:prstGeom prst="rect">
              <a:avLst/>
            </a:prstGeom>
          </p:spPr>
          <p:txBody>
            <a:bodyPr wrap="square">
              <a:spAutoFit/>
            </a:bodyPr>
            <a:lstStyle/>
            <a:p>
              <a:pPr fontAlgn="base">
                <a:spcBef>
                  <a:spcPct val="0"/>
                </a:spcBef>
                <a:spcAft>
                  <a:spcPct val="0"/>
                </a:spcAft>
              </a:pPr>
              <a:r>
                <a:rPr lang="ru-RU" dirty="0">
                  <a:solidFill>
                    <a:srgbClr val="DE006A"/>
                  </a:solidFill>
                  <a:latin typeface="Franklin Gothic Demi Cond" panose="020B0706030402020204" pitchFamily="34" charset="0"/>
                  <a:cs typeface="Arial" pitchFamily="34" charset="0"/>
                </a:rPr>
                <a:t>ТОП-5  РЕЙТИНГА ТЕХУСПЕХ </a:t>
              </a:r>
            </a:p>
          </p:txBody>
        </p:sp>
      </p:grpSp>
      <p:pic>
        <p:nvPicPr>
          <p:cNvPr id="19" name="Picture 2" descr="http://www.ratingtechup.ru/about/press_pack/logos/e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85606" y="4940486"/>
            <a:ext cx="1029253" cy="44930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ÐÐ°ÑÑÐ¸Ð½ÐºÐ¸ Ð¿Ð¾ Ð·Ð°Ð¿ÑÐ¾ÑÑ Ð»Ð¾Ð³Ð¾ÑÐ¸Ð¿ Ð½Ð°ÑÐ¸Ð¾Ð½Ð°Ð»ÑÐ½ÑÐµ ÑÐµÐ¼Ð¿Ð¸Ð¾Ð½Ñ"/>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774710" y="4625935"/>
            <a:ext cx="1954831" cy="763852"/>
          </a:xfrm>
          <a:prstGeom prst="rect">
            <a:avLst/>
          </a:prstGeom>
          <a:noFill/>
          <a:extLst>
            <a:ext uri="{909E8E84-426E-40DD-AFC4-6F175D3DCCD1}">
              <a14:hiddenFill xmlns:a14="http://schemas.microsoft.com/office/drawing/2010/main">
                <a:solidFill>
                  <a:srgbClr val="FFFFFF"/>
                </a:solidFill>
              </a14:hiddenFill>
            </a:ext>
          </a:extLst>
        </p:spPr>
      </p:pic>
      <p:grpSp>
        <p:nvGrpSpPr>
          <p:cNvPr id="4" name="Группа 3"/>
          <p:cNvGrpSpPr/>
          <p:nvPr/>
        </p:nvGrpSpPr>
        <p:grpSpPr>
          <a:xfrm>
            <a:off x="372135" y="5498070"/>
            <a:ext cx="3314807" cy="1067198"/>
            <a:chOff x="372134" y="5498073"/>
            <a:chExt cx="3314807" cy="1067199"/>
          </a:xfrm>
        </p:grpSpPr>
        <p:sp>
          <p:nvSpPr>
            <p:cNvPr id="22" name="Прямоугольник 21"/>
            <p:cNvSpPr/>
            <p:nvPr/>
          </p:nvSpPr>
          <p:spPr>
            <a:xfrm>
              <a:off x="372134" y="5918941"/>
              <a:ext cx="3090026" cy="646331"/>
            </a:xfrm>
            <a:prstGeom prst="rect">
              <a:avLst/>
            </a:prstGeom>
          </p:spPr>
          <p:txBody>
            <a:bodyPr wrap="square">
              <a:spAutoFit/>
            </a:bodyPr>
            <a:lstStyle/>
            <a:p>
              <a:pPr fontAlgn="base">
                <a:spcBef>
                  <a:spcPct val="0"/>
                </a:spcBef>
                <a:spcAft>
                  <a:spcPct val="0"/>
                </a:spcAft>
              </a:pPr>
              <a:r>
                <a:rPr lang="ru-RU" sz="1200" dirty="0">
                  <a:solidFill>
                    <a:schemeClr val="accent3">
                      <a:lumMod val="50000"/>
                    </a:schemeClr>
                  </a:solidFill>
                  <a:latin typeface="Franklin Gothic Medium Cond" panose="020B0606030402020204" pitchFamily="34" charset="0"/>
                  <a:cs typeface="Arial" pitchFamily="34" charset="0"/>
                </a:rPr>
                <a:t>Компания Т8 – вошла в проект Минэкономразвития России «Поддержка частных высокотехнологических компаний–лидеров» </a:t>
              </a:r>
            </a:p>
          </p:txBody>
        </p:sp>
        <p:sp>
          <p:nvSpPr>
            <p:cNvPr id="23" name="Прямоугольник 22"/>
            <p:cNvSpPr/>
            <p:nvPr/>
          </p:nvSpPr>
          <p:spPr>
            <a:xfrm>
              <a:off x="372135" y="5498073"/>
              <a:ext cx="3314806" cy="369332"/>
            </a:xfrm>
            <a:prstGeom prst="rect">
              <a:avLst/>
            </a:prstGeom>
          </p:spPr>
          <p:txBody>
            <a:bodyPr wrap="square">
              <a:spAutoFit/>
            </a:bodyPr>
            <a:lstStyle/>
            <a:p>
              <a:pPr fontAlgn="base">
                <a:spcBef>
                  <a:spcPct val="0"/>
                </a:spcBef>
                <a:spcAft>
                  <a:spcPct val="0"/>
                </a:spcAft>
              </a:pPr>
              <a:r>
                <a:rPr lang="ru-RU" dirty="0">
                  <a:solidFill>
                    <a:srgbClr val="DE006A"/>
                  </a:solidFill>
                  <a:latin typeface="Franklin Gothic Demi Cond" panose="020B0706030402020204" pitchFamily="34" charset="0"/>
                  <a:cs typeface="Arial" pitchFamily="34" charset="0"/>
                </a:rPr>
                <a:t>НАЦИОНАЛЬНЫЕ ЧЕМПИОНЫ</a:t>
              </a:r>
            </a:p>
          </p:txBody>
        </p:sp>
      </p:grpSp>
      <p:sp>
        <p:nvSpPr>
          <p:cNvPr id="24" name="TextBox 23"/>
          <p:cNvSpPr txBox="1"/>
          <p:nvPr/>
        </p:nvSpPr>
        <p:spPr>
          <a:xfrm>
            <a:off x="1155394" y="2294405"/>
            <a:ext cx="2925255" cy="1938992"/>
          </a:xfrm>
          <a:prstGeom prst="rect">
            <a:avLst/>
          </a:prstGeom>
          <a:noFill/>
        </p:spPr>
        <p:txBody>
          <a:bodyPr wrap="square" rtlCol="0">
            <a:spAutoFit/>
          </a:bodyPr>
          <a:lstStyle/>
          <a:p>
            <a:r>
              <a:rPr lang="ru-RU" sz="2000" dirty="0">
                <a:solidFill>
                  <a:srgbClr val="2366A7"/>
                </a:solidFill>
                <a:latin typeface="Franklin Gothic Demi Cond" panose="020B0706030402020204" pitchFamily="34" charset="0"/>
              </a:rPr>
              <a:t>ОСНОВАНА В </a:t>
            </a:r>
            <a:r>
              <a:rPr lang="en-US" sz="2000" dirty="0">
                <a:solidFill>
                  <a:srgbClr val="2366A7"/>
                </a:solidFill>
                <a:latin typeface="Franklin Gothic Demi Cond" panose="020B0706030402020204" pitchFamily="34" charset="0"/>
              </a:rPr>
              <a:t>2004</a:t>
            </a:r>
          </a:p>
          <a:p>
            <a:endParaRPr lang="en-US" sz="2000" dirty="0">
              <a:solidFill>
                <a:srgbClr val="2366A7"/>
              </a:solidFill>
              <a:latin typeface="Franklin Gothic Demi Cond" panose="020B0706030402020204" pitchFamily="34" charset="0"/>
            </a:endParaRPr>
          </a:p>
          <a:p>
            <a:r>
              <a:rPr lang="ru-RU" sz="2000" dirty="0">
                <a:solidFill>
                  <a:srgbClr val="2366A7"/>
                </a:solidFill>
                <a:latin typeface="Franklin Gothic Demi Cond" panose="020B0706030402020204" pitchFamily="34" charset="0"/>
              </a:rPr>
              <a:t>БОЛЕЕ 250 СОТРУДНИКОВ</a:t>
            </a:r>
            <a:endParaRPr lang="en-US" sz="2000" dirty="0">
              <a:solidFill>
                <a:srgbClr val="2366A7"/>
              </a:solidFill>
              <a:latin typeface="Franklin Gothic Demi Cond" panose="020B0706030402020204" pitchFamily="34" charset="0"/>
            </a:endParaRPr>
          </a:p>
          <a:p>
            <a:endParaRPr lang="en-US" sz="2000" dirty="0">
              <a:solidFill>
                <a:srgbClr val="2366A7"/>
              </a:solidFill>
              <a:latin typeface="Franklin Gothic Demi Cond" panose="020B0706030402020204" pitchFamily="34" charset="0"/>
            </a:endParaRPr>
          </a:p>
          <a:p>
            <a:r>
              <a:rPr lang="en-US" sz="2000" dirty="0">
                <a:solidFill>
                  <a:srgbClr val="2366A7"/>
                </a:solidFill>
                <a:latin typeface="Franklin Gothic Demi Cond" panose="020B0706030402020204" pitchFamily="34" charset="0"/>
              </a:rPr>
              <a:t>5 </a:t>
            </a:r>
            <a:r>
              <a:rPr lang="ru-RU" sz="2000" dirty="0">
                <a:solidFill>
                  <a:srgbClr val="2366A7"/>
                </a:solidFill>
                <a:latin typeface="Franklin Gothic Demi Cond" panose="020B0706030402020204" pitchFamily="34" charset="0"/>
              </a:rPr>
              <a:t>ПРОФЕССОРОВ И </a:t>
            </a:r>
            <a:r>
              <a:rPr lang="en-US" sz="2000" dirty="0">
                <a:solidFill>
                  <a:srgbClr val="2366A7"/>
                </a:solidFill>
                <a:latin typeface="Franklin Gothic Demi Cond" panose="020B0706030402020204" pitchFamily="34" charset="0"/>
              </a:rPr>
              <a:t>22 </a:t>
            </a:r>
            <a:r>
              <a:rPr lang="ru-RU" sz="2000" dirty="0">
                <a:solidFill>
                  <a:srgbClr val="2366A7"/>
                </a:solidFill>
                <a:latin typeface="Franklin Gothic Demi Cond" panose="020B0706030402020204" pitchFamily="34" charset="0"/>
              </a:rPr>
              <a:t>КАНДИДАТА НАУК</a:t>
            </a:r>
          </a:p>
        </p:txBody>
      </p:sp>
      <p:sp>
        <p:nvSpPr>
          <p:cNvPr id="25" name="Заголовок 1"/>
          <p:cNvSpPr txBox="1">
            <a:spLocks/>
          </p:cNvSpPr>
          <p:nvPr/>
        </p:nvSpPr>
        <p:spPr>
          <a:xfrm>
            <a:off x="1970977" y="384452"/>
            <a:ext cx="4798123"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dirty="0">
                <a:solidFill>
                  <a:schemeClr val="accent1">
                    <a:lumMod val="75000"/>
                  </a:schemeClr>
                </a:solidFill>
                <a:latin typeface="Franklin Gothic Demi Cond" panose="020B0706030402020204" pitchFamily="34" charset="0"/>
              </a:rPr>
              <a:t>T8 – </a:t>
            </a:r>
            <a:r>
              <a:rPr lang="ru-RU" sz="3000" dirty="0">
                <a:solidFill>
                  <a:schemeClr val="accent1">
                    <a:lumMod val="75000"/>
                  </a:schemeClr>
                </a:solidFill>
                <a:latin typeface="Franklin Gothic Demi Cond" panose="020B0706030402020204" pitchFamily="34" charset="0"/>
              </a:rPr>
              <a:t>ВЕДУЩИЙ РАЗРАБОТЧИК И ПРОИЗВОДИТЕЛЬ</a:t>
            </a:r>
            <a:r>
              <a:rPr lang="en-US" sz="3000" dirty="0">
                <a:solidFill>
                  <a:schemeClr val="accent1">
                    <a:lumMod val="75000"/>
                  </a:schemeClr>
                </a:solidFill>
                <a:latin typeface="Franklin Gothic Demi Cond" panose="020B0706030402020204" pitchFamily="34" charset="0"/>
              </a:rPr>
              <a:t> DWDM </a:t>
            </a:r>
            <a:r>
              <a:rPr lang="ru-RU" sz="3000" dirty="0">
                <a:solidFill>
                  <a:schemeClr val="accent1">
                    <a:lumMod val="75000"/>
                  </a:schemeClr>
                </a:solidFill>
                <a:latin typeface="Franklin Gothic Demi Cond" panose="020B0706030402020204" pitchFamily="34" charset="0"/>
              </a:rPr>
              <a:t>И</a:t>
            </a:r>
            <a:r>
              <a:rPr lang="en-US" sz="3000" dirty="0">
                <a:solidFill>
                  <a:schemeClr val="accent1">
                    <a:lumMod val="75000"/>
                  </a:schemeClr>
                </a:solidFill>
                <a:latin typeface="Franklin Gothic Demi Cond" panose="020B0706030402020204" pitchFamily="34" charset="0"/>
              </a:rPr>
              <a:t> DAS </a:t>
            </a:r>
            <a:r>
              <a:rPr lang="ru-RU" sz="3000" dirty="0">
                <a:solidFill>
                  <a:schemeClr val="accent1">
                    <a:lumMod val="75000"/>
                  </a:schemeClr>
                </a:solidFill>
                <a:latin typeface="Franklin Gothic Demi Cond" panose="020B0706030402020204" pitchFamily="34" charset="0"/>
              </a:rPr>
              <a:t>ОБОРУДОВАНИЯ</a:t>
            </a:r>
          </a:p>
        </p:txBody>
      </p:sp>
    </p:spTree>
    <p:extLst>
      <p:ext uri="{BB962C8B-B14F-4D97-AF65-F5344CB8AC3E}">
        <p14:creationId xmlns:p14="http://schemas.microsoft.com/office/powerpoint/2010/main" val="1793120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1562101" y="0"/>
            <a:ext cx="10629900" cy="1388125"/>
          </a:xfrm>
          <a:prstGeom prst="rect">
            <a:avLst/>
          </a:prstGeom>
          <a:gradFill>
            <a:gsLst>
              <a:gs pos="100000">
                <a:srgbClr val="01A3DD"/>
              </a:gs>
              <a:gs pos="8712">
                <a:srgbClr val="01A3E7"/>
              </a:gs>
              <a:gs pos="0">
                <a:srgbClr val="01AAE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1" y="0"/>
            <a:ext cx="1562100" cy="13881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839" y="424575"/>
            <a:ext cx="1256612" cy="545991"/>
          </a:xfrm>
          <a:prstGeom prst="rect">
            <a:avLst/>
          </a:prstGeom>
        </p:spPr>
      </p:pic>
      <p:sp>
        <p:nvSpPr>
          <p:cNvPr id="24" name="Rectangle 2"/>
          <p:cNvSpPr txBox="1">
            <a:spLocks noChangeArrowheads="1"/>
          </p:cNvSpPr>
          <p:nvPr/>
        </p:nvSpPr>
        <p:spPr bwMode="auto">
          <a:xfrm>
            <a:off x="1693751" y="475699"/>
            <a:ext cx="9769701" cy="436727"/>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spcAft>
                <a:spcPts val="0"/>
              </a:spcAft>
              <a:defRPr/>
            </a:pPr>
            <a:r>
              <a:rPr lang="ru-RU" altLang="ru-RU" sz="4000" dirty="0">
                <a:solidFill>
                  <a:schemeClr val="bg1"/>
                </a:solidFill>
                <a:latin typeface="Franklin Gothic Demi Cond" panose="020B0706030402020204" pitchFamily="34" charset="0"/>
                <a:cs typeface="Calibri" pitchFamily="34" charset="0"/>
              </a:rPr>
              <a:t>Журнал событий</a:t>
            </a:r>
            <a:endParaRPr lang="en-GB" altLang="en-US" sz="4000" dirty="0">
              <a:solidFill>
                <a:schemeClr val="bg1"/>
              </a:solidFill>
              <a:latin typeface="Franklin Gothic Demi Cond" panose="020B0706030402020204" pitchFamily="34" charset="0"/>
              <a:ea typeface="+mn-ea"/>
              <a:cs typeface="Calibri" pitchFamily="34" charset="0"/>
            </a:endParaRPr>
          </a:p>
        </p:txBody>
      </p:sp>
      <p:grpSp>
        <p:nvGrpSpPr>
          <p:cNvPr id="4" name="Группа 3"/>
          <p:cNvGrpSpPr/>
          <p:nvPr/>
        </p:nvGrpSpPr>
        <p:grpSpPr>
          <a:xfrm>
            <a:off x="1430451" y="1446263"/>
            <a:ext cx="9391135" cy="5389495"/>
            <a:chOff x="1430450" y="1446263"/>
            <a:chExt cx="9391135" cy="5389494"/>
          </a:xfrm>
        </p:grpSpPr>
        <p:pic>
          <p:nvPicPr>
            <p:cNvPr id="3" name="Рисунок 2"/>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430450" y="1446263"/>
              <a:ext cx="9391135" cy="5389494"/>
            </a:xfrm>
            <a:prstGeom prst="rect">
              <a:avLst/>
            </a:prstGeom>
          </p:spPr>
        </p:pic>
        <p:pic>
          <p:nvPicPr>
            <p:cNvPr id="11" name="Рисунок 10"/>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620001" y="2265405"/>
              <a:ext cx="2718486" cy="1614617"/>
            </a:xfrm>
            <a:prstGeom prst="rect">
              <a:avLst/>
            </a:prstGeom>
          </p:spPr>
        </p:pic>
        <p:pic>
          <p:nvPicPr>
            <p:cNvPr id="13" name="Рисунок 12"/>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3542269" y="2257168"/>
              <a:ext cx="304801" cy="1622854"/>
            </a:xfrm>
            <a:prstGeom prst="rect">
              <a:avLst/>
            </a:prstGeom>
          </p:spPr>
        </p:pic>
      </p:grpSp>
    </p:spTree>
    <p:extLst>
      <p:ext uri="{BB962C8B-B14F-4D97-AF65-F5344CB8AC3E}">
        <p14:creationId xmlns:p14="http://schemas.microsoft.com/office/powerpoint/2010/main" val="854988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1562101" y="0"/>
            <a:ext cx="10629900" cy="1388125"/>
          </a:xfrm>
          <a:prstGeom prst="rect">
            <a:avLst/>
          </a:prstGeom>
          <a:gradFill>
            <a:gsLst>
              <a:gs pos="100000">
                <a:srgbClr val="01A3DD"/>
              </a:gs>
              <a:gs pos="8712">
                <a:srgbClr val="01A3E7"/>
              </a:gs>
              <a:gs pos="0">
                <a:srgbClr val="01AAE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1" y="0"/>
            <a:ext cx="1562100" cy="13881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839" y="424575"/>
            <a:ext cx="1256612" cy="545991"/>
          </a:xfrm>
          <a:prstGeom prst="rect">
            <a:avLst/>
          </a:prstGeom>
        </p:spPr>
      </p:pic>
      <p:sp>
        <p:nvSpPr>
          <p:cNvPr id="24" name="Rectangle 2"/>
          <p:cNvSpPr txBox="1">
            <a:spLocks noChangeArrowheads="1"/>
          </p:cNvSpPr>
          <p:nvPr/>
        </p:nvSpPr>
        <p:spPr bwMode="auto">
          <a:xfrm>
            <a:off x="1693751" y="475699"/>
            <a:ext cx="9769701" cy="436727"/>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spcAft>
                <a:spcPts val="0"/>
              </a:spcAft>
              <a:defRPr/>
            </a:pPr>
            <a:r>
              <a:rPr lang="ru-RU" altLang="ru-RU" sz="4000" dirty="0">
                <a:solidFill>
                  <a:schemeClr val="bg1"/>
                </a:solidFill>
                <a:latin typeface="Franklin Gothic Demi Cond" panose="020B0706030402020204" pitchFamily="34" charset="0"/>
                <a:cs typeface="Calibri" pitchFamily="34" charset="0"/>
              </a:rPr>
              <a:t>Архив событий</a:t>
            </a:r>
            <a:endParaRPr lang="en-GB" altLang="en-US" sz="4000" dirty="0">
              <a:solidFill>
                <a:schemeClr val="bg1"/>
              </a:solidFill>
              <a:latin typeface="Franklin Gothic Demi Cond" panose="020B0706030402020204" pitchFamily="34" charset="0"/>
              <a:cs typeface="Calibri" pitchFamily="34" charset="0"/>
            </a:endParaRPr>
          </a:p>
        </p:txBody>
      </p:sp>
      <p:pic>
        <p:nvPicPr>
          <p:cNvPr id="2" name="Рисунок 1"/>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62101" y="1536934"/>
            <a:ext cx="9122729" cy="5193380"/>
          </a:xfrm>
          <a:prstGeom prst="rect">
            <a:avLst/>
          </a:prstGeom>
        </p:spPr>
      </p:pic>
    </p:spTree>
    <p:extLst>
      <p:ext uri="{BB962C8B-B14F-4D97-AF65-F5344CB8AC3E}">
        <p14:creationId xmlns:p14="http://schemas.microsoft.com/office/powerpoint/2010/main" val="1993687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1562101" y="0"/>
            <a:ext cx="10629900" cy="1388125"/>
          </a:xfrm>
          <a:prstGeom prst="rect">
            <a:avLst/>
          </a:prstGeom>
          <a:gradFill>
            <a:gsLst>
              <a:gs pos="100000">
                <a:srgbClr val="01A3DD"/>
              </a:gs>
              <a:gs pos="8712">
                <a:srgbClr val="01A3E7"/>
              </a:gs>
              <a:gs pos="0">
                <a:srgbClr val="01AAE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1" y="0"/>
            <a:ext cx="1562100" cy="13881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839" y="424575"/>
            <a:ext cx="1256612" cy="545991"/>
          </a:xfrm>
          <a:prstGeom prst="rect">
            <a:avLst/>
          </a:prstGeom>
        </p:spPr>
      </p:pic>
      <p:sp>
        <p:nvSpPr>
          <p:cNvPr id="24" name="Rectangle 2"/>
          <p:cNvSpPr txBox="1">
            <a:spLocks noChangeArrowheads="1"/>
          </p:cNvSpPr>
          <p:nvPr/>
        </p:nvSpPr>
        <p:spPr bwMode="auto">
          <a:xfrm>
            <a:off x="1693751" y="475699"/>
            <a:ext cx="9769701" cy="436727"/>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spcAft>
                <a:spcPts val="0"/>
              </a:spcAft>
              <a:defRPr/>
            </a:pPr>
            <a:r>
              <a:rPr lang="ru-RU" altLang="en-US" sz="4000" dirty="0">
                <a:solidFill>
                  <a:schemeClr val="bg1"/>
                </a:solidFill>
                <a:latin typeface="Franklin Gothic Demi Cond" panose="020B0706030402020204" pitchFamily="34" charset="0"/>
                <a:cs typeface="Calibri" pitchFamily="34" charset="0"/>
              </a:rPr>
              <a:t>Работа с архивом событий: фильтрация</a:t>
            </a:r>
            <a:endParaRPr lang="en-GB" altLang="en-US" sz="4000" dirty="0">
              <a:solidFill>
                <a:schemeClr val="bg1"/>
              </a:solidFill>
              <a:latin typeface="Franklin Gothic Demi Cond" panose="020B0706030402020204" pitchFamily="34" charset="0"/>
              <a:ea typeface="+mn-ea"/>
              <a:cs typeface="Calibri" pitchFamily="34" charset="0"/>
            </a:endParaRPr>
          </a:p>
        </p:txBody>
      </p:sp>
      <p:pic>
        <p:nvPicPr>
          <p:cNvPr id="3" name="Рисунок 2"/>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73839" y="1812701"/>
            <a:ext cx="11901803" cy="4559121"/>
          </a:xfrm>
          <a:prstGeom prst="rect">
            <a:avLst/>
          </a:prstGeom>
        </p:spPr>
      </p:pic>
    </p:spTree>
    <p:extLst>
      <p:ext uri="{BB962C8B-B14F-4D97-AF65-F5344CB8AC3E}">
        <p14:creationId xmlns:p14="http://schemas.microsoft.com/office/powerpoint/2010/main" val="2731892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1562100" y="0"/>
            <a:ext cx="10629900" cy="1388125"/>
          </a:xfrm>
          <a:prstGeom prst="rect">
            <a:avLst/>
          </a:prstGeom>
          <a:gradFill>
            <a:gsLst>
              <a:gs pos="100000">
                <a:srgbClr val="01A3DD"/>
              </a:gs>
              <a:gs pos="8712">
                <a:srgbClr val="01A3E7"/>
              </a:gs>
              <a:gs pos="0">
                <a:srgbClr val="01AAE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0" y="0"/>
            <a:ext cx="1562100" cy="13881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838" y="424574"/>
            <a:ext cx="1256612" cy="545991"/>
          </a:xfrm>
          <a:prstGeom prst="rect">
            <a:avLst/>
          </a:prstGeom>
        </p:spPr>
      </p:pic>
      <p:pic>
        <p:nvPicPr>
          <p:cNvPr id="2" name="Рисунок 1" descr="Вырезка экрана"/>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225" y="1431400"/>
            <a:ext cx="3486151" cy="5264151"/>
          </a:xfrm>
          <a:prstGeom prst="rect">
            <a:avLst/>
          </a:prstGeom>
          <a:ln>
            <a:solidFill>
              <a:schemeClr val="tx1"/>
            </a:solidFill>
          </a:ln>
        </p:spPr>
      </p:pic>
      <p:sp>
        <p:nvSpPr>
          <p:cNvPr id="21" name="Прямоугольник 20"/>
          <p:cNvSpPr/>
          <p:nvPr/>
        </p:nvSpPr>
        <p:spPr>
          <a:xfrm>
            <a:off x="4461781" y="2371734"/>
            <a:ext cx="3619500" cy="830997"/>
          </a:xfrm>
          <a:prstGeom prst="rect">
            <a:avLst/>
          </a:prstGeom>
        </p:spPr>
        <p:txBody>
          <a:bodyPr wrap="square">
            <a:spAutoFit/>
          </a:bodyPr>
          <a:lstStyle/>
          <a:p>
            <a:pPr algn="ctr"/>
            <a:r>
              <a:rPr lang="ru-RU" sz="2400" dirty="0">
                <a:solidFill>
                  <a:srgbClr val="DE006A"/>
                </a:solidFill>
                <a:latin typeface="Franklin Gothic Demi Cond" panose="020B0706030402020204" pitchFamily="34" charset="0"/>
              </a:rPr>
              <a:t>АО «НИИАС»</a:t>
            </a:r>
          </a:p>
          <a:p>
            <a:pPr algn="ctr"/>
            <a:r>
              <a:rPr lang="ru-RU" sz="2400" dirty="0">
                <a:solidFill>
                  <a:srgbClr val="0067AC"/>
                </a:solidFill>
                <a:latin typeface="Franklin Gothic Demi Cond" panose="020B0706030402020204" pitchFamily="34" charset="0"/>
              </a:rPr>
              <a:t>(</a:t>
            </a:r>
            <a:r>
              <a:rPr lang="ru-RU" dirty="0">
                <a:solidFill>
                  <a:srgbClr val="0067AC"/>
                </a:solidFill>
                <a:latin typeface="Franklin Gothic Demi Cond" panose="020B0706030402020204" pitchFamily="34" charset="0"/>
              </a:rPr>
              <a:t>оптическая платформа «Дунай»</a:t>
            </a:r>
            <a:r>
              <a:rPr lang="ru-RU" sz="2400" dirty="0">
                <a:solidFill>
                  <a:srgbClr val="0067AC"/>
                </a:solidFill>
                <a:latin typeface="Franklin Gothic Demi Cond" panose="020B0706030402020204" pitchFamily="34" charset="0"/>
              </a:rPr>
              <a:t>)</a:t>
            </a:r>
          </a:p>
        </p:txBody>
      </p:sp>
      <p:pic>
        <p:nvPicPr>
          <p:cNvPr id="5" name="Рисунок 4" descr="Вырезка экрана"/>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14631" y="1509465"/>
            <a:ext cx="2603319" cy="3713797"/>
          </a:xfrm>
          <a:prstGeom prst="rect">
            <a:avLst/>
          </a:prstGeom>
          <a:ln>
            <a:solidFill>
              <a:schemeClr val="tx1"/>
            </a:solidFill>
          </a:ln>
        </p:spPr>
      </p:pic>
      <p:pic>
        <p:nvPicPr>
          <p:cNvPr id="6" name="Рисунок 5" descr="Вырезка экрана"/>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24095" y="2421944"/>
            <a:ext cx="2629546" cy="3710854"/>
          </a:xfrm>
          <a:prstGeom prst="rect">
            <a:avLst/>
          </a:prstGeom>
          <a:ln>
            <a:solidFill>
              <a:schemeClr val="tx1"/>
            </a:solidFill>
          </a:ln>
        </p:spPr>
      </p:pic>
      <p:pic>
        <p:nvPicPr>
          <p:cNvPr id="8" name="Рисунок 7" descr="Вырезка экрана"/>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78784" y="2931116"/>
            <a:ext cx="2603319" cy="3710854"/>
          </a:xfrm>
          <a:prstGeom prst="rect">
            <a:avLst/>
          </a:prstGeom>
          <a:ln>
            <a:solidFill>
              <a:schemeClr val="tx1"/>
            </a:solidFill>
          </a:ln>
        </p:spPr>
      </p:pic>
      <p:sp>
        <p:nvSpPr>
          <p:cNvPr id="26" name="Прямоугольник 25"/>
          <p:cNvSpPr/>
          <p:nvPr/>
        </p:nvSpPr>
        <p:spPr>
          <a:xfrm>
            <a:off x="4395370" y="5076060"/>
            <a:ext cx="3752321" cy="707886"/>
          </a:xfrm>
          <a:prstGeom prst="rect">
            <a:avLst/>
          </a:prstGeom>
        </p:spPr>
        <p:txBody>
          <a:bodyPr wrap="square">
            <a:spAutoFit/>
          </a:bodyPr>
          <a:lstStyle/>
          <a:p>
            <a:pPr algn="ctr"/>
            <a:r>
              <a:rPr lang="ru-RU" sz="2000" dirty="0">
                <a:solidFill>
                  <a:srgbClr val="DE006A"/>
                </a:solidFill>
                <a:latin typeface="Franklin Gothic Demi Cond" panose="020B0706030402020204" pitchFamily="34" charset="0"/>
              </a:rPr>
              <a:t>Протокол испытаний с АО «ЯЖДК»</a:t>
            </a:r>
          </a:p>
          <a:p>
            <a:pPr algn="ctr"/>
            <a:r>
              <a:rPr lang="ru-RU" sz="2000" dirty="0">
                <a:solidFill>
                  <a:srgbClr val="0067AC"/>
                </a:solidFill>
                <a:latin typeface="Franklin Gothic Demi Cond" panose="020B0706030402020204" pitchFamily="34" charset="0"/>
              </a:rPr>
              <a:t>(</a:t>
            </a:r>
            <a:r>
              <a:rPr lang="ru-RU" sz="1600" dirty="0">
                <a:solidFill>
                  <a:srgbClr val="0067AC"/>
                </a:solidFill>
                <a:latin typeface="Franklin Gothic Demi Cond" panose="020B0706030402020204" pitchFamily="34" charset="0"/>
              </a:rPr>
              <a:t>ПАК «Дунай»</a:t>
            </a:r>
            <a:r>
              <a:rPr lang="ru-RU" sz="2000" dirty="0">
                <a:solidFill>
                  <a:srgbClr val="0067AC"/>
                </a:solidFill>
                <a:latin typeface="Franklin Gothic Demi Cond" panose="020B0706030402020204" pitchFamily="34" charset="0"/>
              </a:rPr>
              <a:t>)</a:t>
            </a:r>
          </a:p>
        </p:txBody>
      </p:sp>
      <p:sp>
        <p:nvSpPr>
          <p:cNvPr id="10" name="Стрелка углом 9"/>
          <p:cNvSpPr/>
          <p:nvPr/>
        </p:nvSpPr>
        <p:spPr>
          <a:xfrm rot="10800000">
            <a:off x="4812269" y="3284132"/>
            <a:ext cx="1571930" cy="668193"/>
          </a:xfrm>
          <a:prstGeom prst="bentArrow">
            <a:avLst>
              <a:gd name="adj1" fmla="val 15022"/>
              <a:gd name="adj2" fmla="val 18585"/>
              <a:gd name="adj3" fmla="val 50000"/>
              <a:gd name="adj4" fmla="val 43750"/>
            </a:avLst>
          </a:prstGeom>
          <a:solidFill>
            <a:srgbClr val="01A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1" name="Стрелка углом 30"/>
          <p:cNvSpPr/>
          <p:nvPr/>
        </p:nvSpPr>
        <p:spPr>
          <a:xfrm rot="10800000" flipH="1" flipV="1">
            <a:off x="6271532" y="4349674"/>
            <a:ext cx="1571930" cy="668193"/>
          </a:xfrm>
          <a:prstGeom prst="bentArrow">
            <a:avLst>
              <a:gd name="adj1" fmla="val 15022"/>
              <a:gd name="adj2" fmla="val 18585"/>
              <a:gd name="adj3" fmla="val 50000"/>
              <a:gd name="adj4" fmla="val 43750"/>
            </a:avLst>
          </a:prstGeom>
          <a:solidFill>
            <a:srgbClr val="01A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4" name="Прямоугольник 13"/>
          <p:cNvSpPr/>
          <p:nvPr/>
        </p:nvSpPr>
        <p:spPr>
          <a:xfrm>
            <a:off x="4865231" y="5017868"/>
            <a:ext cx="2880000" cy="18000"/>
          </a:xfrm>
          <a:prstGeom prst="rect">
            <a:avLst/>
          </a:prstGeom>
          <a:solidFill>
            <a:srgbClr val="01A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4865231" y="3266132"/>
            <a:ext cx="2880000" cy="18000"/>
          </a:xfrm>
          <a:prstGeom prst="rect">
            <a:avLst/>
          </a:prstGeom>
          <a:solidFill>
            <a:srgbClr val="01A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Rectangle 2"/>
          <p:cNvSpPr txBox="1">
            <a:spLocks noChangeArrowheads="1"/>
          </p:cNvSpPr>
          <p:nvPr/>
        </p:nvSpPr>
        <p:spPr bwMode="auto">
          <a:xfrm>
            <a:off x="1735938" y="437636"/>
            <a:ext cx="10226900" cy="509095"/>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spcAft>
                <a:spcPts val="0"/>
              </a:spcAft>
              <a:defRPr/>
            </a:pPr>
            <a:r>
              <a:rPr lang="ru-RU" altLang="ru-RU" sz="3600" dirty="0">
                <a:solidFill>
                  <a:schemeClr val="bg1"/>
                </a:solidFill>
                <a:latin typeface="Franklin Gothic Demi Cond" panose="020B0706030402020204" pitchFamily="34" charset="0"/>
                <a:cs typeface="Calibri" pitchFamily="34" charset="0"/>
              </a:rPr>
              <a:t>ОТЗЫВЫ ОТ ИСПОЛЬЗОВАНИЯ</a:t>
            </a:r>
            <a:endParaRPr lang="en-GB" altLang="en-US" sz="3600" dirty="0">
              <a:solidFill>
                <a:schemeClr val="bg1"/>
              </a:solidFill>
              <a:latin typeface="Franklin Gothic Demi Cond" panose="020B0706030402020204" pitchFamily="34" charset="0"/>
              <a:cs typeface="Calibri" pitchFamily="34" charset="0"/>
            </a:endParaRPr>
          </a:p>
        </p:txBody>
      </p:sp>
    </p:spTree>
    <p:extLst>
      <p:ext uri="{BB962C8B-B14F-4D97-AF65-F5344CB8AC3E}">
        <p14:creationId xmlns:p14="http://schemas.microsoft.com/office/powerpoint/2010/main" val="2924779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p:cNvSpPr/>
          <p:nvPr/>
        </p:nvSpPr>
        <p:spPr>
          <a:xfrm>
            <a:off x="492033" y="980826"/>
            <a:ext cx="2708367" cy="646331"/>
          </a:xfrm>
          <a:prstGeom prst="rect">
            <a:avLst/>
          </a:prstGeom>
        </p:spPr>
        <p:txBody>
          <a:bodyPr wrap="square">
            <a:spAutoFit/>
          </a:bodyPr>
          <a:lstStyle/>
          <a:p>
            <a:pPr algn="ctr"/>
            <a:r>
              <a:rPr lang="ru-RU" dirty="0">
                <a:solidFill>
                  <a:srgbClr val="002060"/>
                </a:solidFill>
              </a:rPr>
              <a:t>Изменение средней </a:t>
            </a:r>
          </a:p>
          <a:p>
            <a:pPr algn="ctr"/>
            <a:r>
              <a:rPr lang="ru-RU" dirty="0">
                <a:solidFill>
                  <a:srgbClr val="002060"/>
                </a:solidFill>
              </a:rPr>
              <a:t>скорости потока</a:t>
            </a:r>
          </a:p>
        </p:txBody>
      </p:sp>
      <p:pic>
        <p:nvPicPr>
          <p:cNvPr id="17" name="Рисунок 16" descr="754788607702371.jpeg"/>
          <p:cNvPicPr>
            <a:picLocks noChangeAspect="1"/>
          </p:cNvPicPr>
          <p:nvPr/>
        </p:nvPicPr>
        <p:blipFill>
          <a:blip r:embed="rId3" cstate="print"/>
          <a:stretch>
            <a:fillRect/>
          </a:stretch>
        </p:blipFill>
        <p:spPr>
          <a:xfrm>
            <a:off x="406036" y="1698171"/>
            <a:ext cx="2924993" cy="1754996"/>
          </a:xfrm>
          <a:prstGeom prst="rect">
            <a:avLst/>
          </a:prstGeom>
        </p:spPr>
      </p:pic>
      <p:pic>
        <p:nvPicPr>
          <p:cNvPr id="18" name="Рисунок 17" descr="rtr28erd.jpg"/>
          <p:cNvPicPr>
            <a:picLocks noChangeAspect="1"/>
          </p:cNvPicPr>
          <p:nvPr/>
        </p:nvPicPr>
        <p:blipFill>
          <a:blip r:embed="rId4" cstate="print"/>
          <a:stretch>
            <a:fillRect/>
          </a:stretch>
        </p:blipFill>
        <p:spPr>
          <a:xfrm>
            <a:off x="4167051" y="1655185"/>
            <a:ext cx="2638698" cy="1744498"/>
          </a:xfrm>
          <a:prstGeom prst="rect">
            <a:avLst/>
          </a:prstGeom>
        </p:spPr>
      </p:pic>
      <p:sp>
        <p:nvSpPr>
          <p:cNvPr id="22" name="Прямоугольник 21"/>
          <p:cNvSpPr/>
          <p:nvPr/>
        </p:nvSpPr>
        <p:spPr>
          <a:xfrm>
            <a:off x="4079964" y="1002597"/>
            <a:ext cx="2412276" cy="369332"/>
          </a:xfrm>
          <a:prstGeom prst="rect">
            <a:avLst/>
          </a:prstGeom>
        </p:spPr>
        <p:txBody>
          <a:bodyPr wrap="square">
            <a:spAutoFit/>
          </a:bodyPr>
          <a:lstStyle/>
          <a:p>
            <a:pPr algn="ctr"/>
            <a:r>
              <a:rPr lang="ru-RU" dirty="0">
                <a:solidFill>
                  <a:srgbClr val="002060"/>
                </a:solidFill>
              </a:rPr>
              <a:t>Затор</a:t>
            </a:r>
          </a:p>
        </p:txBody>
      </p:sp>
      <p:sp>
        <p:nvSpPr>
          <p:cNvPr id="25" name="Прямоугольник 24"/>
          <p:cNvSpPr/>
          <p:nvPr/>
        </p:nvSpPr>
        <p:spPr>
          <a:xfrm>
            <a:off x="7680958" y="998243"/>
            <a:ext cx="2412276" cy="369332"/>
          </a:xfrm>
          <a:prstGeom prst="rect">
            <a:avLst/>
          </a:prstGeom>
        </p:spPr>
        <p:txBody>
          <a:bodyPr wrap="square">
            <a:spAutoFit/>
          </a:bodyPr>
          <a:lstStyle/>
          <a:p>
            <a:pPr algn="ctr"/>
            <a:r>
              <a:rPr lang="ru-RU" dirty="0">
                <a:solidFill>
                  <a:srgbClr val="002060"/>
                </a:solidFill>
              </a:rPr>
              <a:t>Авария</a:t>
            </a:r>
          </a:p>
        </p:txBody>
      </p:sp>
      <p:pic>
        <p:nvPicPr>
          <p:cNvPr id="33" name="Рисунок 32" descr="3_e5712a.jpg"/>
          <p:cNvPicPr>
            <a:picLocks noChangeAspect="1"/>
          </p:cNvPicPr>
          <p:nvPr/>
        </p:nvPicPr>
        <p:blipFill>
          <a:blip r:embed="rId5" cstate="print"/>
          <a:stretch>
            <a:fillRect/>
          </a:stretch>
        </p:blipFill>
        <p:spPr>
          <a:xfrm>
            <a:off x="7628709" y="1664809"/>
            <a:ext cx="2481942" cy="1731542"/>
          </a:xfrm>
          <a:prstGeom prst="rect">
            <a:avLst/>
          </a:prstGeom>
        </p:spPr>
      </p:pic>
      <p:sp>
        <p:nvSpPr>
          <p:cNvPr id="34" name="Прямоугольник 33"/>
          <p:cNvSpPr/>
          <p:nvPr/>
        </p:nvSpPr>
        <p:spPr>
          <a:xfrm>
            <a:off x="339634" y="3863363"/>
            <a:ext cx="3108959" cy="646331"/>
          </a:xfrm>
          <a:prstGeom prst="rect">
            <a:avLst/>
          </a:prstGeom>
        </p:spPr>
        <p:txBody>
          <a:bodyPr wrap="square">
            <a:spAutoFit/>
          </a:bodyPr>
          <a:lstStyle/>
          <a:p>
            <a:pPr algn="ctr"/>
            <a:r>
              <a:rPr lang="ru-RU" dirty="0">
                <a:solidFill>
                  <a:srgbClr val="002060"/>
                </a:solidFill>
              </a:rPr>
              <a:t>Повреждения дорожного полотна </a:t>
            </a:r>
          </a:p>
        </p:txBody>
      </p:sp>
      <p:pic>
        <p:nvPicPr>
          <p:cNvPr id="36" name="Рисунок 35" descr="613_yama.jpg"/>
          <p:cNvPicPr>
            <a:picLocks noChangeAspect="1"/>
          </p:cNvPicPr>
          <p:nvPr/>
        </p:nvPicPr>
        <p:blipFill>
          <a:blip r:embed="rId6" cstate="print"/>
          <a:stretch>
            <a:fillRect/>
          </a:stretch>
        </p:blipFill>
        <p:spPr>
          <a:xfrm>
            <a:off x="383178" y="4702628"/>
            <a:ext cx="2937690" cy="1652451"/>
          </a:xfrm>
          <a:prstGeom prst="rect">
            <a:avLst/>
          </a:prstGeom>
        </p:spPr>
      </p:pic>
      <p:sp>
        <p:nvSpPr>
          <p:cNvPr id="37" name="Прямоугольник 36"/>
          <p:cNvSpPr/>
          <p:nvPr/>
        </p:nvSpPr>
        <p:spPr>
          <a:xfrm>
            <a:off x="4058194" y="3845946"/>
            <a:ext cx="3108959" cy="369332"/>
          </a:xfrm>
          <a:prstGeom prst="rect">
            <a:avLst/>
          </a:prstGeom>
        </p:spPr>
        <p:txBody>
          <a:bodyPr wrap="square">
            <a:spAutoFit/>
          </a:bodyPr>
          <a:lstStyle/>
          <a:p>
            <a:pPr algn="ctr"/>
            <a:r>
              <a:rPr lang="ru-RU" dirty="0">
                <a:solidFill>
                  <a:srgbClr val="002060"/>
                </a:solidFill>
              </a:rPr>
              <a:t>Съезд на обочину</a:t>
            </a:r>
          </a:p>
        </p:txBody>
      </p:sp>
      <p:pic>
        <p:nvPicPr>
          <p:cNvPr id="39" name="Рисунок 38" descr="mashiny_ostanavlivayut_prokalyvaya_im_kolesa.jpg"/>
          <p:cNvPicPr>
            <a:picLocks noChangeAspect="1"/>
          </p:cNvPicPr>
          <p:nvPr/>
        </p:nvPicPr>
        <p:blipFill>
          <a:blip r:embed="rId7" cstate="print"/>
          <a:stretch>
            <a:fillRect/>
          </a:stretch>
        </p:blipFill>
        <p:spPr>
          <a:xfrm>
            <a:off x="4170045" y="4676502"/>
            <a:ext cx="2709299" cy="1661703"/>
          </a:xfrm>
          <a:prstGeom prst="rect">
            <a:avLst/>
          </a:prstGeom>
        </p:spPr>
      </p:pic>
      <p:sp>
        <p:nvSpPr>
          <p:cNvPr id="40" name="Прямоугольник 39"/>
          <p:cNvSpPr/>
          <p:nvPr/>
        </p:nvSpPr>
        <p:spPr>
          <a:xfrm>
            <a:off x="7606937" y="3789341"/>
            <a:ext cx="3108959" cy="369332"/>
          </a:xfrm>
          <a:prstGeom prst="rect">
            <a:avLst/>
          </a:prstGeom>
        </p:spPr>
        <p:txBody>
          <a:bodyPr wrap="square">
            <a:spAutoFit/>
          </a:bodyPr>
          <a:lstStyle/>
          <a:p>
            <a:pPr algn="ctr"/>
            <a:r>
              <a:rPr lang="ru-RU" dirty="0">
                <a:solidFill>
                  <a:srgbClr val="002060"/>
                </a:solidFill>
              </a:rPr>
              <a:t>Дорожные работы</a:t>
            </a:r>
          </a:p>
        </p:txBody>
      </p:sp>
      <p:pic>
        <p:nvPicPr>
          <p:cNvPr id="42" name="Рисунок 41" descr="1503990188-4758.jpg"/>
          <p:cNvPicPr>
            <a:picLocks noChangeAspect="1"/>
          </p:cNvPicPr>
          <p:nvPr/>
        </p:nvPicPr>
        <p:blipFill>
          <a:blip r:embed="rId8" cstate="print"/>
          <a:stretch>
            <a:fillRect/>
          </a:stretch>
        </p:blipFill>
        <p:spPr>
          <a:xfrm>
            <a:off x="7602583" y="4676501"/>
            <a:ext cx="2547257" cy="1698171"/>
          </a:xfrm>
          <a:prstGeom prst="rect">
            <a:avLst/>
          </a:prstGeom>
        </p:spPr>
      </p:pic>
      <p:sp>
        <p:nvSpPr>
          <p:cNvPr id="15" name="Заголовок 1"/>
          <p:cNvSpPr txBox="1">
            <a:spLocks/>
          </p:cNvSpPr>
          <p:nvPr/>
        </p:nvSpPr>
        <p:spPr>
          <a:xfrm>
            <a:off x="330276" y="243840"/>
            <a:ext cx="9027160" cy="711200"/>
          </a:xfrm>
          <a:prstGeom prst="rect">
            <a:avLst/>
          </a:prstGeom>
          <a:effectLst>
            <a:outerShdw blurRad="152400" dist="317500" dir="5400000" sx="90000" sy="-19000" rotWithShape="0">
              <a:prstClr val="black">
                <a:alpha val="15000"/>
              </a:prstClr>
            </a:outerShdw>
          </a:effectLst>
        </p:spPr>
        <p:txBody>
          <a:bodyPr anchor="t">
            <a:normAutofit fontScale="97500"/>
          </a:bodyPr>
          <a:lstStyle>
            <a:lvl1pPr algn="l" defTabSz="914296" rtl="0" eaLnBrk="1" latinLnBrk="0" hangingPunct="1">
              <a:spcBef>
                <a:spcPct val="0"/>
              </a:spcBef>
              <a:buNone/>
              <a:defRPr sz="4000" b="1" kern="1200" cap="all">
                <a:solidFill>
                  <a:schemeClr val="tx1"/>
                </a:solidFill>
                <a:latin typeface="+mj-lt"/>
                <a:ea typeface="+mj-ea"/>
                <a:cs typeface="+mj-cs"/>
              </a:defRPr>
            </a:lvl1pPr>
          </a:lstStyle>
          <a:p>
            <a:r>
              <a:rPr lang="ru-RU" sz="2800" cap="none" dirty="0">
                <a:solidFill>
                  <a:schemeClr val="accent5">
                    <a:lumMod val="50000"/>
                  </a:schemeClr>
                </a:solidFill>
                <a:latin typeface="+mn-lt"/>
                <a:cs typeface="Arial" panose="020B0604020202020204" pitchFamily="34" charset="0"/>
              </a:rPr>
              <a:t>ОБЛАСТИ  ПРИМЕНЕНИЯ: автодорожная отрасль</a:t>
            </a:r>
          </a:p>
        </p:txBody>
      </p:sp>
      <p:pic>
        <p:nvPicPr>
          <p:cNvPr id="16" name="Рисунок 15" descr="rtr28erd.jpg"/>
          <p:cNvPicPr>
            <a:picLocks noChangeAspect="1"/>
          </p:cNvPicPr>
          <p:nvPr/>
        </p:nvPicPr>
        <p:blipFill>
          <a:blip r:embed="rId4" cstate="print"/>
          <a:stretch>
            <a:fillRect/>
          </a:stretch>
        </p:blipFill>
        <p:spPr>
          <a:xfrm>
            <a:off x="8529803" y="231332"/>
            <a:ext cx="1072713" cy="709193"/>
          </a:xfrm>
          <a:prstGeom prst="rect">
            <a:avLst/>
          </a:prstGeom>
        </p:spPr>
      </p:pic>
    </p:spTree>
    <p:extLst>
      <p:ext uri="{BB962C8B-B14F-4D97-AF65-F5344CB8AC3E}">
        <p14:creationId xmlns:p14="http://schemas.microsoft.com/office/powerpoint/2010/main" val="28911461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492033" y="980826"/>
            <a:ext cx="8508276" cy="369332"/>
          </a:xfrm>
          <a:prstGeom prst="rect">
            <a:avLst/>
          </a:prstGeom>
        </p:spPr>
        <p:txBody>
          <a:bodyPr wrap="square">
            <a:spAutoFit/>
          </a:bodyPr>
          <a:lstStyle/>
          <a:p>
            <a:r>
              <a:rPr lang="ru-RU" dirty="0">
                <a:solidFill>
                  <a:srgbClr val="002060"/>
                </a:solidFill>
              </a:rPr>
              <a:t>Изменение средней  скорости потока</a:t>
            </a:r>
          </a:p>
        </p:txBody>
      </p:sp>
      <p:pic>
        <p:nvPicPr>
          <p:cNvPr id="8" name="Рисунок 7" descr="Трассы1РучКопка.jpg"/>
          <p:cNvPicPr>
            <a:picLocks noChangeAspect="1"/>
          </p:cNvPicPr>
          <p:nvPr/>
        </p:nvPicPr>
        <p:blipFill>
          <a:blip r:embed="rId3" cstate="print"/>
          <a:stretch>
            <a:fillRect/>
          </a:stretch>
        </p:blipFill>
        <p:spPr>
          <a:xfrm>
            <a:off x="1841862" y="1511692"/>
            <a:ext cx="6296298" cy="3576865"/>
          </a:xfrm>
          <a:prstGeom prst="rect">
            <a:avLst/>
          </a:prstGeom>
        </p:spPr>
      </p:pic>
      <p:cxnSp>
        <p:nvCxnSpPr>
          <p:cNvPr id="15" name="Прямая соединительная линия 14"/>
          <p:cNvCxnSpPr/>
          <p:nvPr/>
        </p:nvCxnSpPr>
        <p:spPr>
          <a:xfrm flipH="1" flipV="1">
            <a:off x="4376057" y="3696790"/>
            <a:ext cx="3265714" cy="862147"/>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9" name="Дуга 18"/>
          <p:cNvSpPr/>
          <p:nvPr/>
        </p:nvSpPr>
        <p:spPr>
          <a:xfrm rot="16200000">
            <a:off x="5839101" y="4232367"/>
            <a:ext cx="862146" cy="731519"/>
          </a:xfrm>
          <a:prstGeom prst="arc">
            <a:avLst/>
          </a:prstGeom>
          <a:ln w="2222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21" name="Прямая со стрелкой 20"/>
          <p:cNvCxnSpPr/>
          <p:nvPr/>
        </p:nvCxnSpPr>
        <p:spPr>
          <a:xfrm flipV="1">
            <a:off x="5264332" y="2651760"/>
            <a:ext cx="3331028" cy="128016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Прямоугольник 23"/>
          <p:cNvSpPr/>
          <p:nvPr/>
        </p:nvSpPr>
        <p:spPr>
          <a:xfrm>
            <a:off x="8699861" y="2269694"/>
            <a:ext cx="1802676" cy="646331"/>
          </a:xfrm>
          <a:prstGeom prst="rect">
            <a:avLst/>
          </a:prstGeom>
        </p:spPr>
        <p:txBody>
          <a:bodyPr wrap="square">
            <a:spAutoFit/>
          </a:bodyPr>
          <a:lstStyle/>
          <a:p>
            <a:r>
              <a:rPr lang="ru-RU" dirty="0">
                <a:solidFill>
                  <a:srgbClr val="002060"/>
                </a:solidFill>
              </a:rPr>
              <a:t>Траектория движения</a:t>
            </a:r>
          </a:p>
        </p:txBody>
      </p:sp>
      <p:cxnSp>
        <p:nvCxnSpPr>
          <p:cNvPr id="25" name="Прямая со стрелкой 24"/>
          <p:cNvCxnSpPr/>
          <p:nvPr/>
        </p:nvCxnSpPr>
        <p:spPr>
          <a:xfrm flipH="1">
            <a:off x="5969726" y="4441372"/>
            <a:ext cx="65314" cy="122790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Прямоугольник 27"/>
          <p:cNvSpPr/>
          <p:nvPr/>
        </p:nvSpPr>
        <p:spPr>
          <a:xfrm>
            <a:off x="2129246" y="5753122"/>
            <a:ext cx="7119257" cy="369332"/>
          </a:xfrm>
          <a:prstGeom prst="rect">
            <a:avLst/>
          </a:prstGeom>
        </p:spPr>
        <p:txBody>
          <a:bodyPr wrap="square">
            <a:spAutoFit/>
          </a:bodyPr>
          <a:lstStyle/>
          <a:p>
            <a:r>
              <a:rPr lang="ru-RU" dirty="0">
                <a:solidFill>
                  <a:srgbClr val="002060"/>
                </a:solidFill>
              </a:rPr>
              <a:t>Угол наклона траектории зависит от скорости движения объекта</a:t>
            </a:r>
          </a:p>
        </p:txBody>
      </p:sp>
      <p:cxnSp>
        <p:nvCxnSpPr>
          <p:cNvPr id="29" name="Прямая со стрелкой 28"/>
          <p:cNvCxnSpPr/>
          <p:nvPr/>
        </p:nvCxnSpPr>
        <p:spPr>
          <a:xfrm flipV="1">
            <a:off x="1737360" y="1515291"/>
            <a:ext cx="13063" cy="3605349"/>
          </a:xfrm>
          <a:prstGeom prst="straightConnector1">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rot="16200000">
            <a:off x="771787" y="2294893"/>
            <a:ext cx="1615026" cy="369332"/>
          </a:xfrm>
          <a:prstGeom prst="rect">
            <a:avLst/>
          </a:prstGeom>
          <a:noFill/>
        </p:spPr>
        <p:txBody>
          <a:bodyPr wrap="square" rtlCol="0">
            <a:spAutoFit/>
          </a:bodyPr>
          <a:lstStyle/>
          <a:p>
            <a:r>
              <a:rPr lang="ru-RU" b="1" dirty="0">
                <a:solidFill>
                  <a:srgbClr val="013F78"/>
                </a:solidFill>
              </a:rPr>
              <a:t>Время Т (сек)</a:t>
            </a:r>
          </a:p>
        </p:txBody>
      </p:sp>
      <p:cxnSp>
        <p:nvCxnSpPr>
          <p:cNvPr id="31" name="Прямая со стрелкой 30"/>
          <p:cNvCxnSpPr>
            <a:stCxn id="34" idx="3"/>
          </p:cNvCxnSpPr>
          <p:nvPr/>
        </p:nvCxnSpPr>
        <p:spPr>
          <a:xfrm flipV="1">
            <a:off x="1802674" y="5199017"/>
            <a:ext cx="6387737" cy="32045"/>
          </a:xfrm>
          <a:prstGeom prst="straightConnector1">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7115981" y="5268870"/>
            <a:ext cx="2289275" cy="369332"/>
          </a:xfrm>
          <a:prstGeom prst="rect">
            <a:avLst/>
          </a:prstGeom>
          <a:noFill/>
        </p:spPr>
        <p:txBody>
          <a:bodyPr wrap="square" rtlCol="0">
            <a:spAutoFit/>
          </a:bodyPr>
          <a:lstStyle/>
          <a:p>
            <a:r>
              <a:rPr lang="ru-RU" b="1" dirty="0">
                <a:solidFill>
                  <a:srgbClr val="013F78"/>
                </a:solidFill>
              </a:rPr>
              <a:t>Расстояние </a:t>
            </a:r>
            <a:r>
              <a:rPr lang="en-US" b="1" dirty="0">
                <a:solidFill>
                  <a:srgbClr val="013F78"/>
                </a:solidFill>
              </a:rPr>
              <a:t>S</a:t>
            </a:r>
            <a:r>
              <a:rPr lang="ru-RU" b="1" dirty="0">
                <a:solidFill>
                  <a:srgbClr val="013F78"/>
                </a:solidFill>
              </a:rPr>
              <a:t> (м)</a:t>
            </a:r>
          </a:p>
        </p:txBody>
      </p:sp>
      <p:sp>
        <p:nvSpPr>
          <p:cNvPr id="34" name="TextBox 33"/>
          <p:cNvSpPr txBox="1"/>
          <p:nvPr/>
        </p:nvSpPr>
        <p:spPr>
          <a:xfrm>
            <a:off x="1227908" y="5046396"/>
            <a:ext cx="574766" cy="369332"/>
          </a:xfrm>
          <a:prstGeom prst="rect">
            <a:avLst/>
          </a:prstGeom>
          <a:noFill/>
        </p:spPr>
        <p:txBody>
          <a:bodyPr wrap="square" rtlCol="0">
            <a:spAutoFit/>
          </a:bodyPr>
          <a:lstStyle/>
          <a:p>
            <a:pPr algn="ctr"/>
            <a:r>
              <a:rPr lang="ru-RU" dirty="0">
                <a:solidFill>
                  <a:srgbClr val="013F78"/>
                </a:solidFill>
              </a:rPr>
              <a:t>0</a:t>
            </a:r>
          </a:p>
        </p:txBody>
      </p:sp>
      <p:sp>
        <p:nvSpPr>
          <p:cNvPr id="16" name="Заголовок 1"/>
          <p:cNvSpPr txBox="1">
            <a:spLocks/>
          </p:cNvSpPr>
          <p:nvPr/>
        </p:nvSpPr>
        <p:spPr>
          <a:xfrm>
            <a:off x="330276" y="243840"/>
            <a:ext cx="9027160" cy="711200"/>
          </a:xfrm>
          <a:prstGeom prst="rect">
            <a:avLst/>
          </a:prstGeom>
          <a:effectLst>
            <a:outerShdw blurRad="152400" dist="317500" dir="5400000" sx="90000" sy="-19000" rotWithShape="0">
              <a:prstClr val="black">
                <a:alpha val="15000"/>
              </a:prstClr>
            </a:outerShdw>
          </a:effectLst>
        </p:spPr>
        <p:txBody>
          <a:bodyPr anchor="t">
            <a:normAutofit fontScale="97500"/>
          </a:bodyPr>
          <a:lstStyle>
            <a:lvl1pPr algn="l" defTabSz="914296" rtl="0" eaLnBrk="1" latinLnBrk="0" hangingPunct="1">
              <a:spcBef>
                <a:spcPct val="0"/>
              </a:spcBef>
              <a:buNone/>
              <a:defRPr sz="4000" b="1" kern="1200" cap="all">
                <a:solidFill>
                  <a:schemeClr val="tx1"/>
                </a:solidFill>
                <a:latin typeface="+mj-lt"/>
                <a:ea typeface="+mj-ea"/>
                <a:cs typeface="+mj-cs"/>
              </a:defRPr>
            </a:lvl1pPr>
          </a:lstStyle>
          <a:p>
            <a:r>
              <a:rPr lang="ru-RU" sz="2800" cap="none" dirty="0">
                <a:solidFill>
                  <a:schemeClr val="accent5">
                    <a:lumMod val="50000"/>
                  </a:schemeClr>
                </a:solidFill>
                <a:latin typeface="+mn-lt"/>
                <a:cs typeface="Arial" panose="020B0604020202020204" pitchFamily="34" charset="0"/>
              </a:rPr>
              <a:t>ОБЛАСТИ  ПРИМЕНЕНИЯ: автодорожная отрасль</a:t>
            </a:r>
          </a:p>
        </p:txBody>
      </p:sp>
      <p:pic>
        <p:nvPicPr>
          <p:cNvPr id="17" name="Рисунок 16" descr="rtr28erd.jpg"/>
          <p:cNvPicPr>
            <a:picLocks noChangeAspect="1"/>
          </p:cNvPicPr>
          <p:nvPr/>
        </p:nvPicPr>
        <p:blipFill>
          <a:blip r:embed="rId4" cstate="print"/>
          <a:stretch>
            <a:fillRect/>
          </a:stretch>
        </p:blipFill>
        <p:spPr>
          <a:xfrm>
            <a:off x="8529803" y="231332"/>
            <a:ext cx="1072713" cy="709193"/>
          </a:xfrm>
          <a:prstGeom prst="rect">
            <a:avLst/>
          </a:prstGeom>
        </p:spPr>
      </p:pic>
    </p:spTree>
    <p:extLst>
      <p:ext uri="{BB962C8B-B14F-4D97-AF65-F5344CB8AC3E}">
        <p14:creationId xmlns:p14="http://schemas.microsoft.com/office/powerpoint/2010/main" val="32226514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492033" y="980826"/>
            <a:ext cx="8508276" cy="369332"/>
          </a:xfrm>
          <a:prstGeom prst="rect">
            <a:avLst/>
          </a:prstGeom>
        </p:spPr>
        <p:txBody>
          <a:bodyPr wrap="square">
            <a:spAutoFit/>
          </a:bodyPr>
          <a:lstStyle/>
          <a:p>
            <a:r>
              <a:rPr lang="ru-RU" dirty="0">
                <a:solidFill>
                  <a:srgbClr val="002060"/>
                </a:solidFill>
              </a:rPr>
              <a:t>Изменение средней  скорости потока</a:t>
            </a:r>
          </a:p>
        </p:txBody>
      </p:sp>
      <p:sp>
        <p:nvSpPr>
          <p:cNvPr id="16" name="Заголовок 1"/>
          <p:cNvSpPr txBox="1">
            <a:spLocks/>
          </p:cNvSpPr>
          <p:nvPr/>
        </p:nvSpPr>
        <p:spPr>
          <a:xfrm>
            <a:off x="330276" y="243840"/>
            <a:ext cx="9027160" cy="711200"/>
          </a:xfrm>
          <a:prstGeom prst="rect">
            <a:avLst/>
          </a:prstGeom>
          <a:effectLst>
            <a:outerShdw blurRad="152400" dist="317500" dir="5400000" sx="90000" sy="-19000" rotWithShape="0">
              <a:prstClr val="black">
                <a:alpha val="15000"/>
              </a:prstClr>
            </a:outerShdw>
          </a:effectLst>
        </p:spPr>
        <p:txBody>
          <a:bodyPr anchor="t">
            <a:normAutofit fontScale="97500"/>
          </a:bodyPr>
          <a:lstStyle>
            <a:lvl1pPr algn="l" defTabSz="914296" rtl="0" eaLnBrk="1" latinLnBrk="0" hangingPunct="1">
              <a:spcBef>
                <a:spcPct val="0"/>
              </a:spcBef>
              <a:buNone/>
              <a:defRPr sz="4000" b="1" kern="1200" cap="all">
                <a:solidFill>
                  <a:schemeClr val="tx1"/>
                </a:solidFill>
                <a:latin typeface="+mj-lt"/>
                <a:ea typeface="+mj-ea"/>
                <a:cs typeface="+mj-cs"/>
              </a:defRPr>
            </a:lvl1pPr>
          </a:lstStyle>
          <a:p>
            <a:r>
              <a:rPr lang="ru-RU" sz="2800" cap="none" dirty="0">
                <a:solidFill>
                  <a:schemeClr val="accent5">
                    <a:lumMod val="50000"/>
                  </a:schemeClr>
                </a:solidFill>
                <a:latin typeface="+mn-lt"/>
                <a:cs typeface="Arial" panose="020B0604020202020204" pitchFamily="34" charset="0"/>
              </a:rPr>
              <a:t>ОБЛАСТИ  ПРИМЕНЕНИЯ: автодорожная отрасль</a:t>
            </a:r>
          </a:p>
        </p:txBody>
      </p:sp>
      <p:pic>
        <p:nvPicPr>
          <p:cNvPr id="17" name="Рисунок 16" descr="rtr28erd.jpg"/>
          <p:cNvPicPr>
            <a:picLocks noChangeAspect="1"/>
          </p:cNvPicPr>
          <p:nvPr/>
        </p:nvPicPr>
        <p:blipFill>
          <a:blip r:embed="rId3" cstate="print"/>
          <a:stretch>
            <a:fillRect/>
          </a:stretch>
        </p:blipFill>
        <p:spPr>
          <a:xfrm>
            <a:off x="8529803" y="231332"/>
            <a:ext cx="1072713" cy="709193"/>
          </a:xfrm>
          <a:prstGeom prst="rect">
            <a:avLst/>
          </a:prstGeom>
        </p:spPr>
      </p:pic>
      <p:pic>
        <p:nvPicPr>
          <p:cNvPr id="2" name="Рисунок 1"/>
          <p:cNvPicPr>
            <a:picLocks noChangeAspect="1"/>
          </p:cNvPicPr>
          <p:nvPr/>
        </p:nvPicPr>
        <p:blipFill>
          <a:blip r:embed="rId4"/>
          <a:stretch>
            <a:fillRect/>
          </a:stretch>
        </p:blipFill>
        <p:spPr>
          <a:xfrm>
            <a:off x="2980944" y="1455006"/>
            <a:ext cx="4379976" cy="4310985"/>
          </a:xfrm>
          <a:prstGeom prst="rect">
            <a:avLst/>
          </a:prstGeom>
        </p:spPr>
      </p:pic>
      <p:sp>
        <p:nvSpPr>
          <p:cNvPr id="3" name="Прямоугольник 2"/>
          <p:cNvSpPr/>
          <p:nvPr/>
        </p:nvSpPr>
        <p:spPr>
          <a:xfrm>
            <a:off x="2122932" y="5765991"/>
            <a:ext cx="6096000" cy="646331"/>
          </a:xfrm>
          <a:prstGeom prst="rect">
            <a:avLst/>
          </a:prstGeom>
        </p:spPr>
        <p:txBody>
          <a:bodyPr>
            <a:spAutoFit/>
          </a:bodyPr>
          <a:lstStyle/>
          <a:p>
            <a:r>
              <a:rPr lang="ru-RU" dirty="0">
                <a:solidFill>
                  <a:srgbClr val="002060"/>
                </a:solidFill>
              </a:rPr>
              <a:t>Изменение скорости легкового автомобиля (20/60/20 км/ч) при движении вдоль ВОК со съездом на обочину</a:t>
            </a:r>
          </a:p>
        </p:txBody>
      </p:sp>
    </p:spTree>
    <p:extLst>
      <p:ext uri="{BB962C8B-B14F-4D97-AF65-F5344CB8AC3E}">
        <p14:creationId xmlns:p14="http://schemas.microsoft.com/office/powerpoint/2010/main" val="12016745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492033" y="980826"/>
            <a:ext cx="8508276" cy="369332"/>
          </a:xfrm>
          <a:prstGeom prst="rect">
            <a:avLst/>
          </a:prstGeom>
        </p:spPr>
        <p:txBody>
          <a:bodyPr wrap="square">
            <a:spAutoFit/>
          </a:bodyPr>
          <a:lstStyle/>
          <a:p>
            <a:r>
              <a:rPr lang="ru-RU" dirty="0">
                <a:solidFill>
                  <a:srgbClr val="002060"/>
                </a:solidFill>
              </a:rPr>
              <a:t>Движение через повреждение дорожного полотна</a:t>
            </a:r>
          </a:p>
        </p:txBody>
      </p:sp>
      <p:pic>
        <p:nvPicPr>
          <p:cNvPr id="14" name="Рисунок 13"/>
          <p:cNvPicPr/>
          <p:nvPr/>
        </p:nvPicPr>
        <p:blipFill>
          <a:blip r:embed="rId3" cstate="print"/>
          <a:stretch>
            <a:fillRect/>
          </a:stretch>
        </p:blipFill>
        <p:spPr>
          <a:xfrm>
            <a:off x="3073536" y="1554480"/>
            <a:ext cx="4764179" cy="4213633"/>
          </a:xfrm>
          <a:prstGeom prst="rect">
            <a:avLst/>
          </a:prstGeom>
        </p:spPr>
      </p:pic>
      <p:cxnSp>
        <p:nvCxnSpPr>
          <p:cNvPr id="16" name="Прямая соединительная линия 15"/>
          <p:cNvCxnSpPr/>
          <p:nvPr/>
        </p:nvCxnSpPr>
        <p:spPr>
          <a:xfrm flipH="1">
            <a:off x="4101737" y="3735977"/>
            <a:ext cx="1201783" cy="1672046"/>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flipH="1">
            <a:off x="5482046" y="1824445"/>
            <a:ext cx="1201783" cy="1672046"/>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flipH="1">
            <a:off x="4558937" y="4606835"/>
            <a:ext cx="727167" cy="1023256"/>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5482047" y="2416629"/>
            <a:ext cx="1258387" cy="1915885"/>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flipH="1">
            <a:off x="5482047" y="2351314"/>
            <a:ext cx="2146662" cy="3065418"/>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flipH="1">
            <a:off x="5185954" y="5656217"/>
            <a:ext cx="104504" cy="156754"/>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36" name="Овал 35"/>
          <p:cNvSpPr/>
          <p:nvPr/>
        </p:nvSpPr>
        <p:spPr>
          <a:xfrm>
            <a:off x="5264332" y="3461656"/>
            <a:ext cx="300446" cy="287383"/>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Овал 36"/>
          <p:cNvSpPr/>
          <p:nvPr/>
        </p:nvSpPr>
        <p:spPr>
          <a:xfrm>
            <a:off x="5259978" y="4306388"/>
            <a:ext cx="300446" cy="287383"/>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Овал 37"/>
          <p:cNvSpPr/>
          <p:nvPr/>
        </p:nvSpPr>
        <p:spPr>
          <a:xfrm>
            <a:off x="5246914" y="5364479"/>
            <a:ext cx="300446" cy="287383"/>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39" name="Прямая соединительная линия 38"/>
          <p:cNvCxnSpPr/>
          <p:nvPr/>
        </p:nvCxnSpPr>
        <p:spPr>
          <a:xfrm>
            <a:off x="5394960" y="1449977"/>
            <a:ext cx="26127" cy="1920240"/>
          </a:xfrm>
          <a:prstGeom prst="line">
            <a:avLst/>
          </a:prstGeom>
          <a:ln w="38100">
            <a:solidFill>
              <a:srgbClr val="002060"/>
            </a:solidFill>
            <a:prstDash val="dash"/>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flipH="1">
            <a:off x="5405438" y="3819525"/>
            <a:ext cx="4762" cy="390525"/>
          </a:xfrm>
          <a:prstGeom prst="line">
            <a:avLst/>
          </a:prstGeom>
          <a:ln w="38100">
            <a:solidFill>
              <a:srgbClr val="002060"/>
            </a:solidFill>
            <a:prstDash val="dash"/>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flipH="1">
            <a:off x="5400675" y="4648200"/>
            <a:ext cx="4763" cy="647700"/>
          </a:xfrm>
          <a:prstGeom prst="line">
            <a:avLst/>
          </a:prstGeom>
          <a:ln w="38100">
            <a:solidFill>
              <a:srgbClr val="002060"/>
            </a:solidFill>
            <a:prstDash val="dash"/>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a:stCxn id="38" idx="4"/>
          </p:cNvCxnSpPr>
          <p:nvPr/>
        </p:nvCxnSpPr>
        <p:spPr>
          <a:xfrm>
            <a:off x="5397137" y="5651862"/>
            <a:ext cx="10886" cy="487681"/>
          </a:xfrm>
          <a:prstGeom prst="line">
            <a:avLst/>
          </a:prstGeom>
          <a:ln w="38100">
            <a:solidFill>
              <a:srgbClr val="002060"/>
            </a:solidFill>
            <a:prstDash val="dash"/>
          </a:ln>
        </p:spPr>
        <p:style>
          <a:lnRef idx="1">
            <a:schemeClr val="accent1"/>
          </a:lnRef>
          <a:fillRef idx="0">
            <a:schemeClr val="accent1"/>
          </a:fillRef>
          <a:effectRef idx="0">
            <a:schemeClr val="accent1"/>
          </a:effectRef>
          <a:fontRef idx="minor">
            <a:schemeClr val="tx1"/>
          </a:fontRef>
        </p:style>
      </p:cxnSp>
      <p:cxnSp>
        <p:nvCxnSpPr>
          <p:cNvPr id="59" name="Прямая со стрелкой 58"/>
          <p:cNvCxnSpPr/>
          <p:nvPr/>
        </p:nvCxnSpPr>
        <p:spPr>
          <a:xfrm flipV="1">
            <a:off x="7001691" y="2416629"/>
            <a:ext cx="1959429" cy="13062"/>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4" name="Прямоугольник 63"/>
          <p:cNvSpPr/>
          <p:nvPr/>
        </p:nvSpPr>
        <p:spPr>
          <a:xfrm>
            <a:off x="2390503" y="6175488"/>
            <a:ext cx="7014753" cy="369332"/>
          </a:xfrm>
          <a:prstGeom prst="rect">
            <a:avLst/>
          </a:prstGeom>
        </p:spPr>
        <p:txBody>
          <a:bodyPr wrap="square">
            <a:spAutoFit/>
          </a:bodyPr>
          <a:lstStyle/>
          <a:p>
            <a:r>
              <a:rPr lang="ru-RU" dirty="0">
                <a:solidFill>
                  <a:srgbClr val="002060"/>
                </a:solidFill>
              </a:rPr>
              <a:t>Фиксированное местоположение препятствия (повреждения)</a:t>
            </a:r>
          </a:p>
        </p:txBody>
      </p:sp>
      <p:cxnSp>
        <p:nvCxnSpPr>
          <p:cNvPr id="65" name="Прямая со стрелкой 64"/>
          <p:cNvCxnSpPr/>
          <p:nvPr/>
        </p:nvCxnSpPr>
        <p:spPr>
          <a:xfrm flipH="1" flipV="1">
            <a:off x="2899954" y="1515291"/>
            <a:ext cx="26127" cy="4206241"/>
          </a:xfrm>
          <a:prstGeom prst="straightConnector1">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rot="16200000">
            <a:off x="1803752" y="2203453"/>
            <a:ext cx="1615026" cy="369332"/>
          </a:xfrm>
          <a:prstGeom prst="rect">
            <a:avLst/>
          </a:prstGeom>
          <a:noFill/>
        </p:spPr>
        <p:txBody>
          <a:bodyPr wrap="square" rtlCol="0">
            <a:spAutoFit/>
          </a:bodyPr>
          <a:lstStyle/>
          <a:p>
            <a:r>
              <a:rPr lang="ru-RU" b="1" dirty="0">
                <a:solidFill>
                  <a:srgbClr val="013F78"/>
                </a:solidFill>
              </a:rPr>
              <a:t>Время Т (сек)</a:t>
            </a:r>
          </a:p>
        </p:txBody>
      </p:sp>
      <p:cxnSp>
        <p:nvCxnSpPr>
          <p:cNvPr id="67" name="Прямая со стрелкой 66"/>
          <p:cNvCxnSpPr/>
          <p:nvPr/>
        </p:nvCxnSpPr>
        <p:spPr>
          <a:xfrm>
            <a:off x="3082834" y="5852160"/>
            <a:ext cx="4781006" cy="13063"/>
          </a:xfrm>
          <a:prstGeom prst="straightConnector1">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8017318" y="5660756"/>
            <a:ext cx="2289275" cy="369332"/>
          </a:xfrm>
          <a:prstGeom prst="rect">
            <a:avLst/>
          </a:prstGeom>
          <a:noFill/>
        </p:spPr>
        <p:txBody>
          <a:bodyPr wrap="square" rtlCol="0">
            <a:spAutoFit/>
          </a:bodyPr>
          <a:lstStyle/>
          <a:p>
            <a:r>
              <a:rPr lang="ru-RU" b="1" dirty="0">
                <a:solidFill>
                  <a:srgbClr val="013F78"/>
                </a:solidFill>
              </a:rPr>
              <a:t>Расстояние </a:t>
            </a:r>
            <a:r>
              <a:rPr lang="en-US" b="1" dirty="0">
                <a:solidFill>
                  <a:srgbClr val="013F78"/>
                </a:solidFill>
              </a:rPr>
              <a:t>S</a:t>
            </a:r>
            <a:r>
              <a:rPr lang="ru-RU" b="1" dirty="0">
                <a:solidFill>
                  <a:srgbClr val="013F78"/>
                </a:solidFill>
              </a:rPr>
              <a:t> (м)</a:t>
            </a:r>
          </a:p>
        </p:txBody>
      </p:sp>
      <p:sp>
        <p:nvSpPr>
          <p:cNvPr id="69" name="TextBox 68"/>
          <p:cNvSpPr txBox="1"/>
          <p:nvPr/>
        </p:nvSpPr>
        <p:spPr>
          <a:xfrm>
            <a:off x="2612571" y="5712602"/>
            <a:ext cx="574766" cy="369332"/>
          </a:xfrm>
          <a:prstGeom prst="rect">
            <a:avLst/>
          </a:prstGeom>
          <a:noFill/>
        </p:spPr>
        <p:txBody>
          <a:bodyPr wrap="square" rtlCol="0">
            <a:spAutoFit/>
          </a:bodyPr>
          <a:lstStyle/>
          <a:p>
            <a:pPr algn="ctr"/>
            <a:r>
              <a:rPr lang="ru-RU" dirty="0">
                <a:solidFill>
                  <a:srgbClr val="013F78"/>
                </a:solidFill>
              </a:rPr>
              <a:t>0</a:t>
            </a:r>
          </a:p>
        </p:txBody>
      </p:sp>
      <p:sp>
        <p:nvSpPr>
          <p:cNvPr id="74" name="Прямоугольник 73"/>
          <p:cNvSpPr/>
          <p:nvPr/>
        </p:nvSpPr>
        <p:spPr>
          <a:xfrm>
            <a:off x="9052558" y="2204380"/>
            <a:ext cx="1802676" cy="646331"/>
          </a:xfrm>
          <a:prstGeom prst="rect">
            <a:avLst/>
          </a:prstGeom>
        </p:spPr>
        <p:txBody>
          <a:bodyPr wrap="square">
            <a:spAutoFit/>
          </a:bodyPr>
          <a:lstStyle/>
          <a:p>
            <a:r>
              <a:rPr lang="ru-RU" dirty="0">
                <a:solidFill>
                  <a:srgbClr val="002060"/>
                </a:solidFill>
              </a:rPr>
              <a:t>Траектории движения</a:t>
            </a:r>
          </a:p>
        </p:txBody>
      </p:sp>
      <p:cxnSp>
        <p:nvCxnSpPr>
          <p:cNvPr id="75" name="Прямая со стрелкой 74"/>
          <p:cNvCxnSpPr/>
          <p:nvPr/>
        </p:nvCxnSpPr>
        <p:spPr>
          <a:xfrm flipH="1">
            <a:off x="1933303" y="3553097"/>
            <a:ext cx="3226526" cy="73152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Прямая со стрелкой 77"/>
          <p:cNvCxnSpPr/>
          <p:nvPr/>
        </p:nvCxnSpPr>
        <p:spPr>
          <a:xfrm flipH="1">
            <a:off x="1907177" y="4450079"/>
            <a:ext cx="3287486" cy="435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9" name="Прямая со стрелкой 78"/>
          <p:cNvCxnSpPr/>
          <p:nvPr/>
        </p:nvCxnSpPr>
        <p:spPr>
          <a:xfrm flipH="1" flipV="1">
            <a:off x="1867989" y="4558937"/>
            <a:ext cx="3300548" cy="96229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3" name="Прямоугольник 82"/>
          <p:cNvSpPr/>
          <p:nvPr/>
        </p:nvSpPr>
        <p:spPr>
          <a:xfrm>
            <a:off x="335278" y="3715317"/>
            <a:ext cx="1802676" cy="1477328"/>
          </a:xfrm>
          <a:prstGeom prst="rect">
            <a:avLst/>
          </a:prstGeom>
        </p:spPr>
        <p:txBody>
          <a:bodyPr wrap="square">
            <a:spAutoFit/>
          </a:bodyPr>
          <a:lstStyle/>
          <a:p>
            <a:r>
              <a:rPr lang="ru-RU" dirty="0">
                <a:solidFill>
                  <a:srgbClr val="002060"/>
                </a:solidFill>
              </a:rPr>
              <a:t>Акустические</a:t>
            </a:r>
          </a:p>
          <a:p>
            <a:r>
              <a:rPr lang="ru-RU" dirty="0">
                <a:solidFill>
                  <a:srgbClr val="002060"/>
                </a:solidFill>
              </a:rPr>
              <a:t>следы  движения</a:t>
            </a:r>
          </a:p>
          <a:p>
            <a:r>
              <a:rPr lang="ru-RU" dirty="0">
                <a:solidFill>
                  <a:srgbClr val="002060"/>
                </a:solidFill>
              </a:rPr>
              <a:t>через повреждение</a:t>
            </a:r>
          </a:p>
        </p:txBody>
      </p:sp>
      <p:sp>
        <p:nvSpPr>
          <p:cNvPr id="30" name="Заголовок 1"/>
          <p:cNvSpPr txBox="1">
            <a:spLocks/>
          </p:cNvSpPr>
          <p:nvPr/>
        </p:nvSpPr>
        <p:spPr>
          <a:xfrm>
            <a:off x="330276" y="243840"/>
            <a:ext cx="9027160" cy="711200"/>
          </a:xfrm>
          <a:prstGeom prst="rect">
            <a:avLst/>
          </a:prstGeom>
          <a:effectLst>
            <a:outerShdw blurRad="152400" dist="317500" dir="5400000" sx="90000" sy="-19000" rotWithShape="0">
              <a:prstClr val="black">
                <a:alpha val="15000"/>
              </a:prstClr>
            </a:outerShdw>
          </a:effectLst>
        </p:spPr>
        <p:txBody>
          <a:bodyPr anchor="t">
            <a:normAutofit fontScale="97500"/>
          </a:bodyPr>
          <a:lstStyle>
            <a:lvl1pPr algn="l" defTabSz="914296" rtl="0" eaLnBrk="1" latinLnBrk="0" hangingPunct="1">
              <a:spcBef>
                <a:spcPct val="0"/>
              </a:spcBef>
              <a:buNone/>
              <a:defRPr sz="4000" b="1" kern="1200" cap="all">
                <a:solidFill>
                  <a:schemeClr val="tx1"/>
                </a:solidFill>
                <a:latin typeface="+mj-lt"/>
                <a:ea typeface="+mj-ea"/>
                <a:cs typeface="+mj-cs"/>
              </a:defRPr>
            </a:lvl1pPr>
          </a:lstStyle>
          <a:p>
            <a:r>
              <a:rPr lang="ru-RU" sz="2800" cap="none" dirty="0">
                <a:solidFill>
                  <a:schemeClr val="accent5">
                    <a:lumMod val="50000"/>
                  </a:schemeClr>
                </a:solidFill>
                <a:latin typeface="+mn-lt"/>
                <a:cs typeface="Arial" panose="020B0604020202020204" pitchFamily="34" charset="0"/>
              </a:rPr>
              <a:t>ОБЛАСТИ  ПРИМЕНЕНИЯ: автодорожная отрасль</a:t>
            </a:r>
          </a:p>
        </p:txBody>
      </p:sp>
      <p:pic>
        <p:nvPicPr>
          <p:cNvPr id="32" name="Рисунок 31" descr="rtr28erd.jpg"/>
          <p:cNvPicPr>
            <a:picLocks noChangeAspect="1"/>
          </p:cNvPicPr>
          <p:nvPr/>
        </p:nvPicPr>
        <p:blipFill>
          <a:blip r:embed="rId4" cstate="print"/>
          <a:stretch>
            <a:fillRect/>
          </a:stretch>
        </p:blipFill>
        <p:spPr>
          <a:xfrm>
            <a:off x="8529803" y="231332"/>
            <a:ext cx="1072713" cy="709193"/>
          </a:xfrm>
          <a:prstGeom prst="rect">
            <a:avLst/>
          </a:prstGeom>
        </p:spPr>
      </p:pic>
    </p:spTree>
    <p:extLst>
      <p:ext uri="{BB962C8B-B14F-4D97-AF65-F5344CB8AC3E}">
        <p14:creationId xmlns:p14="http://schemas.microsoft.com/office/powerpoint/2010/main" val="9965443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492033" y="980826"/>
            <a:ext cx="8508276" cy="369332"/>
          </a:xfrm>
          <a:prstGeom prst="rect">
            <a:avLst/>
          </a:prstGeom>
        </p:spPr>
        <p:txBody>
          <a:bodyPr wrap="square">
            <a:spAutoFit/>
          </a:bodyPr>
          <a:lstStyle/>
          <a:p>
            <a:r>
              <a:rPr lang="ru-RU" dirty="0">
                <a:solidFill>
                  <a:srgbClr val="002060"/>
                </a:solidFill>
              </a:rPr>
              <a:t>Дорожные работы</a:t>
            </a:r>
          </a:p>
        </p:txBody>
      </p:sp>
      <p:cxnSp>
        <p:nvCxnSpPr>
          <p:cNvPr id="65" name="Прямая со стрелкой 64"/>
          <p:cNvCxnSpPr/>
          <p:nvPr/>
        </p:nvCxnSpPr>
        <p:spPr>
          <a:xfrm flipH="1" flipV="1">
            <a:off x="2899954" y="1515291"/>
            <a:ext cx="26127" cy="4206241"/>
          </a:xfrm>
          <a:prstGeom prst="straightConnector1">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rot="16200000">
            <a:off x="1803752" y="2203453"/>
            <a:ext cx="1615026" cy="369332"/>
          </a:xfrm>
          <a:prstGeom prst="rect">
            <a:avLst/>
          </a:prstGeom>
          <a:noFill/>
        </p:spPr>
        <p:txBody>
          <a:bodyPr wrap="square" rtlCol="0">
            <a:spAutoFit/>
          </a:bodyPr>
          <a:lstStyle/>
          <a:p>
            <a:r>
              <a:rPr lang="ru-RU" b="1" dirty="0">
                <a:solidFill>
                  <a:srgbClr val="013F78"/>
                </a:solidFill>
              </a:rPr>
              <a:t>Время Т (сек)</a:t>
            </a:r>
          </a:p>
        </p:txBody>
      </p:sp>
      <p:cxnSp>
        <p:nvCxnSpPr>
          <p:cNvPr id="67" name="Прямая со стрелкой 66"/>
          <p:cNvCxnSpPr/>
          <p:nvPr/>
        </p:nvCxnSpPr>
        <p:spPr>
          <a:xfrm>
            <a:off x="3069772" y="5917474"/>
            <a:ext cx="4781006" cy="13063"/>
          </a:xfrm>
          <a:prstGeom prst="straightConnector1">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8004256" y="5726070"/>
            <a:ext cx="2289275" cy="369332"/>
          </a:xfrm>
          <a:prstGeom prst="rect">
            <a:avLst/>
          </a:prstGeom>
          <a:noFill/>
        </p:spPr>
        <p:txBody>
          <a:bodyPr wrap="square" rtlCol="0">
            <a:spAutoFit/>
          </a:bodyPr>
          <a:lstStyle/>
          <a:p>
            <a:r>
              <a:rPr lang="ru-RU" b="1" dirty="0">
                <a:solidFill>
                  <a:srgbClr val="013F78"/>
                </a:solidFill>
              </a:rPr>
              <a:t>Расстояние </a:t>
            </a:r>
            <a:r>
              <a:rPr lang="en-US" b="1" dirty="0">
                <a:solidFill>
                  <a:srgbClr val="013F78"/>
                </a:solidFill>
              </a:rPr>
              <a:t>S</a:t>
            </a:r>
            <a:r>
              <a:rPr lang="ru-RU" b="1" dirty="0">
                <a:solidFill>
                  <a:srgbClr val="013F78"/>
                </a:solidFill>
              </a:rPr>
              <a:t> (м)</a:t>
            </a:r>
          </a:p>
        </p:txBody>
      </p:sp>
      <p:sp>
        <p:nvSpPr>
          <p:cNvPr id="69" name="TextBox 68"/>
          <p:cNvSpPr txBox="1"/>
          <p:nvPr/>
        </p:nvSpPr>
        <p:spPr>
          <a:xfrm>
            <a:off x="2612571" y="5712602"/>
            <a:ext cx="574766" cy="369332"/>
          </a:xfrm>
          <a:prstGeom prst="rect">
            <a:avLst/>
          </a:prstGeom>
          <a:noFill/>
        </p:spPr>
        <p:txBody>
          <a:bodyPr wrap="square" rtlCol="0">
            <a:spAutoFit/>
          </a:bodyPr>
          <a:lstStyle/>
          <a:p>
            <a:pPr algn="ctr"/>
            <a:r>
              <a:rPr lang="ru-RU" dirty="0">
                <a:solidFill>
                  <a:srgbClr val="013F78"/>
                </a:solidFill>
              </a:rPr>
              <a:t>0</a:t>
            </a:r>
          </a:p>
        </p:txBody>
      </p:sp>
      <p:sp>
        <p:nvSpPr>
          <p:cNvPr id="83" name="Прямоугольник 82"/>
          <p:cNvSpPr/>
          <p:nvPr/>
        </p:nvSpPr>
        <p:spPr>
          <a:xfrm>
            <a:off x="335278" y="3715317"/>
            <a:ext cx="1802676" cy="923330"/>
          </a:xfrm>
          <a:prstGeom prst="rect">
            <a:avLst/>
          </a:prstGeom>
        </p:spPr>
        <p:txBody>
          <a:bodyPr wrap="square">
            <a:spAutoFit/>
          </a:bodyPr>
          <a:lstStyle/>
          <a:p>
            <a:r>
              <a:rPr lang="ru-RU" dirty="0">
                <a:solidFill>
                  <a:srgbClr val="002060"/>
                </a:solidFill>
              </a:rPr>
              <a:t>Акустический след дорожных</a:t>
            </a:r>
          </a:p>
          <a:p>
            <a:r>
              <a:rPr lang="ru-RU" dirty="0">
                <a:solidFill>
                  <a:srgbClr val="002060"/>
                </a:solidFill>
              </a:rPr>
              <a:t>работ</a:t>
            </a:r>
          </a:p>
        </p:txBody>
      </p:sp>
      <p:pic>
        <p:nvPicPr>
          <p:cNvPr id="50178" name="Picture 2"/>
          <p:cNvPicPr>
            <a:picLocks noChangeAspect="1" noChangeArrowheads="1"/>
          </p:cNvPicPr>
          <p:nvPr/>
        </p:nvPicPr>
        <p:blipFill>
          <a:blip r:embed="rId3" cstate="print"/>
          <a:srcRect/>
          <a:stretch>
            <a:fillRect/>
          </a:stretch>
        </p:blipFill>
        <p:spPr bwMode="auto">
          <a:xfrm>
            <a:off x="3021330" y="1436914"/>
            <a:ext cx="5776536" cy="4362178"/>
          </a:xfrm>
          <a:prstGeom prst="rect">
            <a:avLst/>
          </a:prstGeom>
          <a:noFill/>
          <a:ln w="9525">
            <a:noFill/>
            <a:miter lim="800000"/>
            <a:headEnd/>
            <a:tailEnd/>
          </a:ln>
        </p:spPr>
      </p:pic>
      <p:sp>
        <p:nvSpPr>
          <p:cNvPr id="32" name="Овал 31"/>
          <p:cNvSpPr/>
          <p:nvPr/>
        </p:nvSpPr>
        <p:spPr>
          <a:xfrm>
            <a:off x="5747657" y="1423851"/>
            <a:ext cx="1408811" cy="429768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75" name="Прямая со стрелкой 74"/>
          <p:cNvCxnSpPr/>
          <p:nvPr/>
        </p:nvCxnSpPr>
        <p:spPr>
          <a:xfrm flipH="1">
            <a:off x="2233749" y="3435532"/>
            <a:ext cx="3409406" cy="35269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Заголовок 1"/>
          <p:cNvSpPr txBox="1">
            <a:spLocks/>
          </p:cNvSpPr>
          <p:nvPr/>
        </p:nvSpPr>
        <p:spPr>
          <a:xfrm>
            <a:off x="330276" y="243840"/>
            <a:ext cx="9027160" cy="711200"/>
          </a:xfrm>
          <a:prstGeom prst="rect">
            <a:avLst/>
          </a:prstGeom>
          <a:effectLst>
            <a:outerShdw blurRad="152400" dist="317500" dir="5400000" sx="90000" sy="-19000" rotWithShape="0">
              <a:prstClr val="black">
                <a:alpha val="15000"/>
              </a:prstClr>
            </a:outerShdw>
          </a:effectLst>
        </p:spPr>
        <p:txBody>
          <a:bodyPr anchor="t">
            <a:normAutofit fontScale="97500"/>
          </a:bodyPr>
          <a:lstStyle>
            <a:lvl1pPr algn="l" defTabSz="914296" rtl="0" eaLnBrk="1" latinLnBrk="0" hangingPunct="1">
              <a:spcBef>
                <a:spcPct val="0"/>
              </a:spcBef>
              <a:buNone/>
              <a:defRPr sz="4000" b="1" kern="1200" cap="all">
                <a:solidFill>
                  <a:schemeClr val="tx1"/>
                </a:solidFill>
                <a:latin typeface="+mj-lt"/>
                <a:ea typeface="+mj-ea"/>
                <a:cs typeface="+mj-cs"/>
              </a:defRPr>
            </a:lvl1pPr>
          </a:lstStyle>
          <a:p>
            <a:r>
              <a:rPr lang="ru-RU" sz="2800" cap="none" dirty="0">
                <a:solidFill>
                  <a:schemeClr val="accent5">
                    <a:lumMod val="50000"/>
                  </a:schemeClr>
                </a:solidFill>
                <a:latin typeface="+mn-lt"/>
                <a:cs typeface="Arial" panose="020B0604020202020204" pitchFamily="34" charset="0"/>
              </a:rPr>
              <a:t>ОБЛАСТИ  ПРИМЕНЕНИЯ: автодорожная отрасль</a:t>
            </a:r>
          </a:p>
        </p:txBody>
      </p:sp>
      <p:pic>
        <p:nvPicPr>
          <p:cNvPr id="14" name="Рисунок 13" descr="rtr28erd.jpg"/>
          <p:cNvPicPr>
            <a:picLocks noChangeAspect="1"/>
          </p:cNvPicPr>
          <p:nvPr/>
        </p:nvPicPr>
        <p:blipFill>
          <a:blip r:embed="rId4" cstate="print"/>
          <a:stretch>
            <a:fillRect/>
          </a:stretch>
        </p:blipFill>
        <p:spPr>
          <a:xfrm>
            <a:off x="8529803" y="231332"/>
            <a:ext cx="1072713" cy="709193"/>
          </a:xfrm>
          <a:prstGeom prst="rect">
            <a:avLst/>
          </a:prstGeom>
        </p:spPr>
      </p:pic>
    </p:spTree>
    <p:extLst>
      <p:ext uri="{BB962C8B-B14F-4D97-AF65-F5344CB8AC3E}">
        <p14:creationId xmlns:p14="http://schemas.microsoft.com/office/powerpoint/2010/main" val="2397514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p:cNvSpPr/>
          <p:nvPr/>
        </p:nvSpPr>
        <p:spPr>
          <a:xfrm rot="10800000">
            <a:off x="-2" y="3390899"/>
            <a:ext cx="7490188" cy="1409700"/>
          </a:xfrm>
          <a:prstGeom prst="rect">
            <a:avLst/>
          </a:prstGeom>
          <a:pattFill prst="dkDnDiag">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a:p>
        </p:txBody>
      </p:sp>
      <p:sp>
        <p:nvSpPr>
          <p:cNvPr id="7" name="TextBox 7"/>
          <p:cNvSpPr txBox="1">
            <a:spLocks noChangeArrowheads="1"/>
          </p:cNvSpPr>
          <p:nvPr/>
        </p:nvSpPr>
        <p:spPr bwMode="auto">
          <a:xfrm>
            <a:off x="332579" y="1654486"/>
            <a:ext cx="5012100" cy="4708981"/>
          </a:xfrm>
          <a:prstGeom prst="rect">
            <a:avLst/>
          </a:prstGeom>
          <a:noFill/>
          <a:ln w="9525">
            <a:noFill/>
            <a:miter lim="800000"/>
            <a:headEnd/>
            <a:tailEnd/>
          </a:ln>
        </p:spPr>
        <p:txBody>
          <a:bodyPr wrap="square">
            <a:spAutoFit/>
          </a:bodyPr>
          <a:lstStyle/>
          <a:p>
            <a:pPr marL="342891" indent="-342891">
              <a:defRPr/>
            </a:pPr>
            <a:r>
              <a:rPr lang="ru-RU" dirty="0">
                <a:solidFill>
                  <a:srgbClr val="DE006A"/>
                </a:solidFill>
                <a:latin typeface="Franklin Gothic Demi Cond" panose="020B0706030402020204" pitchFamily="34" charset="0"/>
              </a:rPr>
              <a:t>ОСНОВНЫЕ ПРОДУКТЫ </a:t>
            </a:r>
            <a:r>
              <a:rPr lang="en-US" dirty="0">
                <a:solidFill>
                  <a:srgbClr val="DE006A"/>
                </a:solidFill>
                <a:latin typeface="Franklin Gothic Demi Cond" panose="020B0706030402020204" pitchFamily="34" charset="0"/>
              </a:rPr>
              <a:t>:</a:t>
            </a:r>
          </a:p>
          <a:p>
            <a:pPr marL="342891" indent="-342891">
              <a:buFontTx/>
              <a:buChar char="-"/>
              <a:defRPr/>
            </a:pPr>
            <a:r>
              <a:rPr lang="en-US" dirty="0">
                <a:solidFill>
                  <a:srgbClr val="0067AC"/>
                </a:solidFill>
                <a:latin typeface="Franklin Gothic Demi Cond" panose="020B0706030402020204" pitchFamily="34" charset="0"/>
              </a:rPr>
              <a:t>DWDM </a:t>
            </a:r>
            <a:r>
              <a:rPr lang="ru-RU" dirty="0">
                <a:solidFill>
                  <a:srgbClr val="0067AC"/>
                </a:solidFill>
                <a:latin typeface="Franklin Gothic Demi Cond" panose="020B0706030402020204" pitchFamily="34" charset="0"/>
              </a:rPr>
              <a:t>до </a:t>
            </a:r>
            <a:r>
              <a:rPr lang="en-US" dirty="0">
                <a:solidFill>
                  <a:srgbClr val="0067AC"/>
                </a:solidFill>
                <a:latin typeface="Franklin Gothic Demi Cond" panose="020B0706030402020204" pitchFamily="34" charset="0"/>
              </a:rPr>
              <a:t>400G </a:t>
            </a:r>
            <a:r>
              <a:rPr lang="ru-RU" dirty="0">
                <a:solidFill>
                  <a:srgbClr val="0067AC"/>
                </a:solidFill>
                <a:latin typeface="Franklin Gothic Demi Cond" panose="020B0706030402020204" pitchFamily="34" charset="0"/>
              </a:rPr>
              <a:t>на канал (</a:t>
            </a:r>
            <a:r>
              <a:rPr lang="en-US" dirty="0">
                <a:solidFill>
                  <a:srgbClr val="0067AC"/>
                </a:solidFill>
                <a:latin typeface="Franklin Gothic Demi Cond" panose="020B0706030402020204" pitchFamily="34" charset="0"/>
              </a:rPr>
              <a:t>72000 </a:t>
            </a:r>
            <a:r>
              <a:rPr lang="ru-RU" dirty="0">
                <a:solidFill>
                  <a:srgbClr val="0067AC"/>
                </a:solidFill>
                <a:latin typeface="Franklin Gothic Demi Cond" panose="020B0706030402020204" pitchFamily="34" charset="0"/>
              </a:rPr>
              <a:t>км установлено)</a:t>
            </a:r>
            <a:endParaRPr lang="en-US" dirty="0">
              <a:solidFill>
                <a:srgbClr val="0067AC"/>
              </a:solidFill>
              <a:latin typeface="Franklin Gothic Demi Cond" panose="020B0706030402020204" pitchFamily="34" charset="0"/>
            </a:endParaRPr>
          </a:p>
          <a:p>
            <a:pPr marL="342891" indent="-342891">
              <a:buFontTx/>
              <a:buChar char="-"/>
              <a:defRPr/>
            </a:pPr>
            <a:r>
              <a:rPr lang="ru-RU" dirty="0">
                <a:solidFill>
                  <a:srgbClr val="0067AC"/>
                </a:solidFill>
                <a:latin typeface="Franklin Gothic Demi Cond" panose="020B0706030402020204" pitchFamily="34" charset="0"/>
              </a:rPr>
              <a:t>Оборудование для магистральной шифрации/дешифрации информации </a:t>
            </a:r>
            <a:endParaRPr lang="en-US" dirty="0">
              <a:solidFill>
                <a:srgbClr val="0067AC"/>
              </a:solidFill>
              <a:latin typeface="Franklin Gothic Demi Cond" panose="020B0706030402020204" pitchFamily="34" charset="0"/>
            </a:endParaRPr>
          </a:p>
          <a:p>
            <a:pPr marL="342891" indent="-342891">
              <a:buFontTx/>
              <a:buChar char="-"/>
              <a:defRPr/>
            </a:pPr>
            <a:r>
              <a:rPr lang="en-US" dirty="0">
                <a:solidFill>
                  <a:srgbClr val="0067AC"/>
                </a:solidFill>
                <a:latin typeface="Franklin Gothic Demi Cond" panose="020B0706030402020204" pitchFamily="34" charset="0"/>
              </a:rPr>
              <a:t>DAS</a:t>
            </a:r>
            <a:r>
              <a:rPr lang="ru-RU" dirty="0">
                <a:solidFill>
                  <a:srgbClr val="0067AC"/>
                </a:solidFill>
                <a:latin typeface="Franklin Gothic Demi Cond" panose="020B0706030402020204" pitchFamily="34" charset="0"/>
              </a:rPr>
              <a:t>-системы</a:t>
            </a:r>
          </a:p>
          <a:p>
            <a:pPr>
              <a:defRPr/>
            </a:pPr>
            <a:endParaRPr lang="ru-RU" sz="1500" dirty="0">
              <a:solidFill>
                <a:srgbClr val="0067AC"/>
              </a:solidFill>
              <a:latin typeface="Franklin Gothic Demi Cond" panose="020B0706030402020204" pitchFamily="34" charset="0"/>
            </a:endParaRPr>
          </a:p>
          <a:p>
            <a:pPr marL="342891" indent="-342891">
              <a:defRPr/>
            </a:pPr>
            <a:r>
              <a:rPr lang="ru-RU" dirty="0">
                <a:solidFill>
                  <a:srgbClr val="DE006A"/>
                </a:solidFill>
                <a:latin typeface="Franklin Gothic Demi Cond" panose="020B0706030402020204" pitchFamily="34" charset="0"/>
              </a:rPr>
              <a:t>ОСНОВНЫЕ ПРЕИМУЩЕСТВА </a:t>
            </a:r>
            <a:r>
              <a:rPr lang="en-US" dirty="0">
                <a:solidFill>
                  <a:srgbClr val="DE006A"/>
                </a:solidFill>
                <a:latin typeface="Franklin Gothic Demi Cond" panose="020B0706030402020204" pitchFamily="34" charset="0"/>
              </a:rPr>
              <a:t>:</a:t>
            </a:r>
          </a:p>
          <a:p>
            <a:pPr marL="342891" indent="-342891">
              <a:buFontTx/>
              <a:buChar char="-"/>
              <a:defRPr/>
            </a:pPr>
            <a:r>
              <a:rPr lang="ru-RU" dirty="0">
                <a:solidFill>
                  <a:srgbClr val="0067AC"/>
                </a:solidFill>
                <a:latin typeface="Franklin Gothic Demi Cond" panose="020B0706030402020204" pitchFamily="34" charset="0"/>
              </a:rPr>
              <a:t>Опытная </a:t>
            </a:r>
            <a:r>
              <a:rPr lang="en-US" dirty="0">
                <a:solidFill>
                  <a:srgbClr val="0067AC"/>
                </a:solidFill>
                <a:latin typeface="Franklin Gothic Demi Cond" panose="020B0706030402020204" pitchFamily="34" charset="0"/>
              </a:rPr>
              <a:t>IT </a:t>
            </a:r>
            <a:r>
              <a:rPr lang="ru-RU" dirty="0">
                <a:solidFill>
                  <a:srgbClr val="0067AC"/>
                </a:solidFill>
                <a:latin typeface="Franklin Gothic Demi Cond" panose="020B0706030402020204" pitchFamily="34" charset="0"/>
              </a:rPr>
              <a:t>команда</a:t>
            </a:r>
            <a:endParaRPr lang="en-US" dirty="0">
              <a:solidFill>
                <a:srgbClr val="0067AC"/>
              </a:solidFill>
              <a:latin typeface="Franklin Gothic Demi Cond" panose="020B0706030402020204" pitchFamily="34" charset="0"/>
            </a:endParaRPr>
          </a:p>
          <a:p>
            <a:pPr marL="342891" indent="-342891">
              <a:buFontTx/>
              <a:buChar char="-"/>
              <a:defRPr/>
            </a:pPr>
            <a:r>
              <a:rPr lang="ru-RU" dirty="0">
                <a:solidFill>
                  <a:srgbClr val="0067AC"/>
                </a:solidFill>
                <a:latin typeface="Franklin Gothic Demi Cond" panose="020B0706030402020204" pitchFamily="34" charset="0"/>
              </a:rPr>
              <a:t>Собственное производство</a:t>
            </a:r>
            <a:endParaRPr lang="en-US" dirty="0">
              <a:solidFill>
                <a:srgbClr val="0067AC"/>
              </a:solidFill>
              <a:latin typeface="Franklin Gothic Demi Cond" panose="020B0706030402020204" pitchFamily="34" charset="0"/>
            </a:endParaRPr>
          </a:p>
          <a:p>
            <a:pPr marL="342891" indent="-342891">
              <a:buFontTx/>
              <a:buChar char="-"/>
              <a:defRPr/>
            </a:pPr>
            <a:r>
              <a:rPr lang="ru-RU" dirty="0">
                <a:solidFill>
                  <a:srgbClr val="0067AC"/>
                </a:solidFill>
                <a:latin typeface="Franklin Gothic Demi Cond" panose="020B0706030402020204" pitchFamily="34" charset="0"/>
              </a:rPr>
              <a:t>Монтаж и сервис </a:t>
            </a:r>
            <a:r>
              <a:rPr lang="en-US" dirty="0">
                <a:solidFill>
                  <a:srgbClr val="0067AC"/>
                </a:solidFill>
                <a:latin typeface="Franklin Gothic Demi Cond" panose="020B0706030402020204" pitchFamily="34" charset="0"/>
              </a:rPr>
              <a:t>24x</a:t>
            </a:r>
            <a:r>
              <a:rPr lang="ru-RU" dirty="0">
                <a:solidFill>
                  <a:srgbClr val="0067AC"/>
                </a:solidFill>
                <a:latin typeface="Franklin Gothic Demi Cond" panose="020B0706030402020204" pitchFamily="34" charset="0"/>
              </a:rPr>
              <a:t>7</a:t>
            </a:r>
            <a:endParaRPr lang="en-US" dirty="0">
              <a:solidFill>
                <a:srgbClr val="0067AC"/>
              </a:solidFill>
              <a:latin typeface="Franklin Gothic Demi Cond" panose="020B0706030402020204" pitchFamily="34" charset="0"/>
            </a:endParaRPr>
          </a:p>
          <a:p>
            <a:pPr marL="342891" indent="-342891">
              <a:buFontTx/>
              <a:buChar char="-"/>
              <a:defRPr/>
            </a:pPr>
            <a:endParaRPr lang="ru-RU" sz="1500" dirty="0">
              <a:solidFill>
                <a:srgbClr val="0067AC"/>
              </a:solidFill>
              <a:latin typeface="Franklin Gothic Demi Cond" panose="020B0706030402020204" pitchFamily="34" charset="0"/>
            </a:endParaRPr>
          </a:p>
          <a:p>
            <a:pPr>
              <a:defRPr/>
            </a:pPr>
            <a:r>
              <a:rPr lang="ru-RU" dirty="0">
                <a:solidFill>
                  <a:srgbClr val="DE006A"/>
                </a:solidFill>
                <a:latin typeface="Franklin Gothic Demi Cond" panose="020B0706030402020204" pitchFamily="34" charset="0"/>
              </a:rPr>
              <a:t>В РОССИИ</a:t>
            </a:r>
            <a:r>
              <a:rPr lang="en-US" dirty="0">
                <a:solidFill>
                  <a:srgbClr val="DE006A"/>
                </a:solidFill>
                <a:latin typeface="Franklin Gothic Demi Cond" panose="020B0706030402020204" pitchFamily="34" charset="0"/>
              </a:rPr>
              <a:t> :</a:t>
            </a:r>
          </a:p>
          <a:p>
            <a:pPr marL="342891" indent="-342891">
              <a:buFontTx/>
              <a:buChar char="-"/>
              <a:defRPr/>
            </a:pPr>
            <a:r>
              <a:rPr lang="ru-RU" altLang="en-US" dirty="0">
                <a:solidFill>
                  <a:srgbClr val="2366A7"/>
                </a:solidFill>
                <a:latin typeface="Franklin Gothic Demi Cond" panose="020B0706030402020204" pitchFamily="34" charset="0"/>
                <a:cs typeface="Calibri" pitchFamily="34" charset="0"/>
              </a:rPr>
              <a:t>Ведущий разработчик телекоммуникационных решений</a:t>
            </a:r>
            <a:endParaRPr lang="en-GB" altLang="en-US" dirty="0">
              <a:solidFill>
                <a:srgbClr val="2366A7"/>
              </a:solidFill>
              <a:latin typeface="Franklin Gothic Demi Cond" panose="020B0706030402020204" pitchFamily="34" charset="0"/>
              <a:cs typeface="Calibri" pitchFamily="34" charset="0"/>
            </a:endParaRPr>
          </a:p>
          <a:p>
            <a:pPr marL="342891" indent="-342891">
              <a:buFontTx/>
              <a:buChar char="-"/>
              <a:defRPr/>
            </a:pPr>
            <a:r>
              <a:rPr lang="ru-RU" dirty="0">
                <a:solidFill>
                  <a:srgbClr val="2366A7"/>
                </a:solidFill>
                <a:latin typeface="Franklin Gothic Demi Cond" panose="020B0706030402020204" pitchFamily="34" charset="0"/>
                <a:cs typeface="Calibri" pitchFamily="34" charset="0"/>
              </a:rPr>
              <a:t>Основной российский производитель оборудования для магистральных телекоммуникационных линий</a:t>
            </a:r>
            <a:r>
              <a:rPr lang="en-GB" dirty="0">
                <a:solidFill>
                  <a:srgbClr val="2366A7"/>
                </a:solidFill>
                <a:latin typeface="Franklin Gothic Demi Cond" panose="020B0706030402020204" pitchFamily="34" charset="0"/>
                <a:cs typeface="Calibri" pitchFamily="34" charset="0"/>
              </a:rPr>
              <a:t>*</a:t>
            </a:r>
            <a:endParaRPr lang="en-US" dirty="0">
              <a:solidFill>
                <a:srgbClr val="2366A7"/>
              </a:solidFill>
              <a:latin typeface="Franklin Gothic Demi Cond" panose="020B0706030402020204" pitchFamily="34" charset="0"/>
            </a:endParaRPr>
          </a:p>
        </p:txBody>
      </p:sp>
      <p:sp>
        <p:nvSpPr>
          <p:cNvPr id="9" name="TextBox 18"/>
          <p:cNvSpPr txBox="1">
            <a:spLocks noChangeArrowheads="1"/>
          </p:cNvSpPr>
          <p:nvPr/>
        </p:nvSpPr>
        <p:spPr bwMode="auto">
          <a:xfrm>
            <a:off x="802144" y="6517356"/>
            <a:ext cx="27715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000" b="1">
                <a:solidFill>
                  <a:schemeClr val="bg1"/>
                </a:solidFill>
                <a:latin typeface="Arial" panose="020B0604020202020204" pitchFamily="34" charset="0"/>
                <a:cs typeface="Arial" panose="020B0604020202020204" pitchFamily="34" charset="0"/>
              </a:defRPr>
            </a:lvl1pPr>
            <a:lvl2pPr marL="742950" indent="-285750">
              <a:defRPr sz="1000" b="1">
                <a:solidFill>
                  <a:schemeClr val="bg1"/>
                </a:solidFill>
                <a:latin typeface="Arial" panose="020B0604020202020204" pitchFamily="34" charset="0"/>
                <a:cs typeface="Arial" panose="020B0604020202020204" pitchFamily="34" charset="0"/>
              </a:defRPr>
            </a:lvl2pPr>
            <a:lvl3pPr marL="1143000" indent="-228600">
              <a:defRPr sz="1000" b="1">
                <a:solidFill>
                  <a:schemeClr val="bg1"/>
                </a:solidFill>
                <a:latin typeface="Arial" panose="020B0604020202020204" pitchFamily="34" charset="0"/>
                <a:cs typeface="Arial" panose="020B0604020202020204" pitchFamily="34" charset="0"/>
              </a:defRPr>
            </a:lvl3pPr>
            <a:lvl4pPr marL="1600200" indent="-228600">
              <a:defRPr sz="1000" b="1">
                <a:solidFill>
                  <a:schemeClr val="bg1"/>
                </a:solidFill>
                <a:latin typeface="Arial" panose="020B0604020202020204" pitchFamily="34" charset="0"/>
                <a:cs typeface="Arial" panose="020B0604020202020204" pitchFamily="34" charset="0"/>
              </a:defRPr>
            </a:lvl4pPr>
            <a:lvl5pPr marL="2057400" indent="-228600">
              <a:defRPr sz="1000" b="1">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b="1">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b="1">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b="1">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b="1">
                <a:solidFill>
                  <a:schemeClr val="bg1"/>
                </a:solidFill>
                <a:latin typeface="Arial" panose="020B0604020202020204" pitchFamily="34" charset="0"/>
                <a:cs typeface="Arial" panose="020B0604020202020204" pitchFamily="34" charset="0"/>
              </a:defRPr>
            </a:lvl9pPr>
          </a:lstStyle>
          <a:p>
            <a:r>
              <a:rPr lang="en-US" altLang="ru-RU" sz="1200" b="0" dirty="0">
                <a:solidFill>
                  <a:schemeClr val="bg1">
                    <a:lumMod val="50000"/>
                  </a:schemeClr>
                </a:solidFill>
                <a:latin typeface="Franklin Gothic Medium Cond" panose="020B0606030402020204" pitchFamily="34" charset="0"/>
              </a:rPr>
              <a:t>* </a:t>
            </a:r>
            <a:r>
              <a:rPr lang="ru-RU" altLang="ru-RU" sz="1200" b="0" dirty="0">
                <a:solidFill>
                  <a:schemeClr val="bg1">
                    <a:lumMod val="50000"/>
                  </a:schemeClr>
                </a:solidFill>
                <a:latin typeface="Franklin Gothic Medium Cond" panose="020B0606030402020204" pitchFamily="34" charset="0"/>
              </a:rPr>
              <a:t>По информации ПАО «Ростелеком»</a:t>
            </a:r>
          </a:p>
        </p:txBody>
      </p:sp>
      <p:pic>
        <p:nvPicPr>
          <p:cNvPr id="10" name="Picture 2"/>
          <p:cNvPicPr>
            <a:picLocks noChangeAspect="1" noChangeArrowheads="1"/>
          </p:cNvPicPr>
          <p:nvPr/>
        </p:nvPicPr>
        <p:blipFill>
          <a:blip r:embed="rId3"/>
          <a:srcRect/>
          <a:stretch>
            <a:fillRect/>
          </a:stretch>
        </p:blipFill>
        <p:spPr bwMode="auto">
          <a:xfrm>
            <a:off x="7490186" y="0"/>
            <a:ext cx="4701815" cy="6858000"/>
          </a:xfrm>
          <a:prstGeom prst="rect">
            <a:avLst/>
          </a:prstGeom>
          <a:noFill/>
          <a:ln w="9525">
            <a:noFill/>
            <a:miter lim="800000"/>
            <a:headEnd/>
            <a:tailEnd/>
          </a:ln>
        </p:spPr>
      </p:pic>
      <p:pic>
        <p:nvPicPr>
          <p:cNvPr id="12" name="Рисунок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839" y="424575"/>
            <a:ext cx="1256612" cy="545991"/>
          </a:xfrm>
          <a:prstGeom prst="rect">
            <a:avLst/>
          </a:prstGeom>
        </p:spPr>
      </p:pic>
      <p:sp>
        <p:nvSpPr>
          <p:cNvPr id="13" name="Заголовок 1"/>
          <p:cNvSpPr txBox="1">
            <a:spLocks/>
          </p:cNvSpPr>
          <p:nvPr/>
        </p:nvSpPr>
        <p:spPr>
          <a:xfrm>
            <a:off x="1970977" y="384452"/>
            <a:ext cx="4798123"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dirty="0">
                <a:solidFill>
                  <a:schemeClr val="accent1">
                    <a:lumMod val="75000"/>
                  </a:schemeClr>
                </a:solidFill>
                <a:latin typeface="Franklin Gothic Demi Cond" panose="020B0706030402020204" pitchFamily="34" charset="0"/>
              </a:rPr>
              <a:t>T8 – </a:t>
            </a:r>
            <a:r>
              <a:rPr lang="ru-RU" sz="3000" dirty="0">
                <a:solidFill>
                  <a:schemeClr val="accent1">
                    <a:lumMod val="75000"/>
                  </a:schemeClr>
                </a:solidFill>
                <a:latin typeface="Franklin Gothic Demi Cond" panose="020B0706030402020204" pitchFamily="34" charset="0"/>
              </a:rPr>
              <a:t>ВЕДУЩИЙ РАЗРАБОТЧИК И ПРОИЗВОДИТЕЛЬ</a:t>
            </a:r>
            <a:r>
              <a:rPr lang="en-US" sz="3000" dirty="0">
                <a:solidFill>
                  <a:schemeClr val="accent1">
                    <a:lumMod val="75000"/>
                  </a:schemeClr>
                </a:solidFill>
                <a:latin typeface="Franklin Gothic Demi Cond" panose="020B0706030402020204" pitchFamily="34" charset="0"/>
              </a:rPr>
              <a:t> DWDM </a:t>
            </a:r>
            <a:r>
              <a:rPr lang="ru-RU" sz="3000" dirty="0">
                <a:solidFill>
                  <a:schemeClr val="accent1">
                    <a:lumMod val="75000"/>
                  </a:schemeClr>
                </a:solidFill>
                <a:latin typeface="Franklin Gothic Demi Cond" panose="020B0706030402020204" pitchFamily="34" charset="0"/>
              </a:rPr>
              <a:t>И</a:t>
            </a:r>
            <a:r>
              <a:rPr lang="en-US" sz="3000" dirty="0">
                <a:solidFill>
                  <a:schemeClr val="accent1">
                    <a:lumMod val="75000"/>
                  </a:schemeClr>
                </a:solidFill>
                <a:latin typeface="Franklin Gothic Demi Cond" panose="020B0706030402020204" pitchFamily="34" charset="0"/>
              </a:rPr>
              <a:t> DAS </a:t>
            </a:r>
            <a:r>
              <a:rPr lang="ru-RU" sz="3000" dirty="0">
                <a:solidFill>
                  <a:schemeClr val="accent1">
                    <a:lumMod val="75000"/>
                  </a:schemeClr>
                </a:solidFill>
                <a:latin typeface="Franklin Gothic Demi Cond" panose="020B0706030402020204" pitchFamily="34" charset="0"/>
              </a:rPr>
              <a:t>ОБОРУДОВАНИЯ</a:t>
            </a:r>
          </a:p>
        </p:txBody>
      </p:sp>
    </p:spTree>
    <p:extLst>
      <p:ext uri="{BB962C8B-B14F-4D97-AF65-F5344CB8AC3E}">
        <p14:creationId xmlns:p14="http://schemas.microsoft.com/office/powerpoint/2010/main" val="2846809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3"/>
          <p:cNvPicPr>
            <a:picLocks noChangeAspect="1" noChangeArrowheads="1"/>
          </p:cNvPicPr>
          <p:nvPr/>
        </p:nvPicPr>
        <p:blipFill rotWithShape="1">
          <a:blip r:embed="rId2" cstate="print"/>
          <a:srcRect b="23324"/>
          <a:stretch/>
        </p:blipFill>
        <p:spPr bwMode="auto">
          <a:xfrm>
            <a:off x="555134" y="2888932"/>
            <a:ext cx="1900817" cy="752240"/>
          </a:xfrm>
          <a:prstGeom prst="rect">
            <a:avLst/>
          </a:prstGeom>
          <a:noFill/>
          <a:ln w="9525">
            <a:noFill/>
            <a:miter lim="800000"/>
            <a:headEnd/>
            <a:tailEnd/>
          </a:ln>
        </p:spPr>
      </p:pic>
      <p:sp>
        <p:nvSpPr>
          <p:cNvPr id="21" name="Прямоугольник 20"/>
          <p:cNvSpPr/>
          <p:nvPr/>
        </p:nvSpPr>
        <p:spPr>
          <a:xfrm>
            <a:off x="2938755" y="2827222"/>
            <a:ext cx="6451988" cy="923330"/>
          </a:xfrm>
          <a:prstGeom prst="rect">
            <a:avLst/>
          </a:prstGeom>
        </p:spPr>
        <p:txBody>
          <a:bodyPr wrap="square">
            <a:spAutoFit/>
          </a:bodyPr>
          <a:lstStyle/>
          <a:p>
            <a:pPr lvl="0"/>
            <a:r>
              <a:rPr lang="ru-RU" dirty="0">
                <a:solidFill>
                  <a:srgbClr val="0067AC"/>
                </a:solidFill>
                <a:latin typeface="Franklin Gothic Demi Cond" panose="020B0706030402020204" pitchFamily="34" charset="0"/>
                <a:cs typeface="Arial" panose="020B0604020202020204" pitchFamily="34" charset="0"/>
              </a:rPr>
              <a:t>Компания входит в ТОП-5 средних предприятий по выручке и ТОП-5 самых инновационных российских высокотехнологичных быстроразвивающихся компаний. </a:t>
            </a:r>
          </a:p>
        </p:txBody>
      </p:sp>
      <p:sp>
        <p:nvSpPr>
          <p:cNvPr id="28" name="Прямоугольник 27"/>
          <p:cNvSpPr/>
          <p:nvPr/>
        </p:nvSpPr>
        <p:spPr>
          <a:xfrm>
            <a:off x="9604542" y="2034229"/>
            <a:ext cx="2533207" cy="369332"/>
          </a:xfrm>
          <a:prstGeom prst="rect">
            <a:avLst/>
          </a:prstGeom>
        </p:spPr>
        <p:txBody>
          <a:bodyPr wrap="square">
            <a:spAutoFit/>
          </a:bodyPr>
          <a:lstStyle/>
          <a:p>
            <a:pPr marL="0" lvl="1" algn="ctr"/>
            <a:r>
              <a:rPr lang="ru-RU" dirty="0">
                <a:solidFill>
                  <a:srgbClr val="0067AC"/>
                </a:solidFill>
                <a:latin typeface="Franklin Gothic Demi Cond" panose="020B0706030402020204" pitchFamily="34" charset="0"/>
              </a:rPr>
              <a:t>ДИПЛОМЫ И НАГРАДЫ</a:t>
            </a:r>
          </a:p>
        </p:txBody>
      </p:sp>
      <p:sp>
        <p:nvSpPr>
          <p:cNvPr id="32" name="Прямоугольник 31"/>
          <p:cNvSpPr/>
          <p:nvPr/>
        </p:nvSpPr>
        <p:spPr>
          <a:xfrm>
            <a:off x="2928602" y="5987600"/>
            <a:ext cx="5719364" cy="646331"/>
          </a:xfrm>
          <a:prstGeom prst="rect">
            <a:avLst/>
          </a:prstGeom>
        </p:spPr>
        <p:txBody>
          <a:bodyPr wrap="square">
            <a:spAutoFit/>
          </a:bodyPr>
          <a:lstStyle/>
          <a:p>
            <a:pPr fontAlgn="base">
              <a:spcBef>
                <a:spcPct val="0"/>
              </a:spcBef>
              <a:spcAft>
                <a:spcPct val="0"/>
              </a:spcAft>
            </a:pPr>
            <a:r>
              <a:rPr lang="ru-RU" dirty="0">
                <a:solidFill>
                  <a:srgbClr val="0067AC"/>
                </a:solidFill>
                <a:latin typeface="Franklin Gothic Demi Cond" panose="020B0706030402020204" pitchFamily="34" charset="0"/>
                <a:cs typeface="Arial" pitchFamily="34" charset="0"/>
              </a:rPr>
              <a:t>В 2012 году исследовательский центр компании «Т8» получил статус резидента </a:t>
            </a:r>
            <a:r>
              <a:rPr lang="ru-RU" dirty="0" err="1">
                <a:solidFill>
                  <a:srgbClr val="0067AC"/>
                </a:solidFill>
                <a:latin typeface="Franklin Gothic Demi Cond" panose="020B0706030402020204" pitchFamily="34" charset="0"/>
                <a:cs typeface="Arial" pitchFamily="34" charset="0"/>
              </a:rPr>
              <a:t>Сколково</a:t>
            </a:r>
            <a:endParaRPr lang="ru-RU" dirty="0">
              <a:solidFill>
                <a:srgbClr val="0067AC"/>
              </a:solidFill>
              <a:latin typeface="Franklin Gothic Demi Cond" panose="020B0706030402020204" pitchFamily="34" charset="0"/>
              <a:cs typeface="Arial" pitchFamily="34" charset="0"/>
            </a:endParaRPr>
          </a:p>
        </p:txBody>
      </p:sp>
      <p:pic>
        <p:nvPicPr>
          <p:cNvPr id="16" name="Picture 2" descr="ИНДУСТРИЯ"/>
          <p:cNvPicPr>
            <a:picLocks noChangeAspect="1" noChangeArrowheads="1"/>
          </p:cNvPicPr>
          <p:nvPr/>
        </p:nvPicPr>
        <p:blipFill>
          <a:blip r:embed="rId3" cstate="print"/>
          <a:srcRect/>
          <a:stretch>
            <a:fillRect/>
          </a:stretch>
        </p:blipFill>
        <p:spPr bwMode="auto">
          <a:xfrm>
            <a:off x="497424" y="4024929"/>
            <a:ext cx="1900749" cy="597936"/>
          </a:xfrm>
          <a:prstGeom prst="rect">
            <a:avLst/>
          </a:prstGeom>
          <a:noFill/>
        </p:spPr>
      </p:pic>
      <p:sp>
        <p:nvSpPr>
          <p:cNvPr id="17" name="Прямоугольник 16"/>
          <p:cNvSpPr/>
          <p:nvPr/>
        </p:nvSpPr>
        <p:spPr>
          <a:xfrm>
            <a:off x="2933145" y="3967782"/>
            <a:ext cx="5733871" cy="646331"/>
          </a:xfrm>
          <a:prstGeom prst="rect">
            <a:avLst/>
          </a:prstGeom>
        </p:spPr>
        <p:txBody>
          <a:bodyPr wrap="square">
            <a:spAutoFit/>
          </a:bodyPr>
          <a:lstStyle/>
          <a:p>
            <a:pPr lvl="0"/>
            <a:r>
              <a:rPr lang="ru-RU" dirty="0">
                <a:solidFill>
                  <a:srgbClr val="0067AC"/>
                </a:solidFill>
                <a:latin typeface="Franklin Gothic Demi Cond" panose="020B0706030402020204" pitchFamily="34" charset="0"/>
                <a:cs typeface="Arial" panose="020B0604020202020204" pitchFamily="34" charset="0"/>
              </a:rPr>
              <a:t>Т8 номинант национальной промышленной премии РФ «Индустрия» </a:t>
            </a:r>
          </a:p>
        </p:txBody>
      </p:sp>
      <p:grpSp>
        <p:nvGrpSpPr>
          <p:cNvPr id="4" name="Группа 3"/>
          <p:cNvGrpSpPr/>
          <p:nvPr/>
        </p:nvGrpSpPr>
        <p:grpSpPr>
          <a:xfrm>
            <a:off x="9833409" y="3731167"/>
            <a:ext cx="1967233" cy="2632447"/>
            <a:chOff x="4602098" y="-3436462"/>
            <a:chExt cx="1967233" cy="2632447"/>
          </a:xfrm>
        </p:grpSpPr>
        <p:pic>
          <p:nvPicPr>
            <p:cNvPr id="27" name="Picture 4" descr="http://www.fsk-ees.ru/upload/iblock/ef7/ef7ce557a7089e3cc596c8c02d818b9b.jpg"/>
            <p:cNvPicPr>
              <a:picLocks noChangeAspect="1" noChangeArrowheads="1"/>
            </p:cNvPicPr>
            <p:nvPr/>
          </p:nvPicPr>
          <p:blipFill>
            <a:blip r:embed="rId4" cstate="print"/>
            <a:srcRect/>
            <a:stretch>
              <a:fillRect/>
            </a:stretch>
          </p:blipFill>
          <p:spPr bwMode="auto">
            <a:xfrm>
              <a:off x="4602098" y="-2454683"/>
              <a:ext cx="721287" cy="913019"/>
            </a:xfrm>
            <a:prstGeom prst="rect">
              <a:avLst/>
            </a:prstGeom>
            <a:noFill/>
          </p:spPr>
        </p:pic>
        <p:pic>
          <p:nvPicPr>
            <p:cNvPr id="29" name="Picture 6" descr="http://innovation.gov.ru/sites/default/files/styles/org_logo_profile/public/org/3453/1612.png?itok=z8OiyeE3"/>
            <p:cNvPicPr>
              <a:picLocks noChangeAspect="1" noChangeArrowheads="1"/>
            </p:cNvPicPr>
            <p:nvPr/>
          </p:nvPicPr>
          <p:blipFill>
            <a:blip r:embed="rId5" cstate="print"/>
            <a:srcRect l="18182" t="10345" r="22727" b="13793"/>
            <a:stretch>
              <a:fillRect/>
            </a:stretch>
          </p:blipFill>
          <p:spPr bwMode="auto">
            <a:xfrm>
              <a:off x="5469892" y="-2471959"/>
              <a:ext cx="1099439" cy="930295"/>
            </a:xfrm>
            <a:prstGeom prst="rect">
              <a:avLst/>
            </a:prstGeom>
            <a:noFill/>
          </p:spPr>
        </p:pic>
        <p:pic>
          <p:nvPicPr>
            <p:cNvPr id="30" name="Picture 8" descr="http://startupvillage.ru/iw/skolkovo/startup-village-logo.png"/>
            <p:cNvPicPr>
              <a:picLocks noChangeAspect="1" noChangeArrowheads="1"/>
            </p:cNvPicPr>
            <p:nvPr/>
          </p:nvPicPr>
          <p:blipFill>
            <a:blip r:embed="rId6" cstate="print"/>
            <a:srcRect/>
            <a:stretch>
              <a:fillRect/>
            </a:stretch>
          </p:blipFill>
          <p:spPr bwMode="auto">
            <a:xfrm>
              <a:off x="4602098" y="-3436462"/>
              <a:ext cx="1830995" cy="809045"/>
            </a:xfrm>
            <a:prstGeom prst="rect">
              <a:avLst/>
            </a:prstGeom>
            <a:noFill/>
          </p:spPr>
        </p:pic>
        <p:pic>
          <p:nvPicPr>
            <p:cNvPr id="2050" name="Picture 2"/>
            <p:cNvPicPr>
              <a:picLocks noChangeAspect="1" noChangeArrowheads="1"/>
            </p:cNvPicPr>
            <p:nvPr/>
          </p:nvPicPr>
          <p:blipFill>
            <a:blip r:embed="rId7" cstate="print"/>
            <a:srcRect/>
            <a:stretch>
              <a:fillRect/>
            </a:stretch>
          </p:blipFill>
          <p:spPr bwMode="auto">
            <a:xfrm>
              <a:off x="4789654" y="-1267402"/>
              <a:ext cx="1700362" cy="463387"/>
            </a:xfrm>
            <a:prstGeom prst="rect">
              <a:avLst/>
            </a:prstGeom>
            <a:noFill/>
            <a:ln w="9525">
              <a:noFill/>
              <a:miter lim="800000"/>
              <a:headEnd/>
              <a:tailEnd/>
            </a:ln>
          </p:spPr>
        </p:pic>
      </p:grpSp>
      <p:sp>
        <p:nvSpPr>
          <p:cNvPr id="18" name="TextBox 17"/>
          <p:cNvSpPr txBox="1"/>
          <p:nvPr/>
        </p:nvSpPr>
        <p:spPr>
          <a:xfrm>
            <a:off x="2933703" y="1657176"/>
            <a:ext cx="6181269" cy="923330"/>
          </a:xfrm>
          <a:prstGeom prst="rect">
            <a:avLst/>
          </a:prstGeom>
          <a:noFill/>
        </p:spPr>
        <p:txBody>
          <a:bodyPr wrap="square" rtlCol="0">
            <a:spAutoFit/>
          </a:bodyPr>
          <a:lstStyle/>
          <a:p>
            <a:r>
              <a:rPr lang="ru-RU" dirty="0">
                <a:solidFill>
                  <a:srgbClr val="0067AC"/>
                </a:solidFill>
                <a:latin typeface="Franklin Gothic Demi Cond" panose="020B0706030402020204" pitchFamily="34" charset="0"/>
              </a:rPr>
              <a:t>Компания отобрана в программу Минэкономразвития России «Национальные чемпионы» </a:t>
            </a:r>
          </a:p>
          <a:p>
            <a:r>
              <a:rPr lang="ru-RU" dirty="0">
                <a:solidFill>
                  <a:srgbClr val="002060"/>
                </a:solidFill>
                <a:latin typeface="Franklin Gothic Medium Cond" panose="020B0606030402020204" pitchFamily="34" charset="0"/>
                <a:cs typeface="Arial" pitchFamily="34" charset="0"/>
              </a:rPr>
              <a:t>(«Поддержка частных высокотехнологических компаний-лидеров»).</a:t>
            </a:r>
          </a:p>
        </p:txBody>
      </p:sp>
      <p:sp>
        <p:nvSpPr>
          <p:cNvPr id="24" name="Прямоугольник 23"/>
          <p:cNvSpPr/>
          <p:nvPr/>
        </p:nvSpPr>
        <p:spPr>
          <a:xfrm>
            <a:off x="2921377" y="4961711"/>
            <a:ext cx="6290660" cy="1066959"/>
          </a:xfrm>
          <a:prstGeom prst="rect">
            <a:avLst/>
          </a:prstGeom>
        </p:spPr>
        <p:txBody>
          <a:bodyPr wrap="square">
            <a:spAutoFit/>
          </a:bodyPr>
          <a:lstStyle/>
          <a:p>
            <a:pPr>
              <a:lnSpc>
                <a:spcPts val="1867"/>
              </a:lnSpc>
            </a:pPr>
            <a:r>
              <a:rPr lang="ru-RU" sz="1867" dirty="0">
                <a:solidFill>
                  <a:srgbClr val="DE006A"/>
                </a:solidFill>
                <a:latin typeface="Franklin Gothic Demi Cond" panose="020B0706030402020204" pitchFamily="34" charset="0"/>
                <a:cs typeface="Arial" pitchFamily="34" charset="0"/>
              </a:rPr>
              <a:t>Все оборудование разрабатывается и собирается в Москве. </a:t>
            </a:r>
          </a:p>
          <a:p>
            <a:pPr>
              <a:lnSpc>
                <a:spcPts val="1867"/>
              </a:lnSpc>
            </a:pPr>
            <a:r>
              <a:rPr lang="ru-RU" sz="1867" dirty="0">
                <a:solidFill>
                  <a:srgbClr val="DE006A"/>
                </a:solidFill>
                <a:latin typeface="Franklin Gothic Demi Cond" panose="020B0706030402020204" pitchFamily="34" charset="0"/>
                <a:cs typeface="Arial" pitchFamily="34" charset="0"/>
              </a:rPr>
              <a:t>Выпускаемое оборудование имеет статус оборудования российского происхождения (по классификации </a:t>
            </a:r>
            <a:r>
              <a:rPr lang="ru-RU" sz="1867" dirty="0" err="1">
                <a:solidFill>
                  <a:srgbClr val="DE006A"/>
                </a:solidFill>
                <a:latin typeface="Franklin Gothic Demi Cond" panose="020B0706030402020204" pitchFamily="34" charset="0"/>
                <a:cs typeface="Arial" pitchFamily="34" charset="0"/>
              </a:rPr>
              <a:t>Минпромторга</a:t>
            </a:r>
            <a:r>
              <a:rPr lang="ru-RU" sz="1867" dirty="0">
                <a:solidFill>
                  <a:srgbClr val="DE006A"/>
                </a:solidFill>
                <a:latin typeface="Franklin Gothic Demi Cond" panose="020B0706030402020204" pitchFamily="34" charset="0"/>
                <a:cs typeface="Arial" pitchFamily="34" charset="0"/>
              </a:rPr>
              <a:t>).</a:t>
            </a:r>
          </a:p>
          <a:p>
            <a:pPr>
              <a:lnSpc>
                <a:spcPts val="1867"/>
              </a:lnSpc>
            </a:pPr>
            <a:endParaRPr lang="ru-RU" sz="1867" dirty="0">
              <a:solidFill>
                <a:srgbClr val="DE006A"/>
              </a:solidFill>
              <a:latin typeface="Franklin Gothic Demi Cond" panose="020B0706030402020204" pitchFamily="34" charset="0"/>
              <a:cs typeface="Arial" pitchFamily="34" charset="0"/>
            </a:endParaRPr>
          </a:p>
        </p:txBody>
      </p:sp>
      <p:sp>
        <p:nvSpPr>
          <p:cNvPr id="33" name="Прямоугольник 32"/>
          <p:cNvSpPr/>
          <p:nvPr/>
        </p:nvSpPr>
        <p:spPr>
          <a:xfrm>
            <a:off x="1562101" y="0"/>
            <a:ext cx="10629900" cy="1388125"/>
          </a:xfrm>
          <a:prstGeom prst="rect">
            <a:avLst/>
          </a:prstGeom>
          <a:gradFill>
            <a:gsLst>
              <a:gs pos="100000">
                <a:srgbClr val="01A3DD"/>
              </a:gs>
              <a:gs pos="8712">
                <a:srgbClr val="01A3E7"/>
              </a:gs>
              <a:gs pos="0">
                <a:srgbClr val="01AAE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a:off x="1" y="0"/>
            <a:ext cx="1562100" cy="13881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6" name="Рисунок 3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3839" y="424575"/>
            <a:ext cx="1256612" cy="545991"/>
          </a:xfrm>
          <a:prstGeom prst="rect">
            <a:avLst/>
          </a:prstGeom>
        </p:spPr>
      </p:pic>
      <p:sp>
        <p:nvSpPr>
          <p:cNvPr id="37" name="Rectangle 2"/>
          <p:cNvSpPr txBox="1">
            <a:spLocks noChangeArrowheads="1"/>
          </p:cNvSpPr>
          <p:nvPr/>
        </p:nvSpPr>
        <p:spPr bwMode="auto">
          <a:xfrm>
            <a:off x="1800000" y="490627"/>
            <a:ext cx="5723832" cy="436727"/>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spcAft>
                <a:spcPts val="0"/>
              </a:spcAft>
              <a:defRPr/>
            </a:pPr>
            <a:r>
              <a:rPr lang="ru-RU" altLang="en-US" sz="4000" dirty="0">
                <a:solidFill>
                  <a:schemeClr val="bg1"/>
                </a:solidFill>
                <a:latin typeface="Franklin Gothic Demi Cond" panose="020B0706030402020204" pitchFamily="34" charset="0"/>
                <a:ea typeface="+mn-ea"/>
                <a:cs typeface="Calibri" pitchFamily="34" charset="0"/>
              </a:rPr>
              <a:t>НАШИ ДОСТИЖЕНИЯ</a:t>
            </a:r>
            <a:endParaRPr lang="en-GB" altLang="en-US" sz="4000" dirty="0">
              <a:solidFill>
                <a:schemeClr val="bg1"/>
              </a:solidFill>
              <a:latin typeface="Franklin Gothic Demi Cond" panose="020B0706030402020204" pitchFamily="34" charset="0"/>
              <a:ea typeface="+mn-ea"/>
              <a:cs typeface="Calibri" pitchFamily="34" charset="0"/>
            </a:endParaRPr>
          </a:p>
        </p:txBody>
      </p:sp>
      <p:pic>
        <p:nvPicPr>
          <p:cNvPr id="7" name="Рисунок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6217" y="5937070"/>
            <a:ext cx="1083163" cy="771617"/>
          </a:xfrm>
          <a:prstGeom prst="rect">
            <a:avLst/>
          </a:prstGeom>
        </p:spPr>
      </p:pic>
      <p:pic>
        <p:nvPicPr>
          <p:cNvPr id="25" name="Picture 2" descr="Картинки по запросу Минэкономразвития России"/>
          <p:cNvPicPr>
            <a:picLocks noChangeAspect="1" noChangeArrowheads="1"/>
          </p:cNvPicPr>
          <p:nvPr/>
        </p:nvPicPr>
        <p:blipFill>
          <a:blip r:embed="rId10" cstate="print"/>
          <a:srcRect/>
          <a:stretch>
            <a:fillRect/>
          </a:stretch>
        </p:blipFill>
        <p:spPr bwMode="auto">
          <a:xfrm>
            <a:off x="454453" y="1722983"/>
            <a:ext cx="1813292" cy="831093"/>
          </a:xfrm>
          <a:prstGeom prst="rect">
            <a:avLst/>
          </a:prstGeom>
          <a:noFill/>
        </p:spPr>
      </p:pic>
      <p:grpSp>
        <p:nvGrpSpPr>
          <p:cNvPr id="35" name="Группа 34"/>
          <p:cNvGrpSpPr/>
          <p:nvPr/>
        </p:nvGrpSpPr>
        <p:grpSpPr>
          <a:xfrm>
            <a:off x="605755" y="4714254"/>
            <a:ext cx="1574736" cy="1030817"/>
            <a:chOff x="-344883" y="4299942"/>
            <a:chExt cx="1511076" cy="945331"/>
          </a:xfrm>
        </p:grpSpPr>
        <p:pic>
          <p:nvPicPr>
            <p:cNvPr id="38" name="Picture 6" descr="Картинки по запросу минпромторг"/>
            <p:cNvPicPr>
              <a:picLocks noChangeAspect="1" noChangeArrowheads="1"/>
            </p:cNvPicPr>
            <p:nvPr/>
          </p:nvPicPr>
          <p:blipFill>
            <a:blip r:embed="rId11" cstate="print"/>
            <a:srcRect l="22278"/>
            <a:stretch>
              <a:fillRect/>
            </a:stretch>
          </p:blipFill>
          <p:spPr bwMode="auto">
            <a:xfrm>
              <a:off x="-344883" y="4666779"/>
              <a:ext cx="1511076" cy="578494"/>
            </a:xfrm>
            <a:prstGeom prst="rect">
              <a:avLst/>
            </a:prstGeom>
            <a:noFill/>
          </p:spPr>
        </p:pic>
        <p:pic>
          <p:nvPicPr>
            <p:cNvPr id="39" name="Picture 6" descr="Картинки по запросу минпромторг"/>
            <p:cNvPicPr>
              <a:picLocks noChangeAspect="1" noChangeArrowheads="1"/>
            </p:cNvPicPr>
            <p:nvPr/>
          </p:nvPicPr>
          <p:blipFill>
            <a:blip r:embed="rId11" cstate="print"/>
            <a:srcRect r="77778"/>
            <a:stretch>
              <a:fillRect/>
            </a:stretch>
          </p:blipFill>
          <p:spPr bwMode="auto">
            <a:xfrm>
              <a:off x="-324544" y="4299942"/>
              <a:ext cx="432048" cy="578494"/>
            </a:xfrm>
            <a:prstGeom prst="rect">
              <a:avLst/>
            </a:prstGeom>
            <a:noFill/>
          </p:spPr>
        </p:pic>
      </p:grpSp>
      <p:pic>
        <p:nvPicPr>
          <p:cNvPr id="40" name="Picture 2" descr="http://upload.wikimedia.org/wikipedia/commons/d/d5/Rostec_logo.jpg"/>
          <p:cNvPicPr>
            <a:picLocks noChangeAspect="1" noChangeArrowheads="1"/>
          </p:cNvPicPr>
          <p:nvPr/>
        </p:nvPicPr>
        <p:blipFill>
          <a:blip r:embed="rId12" cstate="print"/>
          <a:srcRect/>
          <a:stretch>
            <a:fillRect/>
          </a:stretch>
        </p:blipFill>
        <p:spPr bwMode="auto">
          <a:xfrm>
            <a:off x="10395427" y="2778988"/>
            <a:ext cx="951437" cy="713579"/>
          </a:xfrm>
          <a:prstGeom prst="rect">
            <a:avLst/>
          </a:prstGeom>
          <a:noFill/>
        </p:spPr>
      </p:pic>
    </p:spTree>
    <p:extLst>
      <p:ext uri="{BB962C8B-B14F-4D97-AF65-F5344CB8AC3E}">
        <p14:creationId xmlns:p14="http://schemas.microsoft.com/office/powerpoint/2010/main" val="3636090441"/>
      </p:ext>
    </p:extLst>
  </p:cSld>
  <p:clrMapOvr>
    <a:masterClrMapping/>
  </p:clrMapOvr>
  <mc:AlternateContent xmlns:mc="http://schemas.openxmlformats.org/markup-compatibility/2006" xmlns:p14="http://schemas.microsoft.com/office/powerpoint/2010/main">
    <mc:Choice Requires="p14">
      <p:transition spd="slow" p14:dur="2000" advClick="0" advTm="7000"/>
    </mc:Choice>
    <mc:Fallback xmlns="">
      <p:transition spd="slow" advClick="0" advTm="7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
            <a:ext cx="12192000" cy="6704548"/>
          </a:xfrm>
          <a:prstGeom prst="rect">
            <a:avLst/>
          </a:prstGeom>
        </p:spPr>
      </p:pic>
      <p:pic>
        <p:nvPicPr>
          <p:cNvPr id="24" name="Рисунок 23"/>
          <p:cNvPicPr>
            <a:picLocks noChangeAspect="1"/>
          </p:cNvPicPr>
          <p:nvPr/>
        </p:nvPicPr>
        <p:blipFill rotWithShape="1">
          <a:blip r:embed="rId3">
            <a:extLst>
              <a:ext uri="{28A0092B-C50C-407E-A947-70E740481C1C}">
                <a14:useLocalDpi xmlns:a14="http://schemas.microsoft.com/office/drawing/2010/main" val="0"/>
              </a:ext>
            </a:extLst>
          </a:blip>
          <a:srcRect l="-1" r="-813"/>
          <a:stretch/>
        </p:blipFill>
        <p:spPr>
          <a:xfrm>
            <a:off x="6005915" y="47261"/>
            <a:ext cx="6068524" cy="3320408"/>
          </a:xfrm>
          <a:prstGeom prst="rect">
            <a:avLst/>
          </a:prstGeom>
          <a:effectLst>
            <a:outerShdw blurRad="63500" dist="114300" dir="13320000" sx="97000" sy="97000" algn="ctr" rotWithShape="0">
              <a:schemeClr val="accent1">
                <a:lumMod val="75000"/>
                <a:alpha val="10000"/>
              </a:schemeClr>
            </a:outerShdw>
          </a:effectLst>
        </p:spPr>
      </p:pic>
      <p:pic>
        <p:nvPicPr>
          <p:cNvPr id="25" name="Рисунок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275" y="400956"/>
            <a:ext cx="1402507" cy="609381"/>
          </a:xfrm>
          <a:prstGeom prst="rect">
            <a:avLst/>
          </a:prstGeom>
        </p:spPr>
      </p:pic>
      <p:grpSp>
        <p:nvGrpSpPr>
          <p:cNvPr id="18" name="Группа 17"/>
          <p:cNvGrpSpPr/>
          <p:nvPr/>
        </p:nvGrpSpPr>
        <p:grpSpPr>
          <a:xfrm>
            <a:off x="8393500" y="3566045"/>
            <a:ext cx="3360995" cy="1379598"/>
            <a:chOff x="7307224" y="4993805"/>
            <a:chExt cx="5955737" cy="1770598"/>
          </a:xfrm>
        </p:grpSpPr>
        <p:sp>
          <p:nvSpPr>
            <p:cNvPr id="21" name="Прямоугольник 20"/>
            <p:cNvSpPr/>
            <p:nvPr/>
          </p:nvSpPr>
          <p:spPr>
            <a:xfrm>
              <a:off x="7307224" y="4993805"/>
              <a:ext cx="3757675" cy="474006"/>
            </a:xfrm>
            <a:prstGeom prst="rect">
              <a:avLst/>
            </a:prstGeom>
          </p:spPr>
          <p:txBody>
            <a:bodyPr wrap="square">
              <a:spAutoFit/>
            </a:bodyPr>
            <a:lstStyle/>
            <a:p>
              <a:pPr defTabSz="514338">
                <a:defRPr/>
              </a:pPr>
              <a:r>
                <a:rPr lang="ru-RU" dirty="0">
                  <a:solidFill>
                    <a:srgbClr val="DE006A"/>
                  </a:solidFill>
                  <a:latin typeface="Franklin Gothic Demi Cond" panose="020B0706030402020204" pitchFamily="34" charset="0"/>
                  <a:cs typeface="Calibri" pitchFamily="34" charset="0"/>
                </a:rPr>
                <a:t>НАС ВЫБИРАЮТ</a:t>
              </a:r>
              <a:r>
                <a:rPr lang="en-US" dirty="0">
                  <a:solidFill>
                    <a:srgbClr val="DE006A"/>
                  </a:solidFill>
                  <a:latin typeface="Franklin Gothic Demi Cond" panose="020B0706030402020204" pitchFamily="34" charset="0"/>
                  <a:cs typeface="Calibri" pitchFamily="34" charset="0"/>
                </a:rPr>
                <a:t>:</a:t>
              </a:r>
              <a:endParaRPr lang="ru-RU" dirty="0">
                <a:solidFill>
                  <a:srgbClr val="DE006A"/>
                </a:solidFill>
                <a:latin typeface="Franklin Gothic Demi Cond" panose="020B0706030402020204" pitchFamily="34" charset="0"/>
                <a:cs typeface="Calibri" pitchFamily="34" charset="0"/>
              </a:endParaRPr>
            </a:p>
          </p:txBody>
        </p:sp>
        <p:sp>
          <p:nvSpPr>
            <p:cNvPr id="22" name="Прямоугольник 21"/>
            <p:cNvSpPr/>
            <p:nvPr/>
          </p:nvSpPr>
          <p:spPr>
            <a:xfrm>
              <a:off x="7308470" y="5381885"/>
              <a:ext cx="5954491" cy="1382518"/>
            </a:xfrm>
            <a:prstGeom prst="rect">
              <a:avLst/>
            </a:prstGeom>
          </p:spPr>
          <p:txBody>
            <a:bodyPr wrap="square">
              <a:spAutoFit/>
            </a:bodyPr>
            <a:lstStyle/>
            <a:p>
              <a:pPr marL="180970" indent="-180970">
                <a:buFont typeface="Arial" pitchFamily="34" charset="0"/>
                <a:buChar char="•"/>
              </a:pPr>
              <a:r>
                <a:rPr lang="ru-RU" sz="1600" dirty="0">
                  <a:solidFill>
                    <a:srgbClr val="0067AC"/>
                  </a:solidFill>
                  <a:latin typeface="Franklin Gothic Demi Cond" panose="020B0706030402020204" pitchFamily="34" charset="0"/>
                </a:rPr>
                <a:t>Операторы связи </a:t>
              </a:r>
            </a:p>
            <a:p>
              <a:pPr marL="180970" indent="-180970">
                <a:buFont typeface="Arial" pitchFamily="34" charset="0"/>
                <a:buChar char="•"/>
              </a:pPr>
              <a:r>
                <a:rPr lang="ru-RU" sz="1600" dirty="0">
                  <a:solidFill>
                    <a:srgbClr val="0067AC"/>
                  </a:solidFill>
                  <a:latin typeface="Franklin Gothic Demi Cond" panose="020B0706030402020204" pitchFamily="34" charset="0"/>
                </a:rPr>
                <a:t>Частные компании</a:t>
              </a:r>
            </a:p>
            <a:p>
              <a:pPr marL="180970" indent="-180970">
                <a:buFont typeface="Arial" pitchFamily="34" charset="0"/>
                <a:buChar char="•"/>
              </a:pPr>
              <a:r>
                <a:rPr lang="ru-RU" sz="1600" dirty="0">
                  <a:solidFill>
                    <a:srgbClr val="0067AC"/>
                  </a:solidFill>
                  <a:latin typeface="Franklin Gothic Demi Cond" panose="020B0706030402020204" pitchFamily="34" charset="0"/>
                </a:rPr>
                <a:t>Финансовые компании и банки</a:t>
              </a:r>
            </a:p>
            <a:p>
              <a:pPr marL="180970" indent="-180970">
                <a:buFont typeface="Arial" pitchFamily="34" charset="0"/>
                <a:buChar char="•"/>
              </a:pPr>
              <a:r>
                <a:rPr lang="ru-RU" sz="1600" dirty="0">
                  <a:solidFill>
                    <a:srgbClr val="0067AC"/>
                  </a:solidFill>
                  <a:latin typeface="Franklin Gothic Demi Cond" panose="020B0706030402020204" pitchFamily="34" charset="0"/>
                </a:rPr>
                <a:t>Топливно-энергетические компании</a:t>
              </a:r>
            </a:p>
          </p:txBody>
        </p:sp>
      </p:grpSp>
      <p:grpSp>
        <p:nvGrpSpPr>
          <p:cNvPr id="26" name="Группа 25"/>
          <p:cNvGrpSpPr/>
          <p:nvPr/>
        </p:nvGrpSpPr>
        <p:grpSpPr>
          <a:xfrm>
            <a:off x="8410837" y="5012804"/>
            <a:ext cx="3229359" cy="1147885"/>
            <a:chOff x="7320354" y="3049497"/>
            <a:chExt cx="3908035" cy="1473214"/>
          </a:xfrm>
        </p:grpSpPr>
        <p:sp>
          <p:nvSpPr>
            <p:cNvPr id="27" name="Прямоугольник 26"/>
            <p:cNvSpPr/>
            <p:nvPr/>
          </p:nvSpPr>
          <p:spPr>
            <a:xfrm>
              <a:off x="7320356" y="3049497"/>
              <a:ext cx="1351636" cy="474007"/>
            </a:xfrm>
            <a:prstGeom prst="rect">
              <a:avLst/>
            </a:prstGeom>
          </p:spPr>
          <p:txBody>
            <a:bodyPr wrap="none">
              <a:spAutoFit/>
            </a:bodyPr>
            <a:lstStyle/>
            <a:p>
              <a:r>
                <a:rPr lang="ru-RU" dirty="0">
                  <a:solidFill>
                    <a:srgbClr val="DE006A"/>
                  </a:solidFill>
                  <a:latin typeface="Franklin Gothic Demi Cond" panose="020B0706030402020204" pitchFamily="34" charset="0"/>
                  <a:cs typeface="Calibri" pitchFamily="34" charset="0"/>
                </a:rPr>
                <a:t>ПОЧЕМУ ?</a:t>
              </a:r>
            </a:p>
          </p:txBody>
        </p:sp>
        <p:sp>
          <p:nvSpPr>
            <p:cNvPr id="28" name="Прямоугольник 27"/>
            <p:cNvSpPr/>
            <p:nvPr/>
          </p:nvSpPr>
          <p:spPr>
            <a:xfrm>
              <a:off x="7320354" y="3456196"/>
              <a:ext cx="3908035" cy="1066515"/>
            </a:xfrm>
            <a:prstGeom prst="rect">
              <a:avLst/>
            </a:prstGeom>
          </p:spPr>
          <p:txBody>
            <a:bodyPr wrap="square">
              <a:spAutoFit/>
            </a:bodyPr>
            <a:lstStyle/>
            <a:p>
              <a:pPr marL="180970" indent="-180970">
                <a:buFont typeface="Arial" pitchFamily="34" charset="0"/>
                <a:buChar char="•"/>
              </a:pPr>
              <a:r>
                <a:rPr lang="ru-RU" sz="1600" dirty="0">
                  <a:solidFill>
                    <a:srgbClr val="0067AC"/>
                  </a:solidFill>
                  <a:latin typeface="Franklin Gothic Demi Cond" panose="020B0706030402020204" pitchFamily="34" charset="0"/>
                </a:rPr>
                <a:t>Лучшее ценообразование</a:t>
              </a:r>
              <a:endParaRPr lang="en-US" sz="1600" dirty="0">
                <a:solidFill>
                  <a:srgbClr val="0067AC"/>
                </a:solidFill>
                <a:latin typeface="Franklin Gothic Demi Cond" panose="020B0706030402020204" pitchFamily="34" charset="0"/>
              </a:endParaRPr>
            </a:p>
            <a:p>
              <a:pPr marL="180970" indent="-180970">
                <a:buFont typeface="Arial" pitchFamily="34" charset="0"/>
                <a:buChar char="•"/>
              </a:pPr>
              <a:r>
                <a:rPr lang="ru-RU" sz="1600" dirty="0">
                  <a:solidFill>
                    <a:srgbClr val="0067AC"/>
                  </a:solidFill>
                  <a:latin typeface="Franklin Gothic Demi Cond" panose="020B0706030402020204" pitchFamily="34" charset="0"/>
                </a:rPr>
                <a:t>Отличные технические параметры</a:t>
              </a:r>
              <a:r>
                <a:rPr lang="en-US" sz="1600" dirty="0">
                  <a:solidFill>
                    <a:srgbClr val="0067AC"/>
                  </a:solidFill>
                  <a:latin typeface="Franklin Gothic Demi Cond" panose="020B0706030402020204" pitchFamily="34" charset="0"/>
                </a:rPr>
                <a:t> </a:t>
              </a:r>
            </a:p>
            <a:p>
              <a:pPr marL="180970" indent="-180970">
                <a:buFont typeface="Arial" pitchFamily="34" charset="0"/>
                <a:buChar char="•"/>
              </a:pPr>
              <a:r>
                <a:rPr lang="ru-RU" sz="1600" dirty="0">
                  <a:solidFill>
                    <a:srgbClr val="0067AC"/>
                  </a:solidFill>
                  <a:latin typeface="Franklin Gothic Demi Cond" panose="020B0706030402020204" pitchFamily="34" charset="0"/>
                </a:rPr>
                <a:t>Оперативная тех. поддержка </a:t>
              </a:r>
              <a:endParaRPr lang="en-US" sz="1600" dirty="0">
                <a:solidFill>
                  <a:srgbClr val="0067AC"/>
                </a:solidFill>
                <a:latin typeface="Franklin Gothic Demi Cond" panose="020B0706030402020204" pitchFamily="34" charset="0"/>
              </a:endParaRPr>
            </a:p>
          </p:txBody>
        </p:sp>
      </p:grpSp>
      <p:sp>
        <p:nvSpPr>
          <p:cNvPr id="29" name="Rectangle 2"/>
          <p:cNvSpPr txBox="1">
            <a:spLocks noChangeArrowheads="1"/>
          </p:cNvSpPr>
          <p:nvPr/>
        </p:nvSpPr>
        <p:spPr bwMode="auto">
          <a:xfrm>
            <a:off x="208705" y="1885599"/>
            <a:ext cx="3385395" cy="979715"/>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spcAft>
                <a:spcPts val="0"/>
              </a:spcAft>
              <a:defRPr/>
            </a:pPr>
            <a:r>
              <a:rPr lang="ru-RU" altLang="en-US" sz="4000" dirty="0">
                <a:solidFill>
                  <a:schemeClr val="bg1"/>
                </a:solidFill>
                <a:latin typeface="Franklin Gothic Demi Cond" panose="020B0706030402020204" pitchFamily="34" charset="0"/>
                <a:ea typeface="+mn-ea"/>
                <a:cs typeface="Calibri" pitchFamily="34" charset="0"/>
              </a:rPr>
              <a:t>СРЕДИ НАШИХ ЗАКАЗЧИКОВ</a:t>
            </a:r>
            <a:endParaRPr lang="en-GB" altLang="en-US" sz="4000" dirty="0">
              <a:solidFill>
                <a:schemeClr val="bg1"/>
              </a:solidFill>
              <a:latin typeface="Franklin Gothic Demi Cond" panose="020B0706030402020204" pitchFamily="34" charset="0"/>
              <a:ea typeface="+mn-ea"/>
              <a:cs typeface="Calibri" pitchFamily="34" charset="0"/>
            </a:endParaRPr>
          </a:p>
        </p:txBody>
      </p:sp>
      <p:grpSp>
        <p:nvGrpSpPr>
          <p:cNvPr id="30" name="Группа 29"/>
          <p:cNvGrpSpPr/>
          <p:nvPr/>
        </p:nvGrpSpPr>
        <p:grpSpPr>
          <a:xfrm>
            <a:off x="311127" y="4127725"/>
            <a:ext cx="7528732" cy="2403931"/>
            <a:chOff x="216606" y="3985675"/>
            <a:chExt cx="6531371" cy="2085472"/>
          </a:xfrm>
        </p:grpSpPr>
        <p:grpSp>
          <p:nvGrpSpPr>
            <p:cNvPr id="31" name="Группа 30"/>
            <p:cNvGrpSpPr/>
            <p:nvPr/>
          </p:nvGrpSpPr>
          <p:grpSpPr>
            <a:xfrm>
              <a:off x="216606" y="3985675"/>
              <a:ext cx="6531371" cy="2085472"/>
              <a:chOff x="274196" y="3051671"/>
              <a:chExt cx="7876886" cy="2515094"/>
            </a:xfrm>
          </p:grpSpPr>
          <p:pic>
            <p:nvPicPr>
              <p:cNvPr id="35" name="Рисунок 1"/>
              <p:cNvPicPr>
                <a:picLocks noChangeAspect="1"/>
              </p:cNvPicPr>
              <p:nvPr/>
            </p:nvPicPr>
            <p:blipFill rotWithShape="1">
              <a:blip r:embed="rId5">
                <a:extLst>
                  <a:ext uri="{28A0092B-C50C-407E-A947-70E740481C1C}">
                    <a14:useLocalDpi xmlns:a14="http://schemas.microsoft.com/office/drawing/2010/main" val="0"/>
                  </a:ext>
                </a:extLst>
              </a:blip>
              <a:srcRect/>
              <a:stretch/>
            </p:blipFill>
            <p:spPr bwMode="auto">
              <a:xfrm>
                <a:off x="274196" y="3051671"/>
                <a:ext cx="6665146" cy="2515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358293" y="4990617"/>
                <a:ext cx="12626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5465531" y="4840286"/>
                <a:ext cx="1157999" cy="58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42715" y="4280057"/>
                <a:ext cx="1908367" cy="480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2" name="Группа 31"/>
            <p:cNvGrpSpPr/>
            <p:nvPr/>
          </p:nvGrpSpPr>
          <p:grpSpPr>
            <a:xfrm>
              <a:off x="2961016" y="4948641"/>
              <a:ext cx="1179966" cy="528534"/>
              <a:chOff x="5850318" y="3426236"/>
              <a:chExt cx="1815610" cy="813255"/>
            </a:xfrm>
          </p:grpSpPr>
          <p:sp>
            <p:nvSpPr>
              <p:cNvPr id="33" name="Прямоугольник 32"/>
              <p:cNvSpPr/>
              <p:nvPr/>
            </p:nvSpPr>
            <p:spPr>
              <a:xfrm>
                <a:off x="6005914" y="3475723"/>
                <a:ext cx="1660014" cy="7637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1"/>
              </a:p>
            </p:txBody>
          </p:sp>
          <p:pic>
            <p:nvPicPr>
              <p:cNvPr id="34" name="Рисунок 3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50318" y="3426236"/>
                <a:ext cx="1697565" cy="792506"/>
              </a:xfrm>
              <a:prstGeom prst="rect">
                <a:avLst/>
              </a:prstGeom>
            </p:spPr>
          </p:pic>
        </p:grpSp>
      </p:grpSp>
      <p:pic>
        <p:nvPicPr>
          <p:cNvPr id="39" name="Picture 2" descr="Картинки по запросу цппк логотип"/>
          <p:cNvPicPr>
            <a:picLocks noChangeAspect="1" noChangeArrowheads="1"/>
          </p:cNvPicPr>
          <p:nvPr/>
        </p:nvPicPr>
        <p:blipFill>
          <a:blip r:embed="rId10" cstate="print"/>
          <a:srcRect/>
          <a:stretch>
            <a:fillRect/>
          </a:stretch>
        </p:blipFill>
        <p:spPr bwMode="auto">
          <a:xfrm>
            <a:off x="6740325" y="5995037"/>
            <a:ext cx="955875" cy="646012"/>
          </a:xfrm>
          <a:prstGeom prst="rect">
            <a:avLst/>
          </a:prstGeom>
          <a:noFill/>
        </p:spPr>
      </p:pic>
      <p:pic>
        <p:nvPicPr>
          <p:cNvPr id="1026" name="Picture 2" descr="ÐÐ°ÑÑÐ¸Ð½ÐºÐ¸ Ð¿Ð¾ Ð·Ð°Ð¿ÑÐ¾ÑÑ Ð»Ð¾Ð³Ð¾ÑÐ¸Ð¿ ÑÐ¶Ð´"/>
          <p:cNvPicPr>
            <a:picLocks noChangeAspect="1" noChangeArrowheads="1"/>
          </p:cNvPicPr>
          <p:nvPr/>
        </p:nvPicPr>
        <p:blipFill rotWithShape="1">
          <a:blip r:embed="rId11">
            <a:extLst>
              <a:ext uri="{28A0092B-C50C-407E-A947-70E740481C1C}">
                <a14:useLocalDpi xmlns:a14="http://schemas.microsoft.com/office/drawing/2010/main" val="0"/>
              </a:ext>
            </a:extLst>
          </a:blip>
          <a:srcRect/>
          <a:stretch/>
        </p:blipFill>
        <p:spPr bwMode="auto">
          <a:xfrm>
            <a:off x="1084587" y="5487411"/>
            <a:ext cx="1228764" cy="532464"/>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Картинки по запросу связьтранснефть"/>
          <p:cNvPicPr>
            <a:picLocks noChangeAspect="1" noChangeArrowheads="1"/>
          </p:cNvPicPr>
          <p:nvPr/>
        </p:nvPicPr>
        <p:blipFill>
          <a:blip r:embed="rId12" cstate="print"/>
          <a:srcRect/>
          <a:stretch>
            <a:fillRect/>
          </a:stretch>
        </p:blipFill>
        <p:spPr bwMode="auto">
          <a:xfrm>
            <a:off x="292444" y="5457687"/>
            <a:ext cx="804843" cy="574888"/>
          </a:xfrm>
          <a:prstGeom prst="rect">
            <a:avLst/>
          </a:prstGeom>
          <a:noFill/>
        </p:spPr>
      </p:pic>
      <p:sp>
        <p:nvSpPr>
          <p:cNvPr id="2" name="Прямоугольник 1"/>
          <p:cNvSpPr/>
          <p:nvPr/>
        </p:nvSpPr>
        <p:spPr>
          <a:xfrm>
            <a:off x="5067300" y="4945644"/>
            <a:ext cx="1371408" cy="4364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41" name="Группа 40"/>
          <p:cNvGrpSpPr/>
          <p:nvPr/>
        </p:nvGrpSpPr>
        <p:grpSpPr>
          <a:xfrm>
            <a:off x="5245951" y="4910787"/>
            <a:ext cx="2824695" cy="523220"/>
            <a:chOff x="4623219" y="1675478"/>
            <a:chExt cx="3974068" cy="736117"/>
          </a:xfrm>
        </p:grpSpPr>
        <p:pic>
          <p:nvPicPr>
            <p:cNvPr id="42" name="Picture 12" descr="Похожее изображение"/>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23219" y="1699286"/>
              <a:ext cx="1037615" cy="672764"/>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p:cNvSpPr txBox="1"/>
            <p:nvPr/>
          </p:nvSpPr>
          <p:spPr>
            <a:xfrm>
              <a:off x="5751790" y="1675478"/>
              <a:ext cx="2845497" cy="736117"/>
            </a:xfrm>
            <a:prstGeom prst="rect">
              <a:avLst/>
            </a:prstGeom>
            <a:noFill/>
          </p:spPr>
          <p:txBody>
            <a:bodyPr wrap="square" rtlCol="0">
              <a:spAutoFit/>
            </a:bodyPr>
            <a:lstStyle/>
            <a:p>
              <a:r>
                <a:rPr lang="ru-RU" sz="1400" b="1" dirty="0">
                  <a:solidFill>
                    <a:schemeClr val="tx1">
                      <a:lumMod val="65000"/>
                      <a:lumOff val="35000"/>
                    </a:schemeClr>
                  </a:solidFill>
                  <a:latin typeface="Times New Roman" panose="02020603050405020304" pitchFamily="18" charset="0"/>
                  <a:cs typeface="Times New Roman" panose="02020603050405020304" pitchFamily="18" charset="0"/>
                </a:rPr>
                <a:t>Министерство обороны РФ</a:t>
              </a:r>
            </a:p>
          </p:txBody>
        </p:sp>
      </p:grpSp>
    </p:spTree>
    <p:extLst>
      <p:ext uri="{BB962C8B-B14F-4D97-AF65-F5344CB8AC3E}">
        <p14:creationId xmlns:p14="http://schemas.microsoft.com/office/powerpoint/2010/main" val="1526453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a:srcRect/>
          <a:stretch>
            <a:fillRect/>
          </a:stretch>
        </p:blipFill>
        <p:spPr bwMode="auto">
          <a:xfrm>
            <a:off x="8241737" y="1684527"/>
            <a:ext cx="3152580" cy="4277724"/>
          </a:xfrm>
          <a:prstGeom prst="round2DiagRect">
            <a:avLst/>
          </a:prstGeom>
          <a:noFill/>
          <a:ln w="9525">
            <a:noFill/>
            <a:miter lim="800000"/>
            <a:headEnd/>
            <a:tailEnd/>
          </a:ln>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051" y="1683534"/>
            <a:ext cx="3135381" cy="4293553"/>
          </a:xfrm>
          <a:prstGeom prst="round2DiagRect">
            <a:avLst/>
          </a:prstGeom>
        </p:spPr>
      </p:pic>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1394" y="1683534"/>
            <a:ext cx="3135381" cy="4293553"/>
          </a:xfrm>
          <a:prstGeom prst="round2DiagRect">
            <a:avLst/>
          </a:prstGeom>
        </p:spPr>
      </p:pic>
      <p:sp>
        <p:nvSpPr>
          <p:cNvPr id="7" name="TextBox 6"/>
          <p:cNvSpPr txBox="1"/>
          <p:nvPr/>
        </p:nvSpPr>
        <p:spPr>
          <a:xfrm>
            <a:off x="4505770" y="4269727"/>
            <a:ext cx="3141005" cy="1323439"/>
          </a:xfrm>
          <a:prstGeom prst="rect">
            <a:avLst/>
          </a:prstGeom>
          <a:noFill/>
        </p:spPr>
        <p:txBody>
          <a:bodyPr wrap="square" rtlCol="0">
            <a:spAutoFit/>
          </a:bodyPr>
          <a:lstStyle/>
          <a:p>
            <a:pPr algn="ctr"/>
            <a:r>
              <a:rPr lang="ru-RU" sz="2000" kern="1000" dirty="0">
                <a:solidFill>
                  <a:schemeClr val="bg1"/>
                </a:solidFill>
                <a:effectLst>
                  <a:outerShdw blurRad="50800" dist="38100" dir="2700000" algn="tl" rotWithShape="0">
                    <a:prstClr val="black">
                      <a:alpha val="40000"/>
                    </a:prstClr>
                  </a:outerShdw>
                </a:effectLst>
                <a:latin typeface="Franklin Gothic Demi Cond" panose="020B0706030402020204" pitchFamily="34" charset="0"/>
              </a:rPr>
              <a:t>Сбербанк выбрал наши </a:t>
            </a:r>
            <a:r>
              <a:rPr lang="en-US" sz="2000" kern="1000" dirty="0">
                <a:solidFill>
                  <a:schemeClr val="bg1"/>
                </a:solidFill>
                <a:effectLst>
                  <a:outerShdw blurRad="50800" dist="38100" dir="2700000" algn="tl" rotWithShape="0">
                    <a:prstClr val="black">
                      <a:alpha val="40000"/>
                    </a:prstClr>
                  </a:outerShdw>
                </a:effectLst>
                <a:latin typeface="Franklin Gothic Demi Cond" panose="020B0706030402020204" pitchFamily="34" charset="0"/>
              </a:rPr>
              <a:t>200Gbit/400Gbit DWDM </a:t>
            </a:r>
            <a:r>
              <a:rPr lang="ru-RU" sz="2000" kern="1000" dirty="0">
                <a:solidFill>
                  <a:schemeClr val="bg1"/>
                </a:solidFill>
                <a:effectLst>
                  <a:outerShdw blurRad="50800" dist="38100" dir="2700000" algn="tl" rotWithShape="0">
                    <a:prstClr val="black">
                      <a:alpha val="40000"/>
                    </a:prstClr>
                  </a:outerShdw>
                </a:effectLst>
                <a:latin typeface="Franklin Gothic Demi Cond" panose="020B0706030402020204" pitchFamily="34" charset="0"/>
              </a:rPr>
              <a:t>решения для связи между отделениями и филиалами</a:t>
            </a:r>
            <a:r>
              <a:rPr lang="en-US" sz="2000" kern="1000" dirty="0">
                <a:solidFill>
                  <a:schemeClr val="bg1"/>
                </a:solidFill>
                <a:effectLst>
                  <a:outerShdw blurRad="50800" dist="38100" dir="2700000" algn="tl" rotWithShape="0">
                    <a:prstClr val="black">
                      <a:alpha val="40000"/>
                    </a:prstClr>
                  </a:outerShdw>
                </a:effectLst>
                <a:latin typeface="Franklin Gothic Demi Cond" panose="020B0706030402020204" pitchFamily="34" charset="0"/>
              </a:rPr>
              <a:t>. </a:t>
            </a:r>
            <a:endParaRPr lang="ru-RU" sz="2000" kern="1000" dirty="0">
              <a:solidFill>
                <a:schemeClr val="bg1"/>
              </a:solidFill>
              <a:effectLst>
                <a:outerShdw blurRad="50800" dist="38100" dir="2700000" algn="tl" rotWithShape="0">
                  <a:prstClr val="black">
                    <a:alpha val="40000"/>
                  </a:prstClr>
                </a:outerShdw>
              </a:effectLst>
              <a:latin typeface="Franklin Gothic Demi Cond" panose="020B0706030402020204" pitchFamily="34" charset="0"/>
            </a:endParaRPr>
          </a:p>
        </p:txBody>
      </p:sp>
      <p:sp>
        <p:nvSpPr>
          <p:cNvPr id="8" name="TextBox 7"/>
          <p:cNvSpPr txBox="1"/>
          <p:nvPr/>
        </p:nvSpPr>
        <p:spPr>
          <a:xfrm>
            <a:off x="944825" y="4269727"/>
            <a:ext cx="2550767" cy="1631216"/>
          </a:xfrm>
          <a:prstGeom prst="rect">
            <a:avLst/>
          </a:prstGeom>
          <a:noFill/>
        </p:spPr>
        <p:txBody>
          <a:bodyPr wrap="square" rtlCol="0">
            <a:spAutoFit/>
          </a:bodyPr>
          <a:lstStyle/>
          <a:p>
            <a:pPr algn="ctr"/>
            <a:r>
              <a:rPr lang="ru-RU" sz="2000" kern="1000" dirty="0">
                <a:solidFill>
                  <a:schemeClr val="bg1"/>
                </a:solidFill>
                <a:effectLst>
                  <a:outerShdw blurRad="50800" dist="38100" dir="2700000" algn="tl" rotWithShape="0">
                    <a:prstClr val="black">
                      <a:alpha val="40000"/>
                    </a:prstClr>
                  </a:outerShdw>
                </a:effectLst>
                <a:latin typeface="Franklin Gothic Demi Cond" panose="020B0706030402020204" pitchFamily="34" charset="0"/>
              </a:rPr>
              <a:t>Трансляция Олимпиады </a:t>
            </a:r>
            <a:r>
              <a:rPr lang="en-US" sz="2000" kern="1000" dirty="0">
                <a:solidFill>
                  <a:schemeClr val="bg1"/>
                </a:solidFill>
                <a:effectLst>
                  <a:outerShdw blurRad="50800" dist="38100" dir="2700000" algn="tl" rotWithShape="0">
                    <a:prstClr val="black">
                      <a:alpha val="40000"/>
                    </a:prstClr>
                  </a:outerShdw>
                </a:effectLst>
                <a:latin typeface="Franklin Gothic Demi Cond" panose="020B0706030402020204" pitchFamily="34" charset="0"/>
              </a:rPr>
              <a:t>2014 </a:t>
            </a:r>
            <a:r>
              <a:rPr lang="ru-RU" sz="2000" kern="1000" dirty="0">
                <a:solidFill>
                  <a:schemeClr val="bg1"/>
                </a:solidFill>
                <a:effectLst>
                  <a:outerShdw blurRad="50800" dist="38100" dir="2700000" algn="tl" rotWithShape="0">
                    <a:prstClr val="black">
                      <a:alpha val="40000"/>
                    </a:prstClr>
                  </a:outerShdw>
                </a:effectLst>
                <a:latin typeface="Franklin Gothic Demi Cond" panose="020B0706030402020204" pitchFamily="34" charset="0"/>
              </a:rPr>
              <a:t>и</a:t>
            </a:r>
            <a:r>
              <a:rPr lang="en-US" sz="2000" kern="1000" dirty="0">
                <a:solidFill>
                  <a:schemeClr val="bg1"/>
                </a:solidFill>
                <a:effectLst>
                  <a:outerShdw blurRad="50800" dist="38100" dir="2700000" algn="tl" rotWithShape="0">
                    <a:prstClr val="black">
                      <a:alpha val="40000"/>
                    </a:prstClr>
                  </a:outerShdw>
                </a:effectLst>
                <a:latin typeface="Franklin Gothic Demi Cond" panose="020B0706030402020204" pitchFamily="34" charset="0"/>
              </a:rPr>
              <a:t> FIFA World Cup 2018 </a:t>
            </a:r>
            <a:r>
              <a:rPr lang="ru-RU" sz="2000" kern="1000" dirty="0">
                <a:solidFill>
                  <a:schemeClr val="bg1"/>
                </a:solidFill>
                <a:effectLst>
                  <a:outerShdw blurRad="50800" dist="38100" dir="2700000" algn="tl" rotWithShape="0">
                    <a:prstClr val="black">
                      <a:alpha val="40000"/>
                    </a:prstClr>
                  </a:outerShdw>
                </a:effectLst>
                <a:latin typeface="Franklin Gothic Demi Cond" panose="020B0706030402020204" pitchFamily="34" charset="0"/>
              </a:rPr>
              <a:t> реализована на  </a:t>
            </a:r>
            <a:r>
              <a:rPr lang="en-US" sz="2000" kern="1000" dirty="0">
                <a:solidFill>
                  <a:schemeClr val="bg1"/>
                </a:solidFill>
                <a:effectLst>
                  <a:outerShdw blurRad="50800" dist="38100" dir="2700000" algn="tl" rotWithShape="0">
                    <a:prstClr val="black">
                      <a:alpha val="40000"/>
                    </a:prstClr>
                  </a:outerShdw>
                </a:effectLst>
                <a:latin typeface="Franklin Gothic Demi Cond" panose="020B0706030402020204" pitchFamily="34" charset="0"/>
              </a:rPr>
              <a:t>100G </a:t>
            </a:r>
            <a:r>
              <a:rPr lang="ru-RU" sz="2000" kern="1000" dirty="0">
                <a:solidFill>
                  <a:schemeClr val="bg1"/>
                </a:solidFill>
                <a:effectLst>
                  <a:outerShdw blurRad="50800" dist="38100" dir="2700000" algn="tl" rotWithShape="0">
                    <a:prstClr val="black">
                      <a:alpha val="40000"/>
                    </a:prstClr>
                  </a:outerShdw>
                </a:effectLst>
                <a:latin typeface="Franklin Gothic Demi Cond" panose="020B0706030402020204" pitchFamily="34" charset="0"/>
              </a:rPr>
              <a:t>оборудовании «Т8»</a:t>
            </a:r>
          </a:p>
        </p:txBody>
      </p:sp>
      <p:sp>
        <p:nvSpPr>
          <p:cNvPr id="11" name="TextBox 10"/>
          <p:cNvSpPr txBox="1"/>
          <p:nvPr/>
        </p:nvSpPr>
        <p:spPr>
          <a:xfrm>
            <a:off x="8239302" y="4269727"/>
            <a:ext cx="3158204" cy="1323439"/>
          </a:xfrm>
          <a:prstGeom prst="rect">
            <a:avLst/>
          </a:prstGeom>
          <a:noFill/>
        </p:spPr>
        <p:txBody>
          <a:bodyPr wrap="square" rtlCol="0">
            <a:spAutoFit/>
          </a:bodyPr>
          <a:lstStyle/>
          <a:p>
            <a:pPr algn="ctr"/>
            <a:r>
              <a:rPr lang="ru-RU" sz="2000" kern="1000" dirty="0">
                <a:solidFill>
                  <a:schemeClr val="bg1"/>
                </a:solidFill>
                <a:effectLst>
                  <a:outerShdw blurRad="38100" dist="38100" dir="2700000" algn="tl">
                    <a:srgbClr val="000000">
                      <a:alpha val="43137"/>
                    </a:srgbClr>
                  </a:outerShdw>
                </a:effectLst>
                <a:latin typeface="Franklin Gothic Demi Cond" panose="020B0706030402020204" pitchFamily="34" charset="0"/>
              </a:rPr>
              <a:t>Реализация магистральной линии связи </a:t>
            </a:r>
            <a:br>
              <a:rPr lang="ru-RU" sz="2000" kern="1000" dirty="0">
                <a:solidFill>
                  <a:schemeClr val="bg1"/>
                </a:solidFill>
                <a:effectLst>
                  <a:outerShdw blurRad="38100" dist="38100" dir="2700000" algn="tl">
                    <a:srgbClr val="000000">
                      <a:alpha val="43137"/>
                    </a:srgbClr>
                  </a:outerShdw>
                </a:effectLst>
                <a:latin typeface="Franklin Gothic Demi Cond" panose="020B0706030402020204" pitchFamily="34" charset="0"/>
              </a:rPr>
            </a:br>
            <a:r>
              <a:rPr lang="ru-RU" sz="2000" kern="1000" dirty="0">
                <a:solidFill>
                  <a:schemeClr val="bg1"/>
                </a:solidFill>
                <a:effectLst>
                  <a:outerShdw blurRad="38100" dist="38100" dir="2700000" algn="tl">
                    <a:srgbClr val="000000">
                      <a:alpha val="43137"/>
                    </a:srgbClr>
                  </a:outerShdw>
                </a:effectLst>
                <a:latin typeface="Franklin Gothic Demi Cond" panose="020B0706030402020204" pitchFamily="34" charset="0"/>
              </a:rPr>
              <a:t>Москва-Санкт-Петербург</a:t>
            </a:r>
            <a:endParaRPr lang="en-US" sz="2000" kern="1000" dirty="0">
              <a:solidFill>
                <a:schemeClr val="bg1"/>
              </a:solidFill>
              <a:effectLst>
                <a:outerShdw blurRad="38100" dist="38100" dir="2700000" algn="tl">
                  <a:srgbClr val="000000">
                    <a:alpha val="43137"/>
                  </a:srgbClr>
                </a:outerShdw>
              </a:effectLst>
              <a:latin typeface="Franklin Gothic Demi Cond" panose="020B0706030402020204" pitchFamily="34" charset="0"/>
            </a:endParaRPr>
          </a:p>
          <a:p>
            <a:pPr algn="ctr"/>
            <a:r>
              <a:rPr lang="en-US" sz="2000" kern="1000" dirty="0">
                <a:solidFill>
                  <a:schemeClr val="bg1"/>
                </a:solidFill>
                <a:effectLst>
                  <a:outerShdw blurRad="38100" dist="38100" dir="2700000" algn="tl">
                    <a:srgbClr val="000000">
                      <a:alpha val="43137"/>
                    </a:srgbClr>
                  </a:outerShdw>
                </a:effectLst>
                <a:latin typeface="Franklin Gothic Demi Cond" panose="020B0706030402020204" pitchFamily="34" charset="0"/>
              </a:rPr>
              <a:t>40 </a:t>
            </a:r>
            <a:r>
              <a:rPr lang="ru-RU" sz="2000" kern="1000" dirty="0">
                <a:solidFill>
                  <a:schemeClr val="bg1"/>
                </a:solidFill>
                <a:effectLst>
                  <a:outerShdw blurRad="38100" dist="38100" dir="2700000" algn="tl">
                    <a:srgbClr val="000000">
                      <a:alpha val="43137"/>
                    </a:srgbClr>
                  </a:outerShdw>
                </a:effectLst>
                <a:latin typeface="Franklin Gothic Demi Cond" panose="020B0706030402020204" pitchFamily="34" charset="0"/>
              </a:rPr>
              <a:t>каналов от </a:t>
            </a:r>
            <a:r>
              <a:rPr lang="en-US" sz="2000" kern="1000" dirty="0">
                <a:solidFill>
                  <a:schemeClr val="bg1"/>
                </a:solidFill>
                <a:effectLst>
                  <a:outerShdw blurRad="38100" dist="38100" dir="2700000" algn="tl">
                    <a:srgbClr val="000000">
                      <a:alpha val="43137"/>
                    </a:srgbClr>
                  </a:outerShdw>
                </a:effectLst>
                <a:latin typeface="Franklin Gothic Demi Cond" panose="020B0706030402020204" pitchFamily="34" charset="0"/>
              </a:rPr>
              <a:t>10G </a:t>
            </a:r>
            <a:r>
              <a:rPr lang="ru-RU" sz="2000" kern="1000" dirty="0">
                <a:solidFill>
                  <a:schemeClr val="bg1"/>
                </a:solidFill>
                <a:effectLst>
                  <a:outerShdw blurRad="38100" dist="38100" dir="2700000" algn="tl">
                    <a:srgbClr val="000000">
                      <a:alpha val="43137"/>
                    </a:srgbClr>
                  </a:outerShdw>
                </a:effectLst>
                <a:latin typeface="Franklin Gothic Demi Cond" panose="020B0706030402020204" pitchFamily="34" charset="0"/>
              </a:rPr>
              <a:t>до</a:t>
            </a:r>
            <a:r>
              <a:rPr lang="en-US" sz="2000" kern="1000" dirty="0">
                <a:solidFill>
                  <a:schemeClr val="bg1"/>
                </a:solidFill>
                <a:effectLst>
                  <a:outerShdw blurRad="38100" dist="38100" dir="2700000" algn="tl">
                    <a:srgbClr val="000000">
                      <a:alpha val="43137"/>
                    </a:srgbClr>
                  </a:outerShdw>
                </a:effectLst>
                <a:latin typeface="Franklin Gothic Demi Cond" panose="020B0706030402020204" pitchFamily="34" charset="0"/>
              </a:rPr>
              <a:t> 100G</a:t>
            </a:r>
            <a:endParaRPr lang="ru-RU" sz="2000" kern="1000" dirty="0">
              <a:solidFill>
                <a:schemeClr val="bg1"/>
              </a:solidFill>
              <a:effectLst>
                <a:outerShdw blurRad="38100" dist="38100" dir="2700000" algn="tl">
                  <a:srgbClr val="000000">
                    <a:alpha val="43137"/>
                  </a:srgbClr>
                </a:outerShdw>
              </a:effectLst>
              <a:latin typeface="Franklin Gothic Demi Cond" panose="020B0706030402020204" pitchFamily="34" charset="0"/>
            </a:endParaRPr>
          </a:p>
        </p:txBody>
      </p:sp>
      <p:grpSp>
        <p:nvGrpSpPr>
          <p:cNvPr id="42" name="Группа 41"/>
          <p:cNvGrpSpPr/>
          <p:nvPr/>
        </p:nvGrpSpPr>
        <p:grpSpPr>
          <a:xfrm>
            <a:off x="1385517" y="1928888"/>
            <a:ext cx="10090375" cy="474365"/>
            <a:chOff x="1281585" y="2095112"/>
            <a:chExt cx="13453834" cy="632485"/>
          </a:xfrm>
          <a:noFill/>
        </p:grpSpPr>
        <p:sp>
          <p:nvSpPr>
            <p:cNvPr id="13" name="Прямоугольник 12"/>
            <p:cNvSpPr/>
            <p:nvPr/>
          </p:nvSpPr>
          <p:spPr>
            <a:xfrm>
              <a:off x="1281585" y="2112045"/>
              <a:ext cx="2238819" cy="615552"/>
            </a:xfrm>
            <a:prstGeom prst="rect">
              <a:avLst/>
            </a:prstGeom>
            <a:grpFill/>
            <a:effectLst>
              <a:outerShdw blurRad="50800" dist="38100" dir="2700000" algn="tl" rotWithShape="0">
                <a:prstClr val="black">
                  <a:alpha val="40000"/>
                </a:prstClr>
              </a:outerShdw>
            </a:effectLst>
          </p:spPr>
          <p:txBody>
            <a:bodyPr wrap="none">
              <a:spAutoFit/>
            </a:bodyPr>
            <a:lstStyle/>
            <a:p>
              <a:pPr algn="ctr"/>
              <a:r>
                <a:rPr lang="en-US" sz="2400" dirty="0">
                  <a:solidFill>
                    <a:schemeClr val="bg1"/>
                  </a:solidFill>
                  <a:latin typeface="Franklin Gothic Demi Cond" panose="020B0706030402020204" pitchFamily="34" charset="0"/>
                  <a:cs typeface="Calibri" pitchFamily="34" charset="0"/>
                </a:rPr>
                <a:t>2014 / </a:t>
              </a:r>
              <a:r>
                <a:rPr lang="ru-RU" sz="2400" dirty="0">
                  <a:solidFill>
                    <a:schemeClr val="bg1"/>
                  </a:solidFill>
                  <a:latin typeface="Franklin Gothic Demi Cond" panose="020B0706030402020204" pitchFamily="34" charset="0"/>
                  <a:cs typeface="Calibri" pitchFamily="34" charset="0"/>
                </a:rPr>
                <a:t>2017</a:t>
              </a:r>
            </a:p>
          </p:txBody>
        </p:sp>
        <p:sp>
          <p:nvSpPr>
            <p:cNvPr id="14" name="Прямоугольник 13"/>
            <p:cNvSpPr/>
            <p:nvPr/>
          </p:nvSpPr>
          <p:spPr>
            <a:xfrm>
              <a:off x="7003544" y="2095112"/>
              <a:ext cx="1072260" cy="615552"/>
            </a:xfrm>
            <a:prstGeom prst="rect">
              <a:avLst/>
            </a:prstGeom>
            <a:grpFill/>
            <a:effectLst>
              <a:outerShdw blurRad="50800" dist="38100" dir="2700000" algn="tl" rotWithShape="0">
                <a:prstClr val="black">
                  <a:alpha val="40000"/>
                </a:prstClr>
              </a:outerShdw>
            </a:effectLst>
          </p:spPr>
          <p:txBody>
            <a:bodyPr wrap="none">
              <a:spAutoFit/>
            </a:bodyPr>
            <a:lstStyle/>
            <a:p>
              <a:pPr algn="ctr"/>
              <a:r>
                <a:rPr lang="ru-RU" sz="2400" dirty="0">
                  <a:solidFill>
                    <a:schemeClr val="bg1"/>
                  </a:solidFill>
                  <a:latin typeface="Franklin Gothic Demi Cond" panose="020B0706030402020204" pitchFamily="34" charset="0"/>
                  <a:cs typeface="Calibri" pitchFamily="34" charset="0"/>
                </a:rPr>
                <a:t>2018</a:t>
              </a:r>
            </a:p>
          </p:txBody>
        </p:sp>
        <p:sp>
          <p:nvSpPr>
            <p:cNvPr id="15" name="Прямоугольник 14"/>
            <p:cNvSpPr/>
            <p:nvPr/>
          </p:nvSpPr>
          <p:spPr>
            <a:xfrm>
              <a:off x="12088142" y="2112045"/>
              <a:ext cx="1068668" cy="615552"/>
            </a:xfrm>
            <a:prstGeom prst="rect">
              <a:avLst/>
            </a:prstGeom>
            <a:grpFill/>
            <a:effectLst>
              <a:outerShdw blurRad="50800" dist="38100" dir="2700000" algn="tl" rotWithShape="0">
                <a:prstClr val="black">
                  <a:alpha val="40000"/>
                </a:prstClr>
              </a:outerShdw>
            </a:effectLst>
          </p:spPr>
          <p:txBody>
            <a:bodyPr wrap="none">
              <a:spAutoFit/>
            </a:bodyPr>
            <a:lstStyle/>
            <a:p>
              <a:pPr algn="ctr"/>
              <a:r>
                <a:rPr lang="ru-RU" sz="2400" dirty="0">
                  <a:solidFill>
                    <a:schemeClr val="bg1"/>
                  </a:solidFill>
                  <a:latin typeface="Franklin Gothic Demi Cond" panose="020B0706030402020204" pitchFamily="34" charset="0"/>
                  <a:cs typeface="Calibri" pitchFamily="34" charset="0"/>
                </a:rPr>
                <a:t>2019</a:t>
              </a:r>
            </a:p>
          </p:txBody>
        </p:sp>
        <p:cxnSp>
          <p:nvCxnSpPr>
            <p:cNvPr id="27" name="Прямая соединительная линия 26"/>
            <p:cNvCxnSpPr/>
            <p:nvPr/>
          </p:nvCxnSpPr>
          <p:spPr>
            <a:xfrm flipV="1">
              <a:off x="13333580" y="2420285"/>
              <a:ext cx="1401839" cy="308"/>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8248040" y="2419972"/>
              <a:ext cx="1389387" cy="315"/>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47" name="Прямая соединительная линия 46"/>
          <p:cNvCxnSpPr/>
          <p:nvPr/>
        </p:nvCxnSpPr>
        <p:spPr>
          <a:xfrm>
            <a:off x="3067443" y="2172531"/>
            <a:ext cx="848988" cy="0"/>
          </a:xfrm>
          <a:prstGeom prst="line">
            <a:avLst/>
          </a:prstGeom>
          <a:noFill/>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3" name="Picture 11"/>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2148977" y="6154451"/>
            <a:ext cx="1683291" cy="443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988229" y="6169740"/>
            <a:ext cx="1135348" cy="417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1" descr="ÐÐ°ÑÑÐ¸Ð½ÐºÐ¸ Ð¿Ð¾ Ð·Ð°Ð¿ÑÐ¾ÑÑ Ð³Ð°Ð·Ð¿ÑÐ¾Ð¼ Ð»Ð¾Ð³Ð¾"/>
          <p:cNvPicPr>
            <a:picLocks noChangeAspect="1" noChangeArrowheads="1"/>
          </p:cNvPicPr>
          <p:nvPr/>
        </p:nvPicPr>
        <p:blipFill>
          <a:blip r:embed="rId7"/>
          <a:srcRect t="23577" b="16196"/>
          <a:stretch>
            <a:fillRect/>
          </a:stretch>
        </p:blipFill>
        <p:spPr bwMode="auto">
          <a:xfrm>
            <a:off x="9357855" y="5965269"/>
            <a:ext cx="1066659" cy="642425"/>
          </a:xfrm>
          <a:prstGeom prst="rect">
            <a:avLst/>
          </a:prstGeom>
          <a:noFill/>
        </p:spPr>
      </p:pic>
      <p:sp>
        <p:nvSpPr>
          <p:cNvPr id="30" name="Прямоугольник 29"/>
          <p:cNvSpPr/>
          <p:nvPr/>
        </p:nvSpPr>
        <p:spPr>
          <a:xfrm>
            <a:off x="1562101" y="0"/>
            <a:ext cx="10629900" cy="1388125"/>
          </a:xfrm>
          <a:prstGeom prst="rect">
            <a:avLst/>
          </a:prstGeom>
          <a:gradFill>
            <a:gsLst>
              <a:gs pos="100000">
                <a:srgbClr val="01A3DD"/>
              </a:gs>
              <a:gs pos="8712">
                <a:srgbClr val="01A3E7"/>
              </a:gs>
              <a:gs pos="0">
                <a:srgbClr val="01AAE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Rectangle 2"/>
          <p:cNvSpPr txBox="1">
            <a:spLocks noChangeArrowheads="1"/>
          </p:cNvSpPr>
          <p:nvPr/>
        </p:nvSpPr>
        <p:spPr bwMode="auto">
          <a:xfrm>
            <a:off x="1809264" y="354504"/>
            <a:ext cx="6830241" cy="730960"/>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spcAft>
                <a:spcPts val="0"/>
              </a:spcAft>
              <a:defRPr/>
            </a:pPr>
            <a:r>
              <a:rPr lang="ru-RU" altLang="en-US" sz="4000" dirty="0">
                <a:solidFill>
                  <a:schemeClr val="bg1"/>
                </a:solidFill>
                <a:latin typeface="Franklin Gothic Demi Cond" panose="020B0706030402020204" pitchFamily="34" charset="0"/>
                <a:ea typeface="+mn-ea"/>
                <a:cs typeface="Calibri" pitchFamily="34" charset="0"/>
              </a:rPr>
              <a:t>РЕАЛИЗОВАННЫЕ ПРОЕКТЫ</a:t>
            </a:r>
            <a:endParaRPr lang="en-US" altLang="en-US" sz="4000" dirty="0">
              <a:solidFill>
                <a:schemeClr val="bg1"/>
              </a:solidFill>
              <a:latin typeface="Franklin Gothic Demi Cond" panose="020B0706030402020204" pitchFamily="34" charset="0"/>
              <a:ea typeface="+mn-ea"/>
              <a:cs typeface="Calibri" pitchFamily="34" charset="0"/>
            </a:endParaRPr>
          </a:p>
        </p:txBody>
      </p:sp>
      <p:sp>
        <p:nvSpPr>
          <p:cNvPr id="33" name="Прямоугольник 32"/>
          <p:cNvSpPr/>
          <p:nvPr/>
        </p:nvSpPr>
        <p:spPr>
          <a:xfrm>
            <a:off x="1" y="0"/>
            <a:ext cx="1562100" cy="13881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4" name="Рисунок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3839" y="424575"/>
            <a:ext cx="1256612" cy="545991"/>
          </a:xfrm>
          <a:prstGeom prst="rect">
            <a:avLst/>
          </a:prstGeom>
        </p:spPr>
      </p:pic>
      <p:pic>
        <p:nvPicPr>
          <p:cNvPr id="35" name="Рисунок 3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52062" y="6152017"/>
            <a:ext cx="1848420" cy="442977"/>
          </a:xfrm>
          <a:prstGeom prst="rect">
            <a:avLst/>
          </a:prstGeom>
        </p:spPr>
      </p:pic>
    </p:spTree>
    <p:extLst>
      <p:ext uri="{BB962C8B-B14F-4D97-AF65-F5344CB8AC3E}">
        <p14:creationId xmlns:p14="http://schemas.microsoft.com/office/powerpoint/2010/main" val="4168839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1562100" y="0"/>
            <a:ext cx="10629900" cy="1388125"/>
          </a:xfrm>
          <a:prstGeom prst="rect">
            <a:avLst/>
          </a:prstGeom>
          <a:gradFill>
            <a:gsLst>
              <a:gs pos="100000">
                <a:srgbClr val="01A3DD"/>
              </a:gs>
              <a:gs pos="8712">
                <a:srgbClr val="01A3E7"/>
              </a:gs>
              <a:gs pos="0">
                <a:srgbClr val="01AAE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0" y="0"/>
            <a:ext cx="1562100" cy="13881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838" y="424574"/>
            <a:ext cx="1256612" cy="545991"/>
          </a:xfrm>
          <a:prstGeom prst="rect">
            <a:avLst/>
          </a:prstGeom>
        </p:spPr>
      </p:pic>
      <p:sp>
        <p:nvSpPr>
          <p:cNvPr id="16" name="Прямоугольник 15">
            <a:extLst>
              <a:ext uri="{FF2B5EF4-FFF2-40B4-BE49-F238E27FC236}">
                <a16:creationId xmlns:a16="http://schemas.microsoft.com/office/drawing/2014/main" id="{8CD4E0CE-5A5A-4303-B5E2-7243823998C2}"/>
              </a:ext>
            </a:extLst>
          </p:cNvPr>
          <p:cNvSpPr/>
          <p:nvPr/>
        </p:nvSpPr>
        <p:spPr>
          <a:xfrm>
            <a:off x="1077486" y="1396368"/>
            <a:ext cx="10261600" cy="1477328"/>
          </a:xfrm>
          <a:prstGeom prst="rect">
            <a:avLst/>
          </a:prstGeom>
        </p:spPr>
        <p:txBody>
          <a:bodyPr>
            <a:spAutoFit/>
          </a:bodyPr>
          <a:lstStyle/>
          <a:p>
            <a:pPr algn="ctr">
              <a:lnSpc>
                <a:spcPct val="150000"/>
              </a:lnSpc>
              <a:defRPr/>
            </a:pPr>
            <a:r>
              <a:rPr lang="ru-RU" altLang="ru-RU" sz="2000" dirty="0">
                <a:solidFill>
                  <a:srgbClr val="DE006A"/>
                </a:solidFill>
                <a:latin typeface="Franklin Gothic Demi Cond" panose="020B0706030402020204" pitchFamily="34" charset="0"/>
                <a:cs typeface="Calibri" pitchFamily="34" charset="0"/>
              </a:rPr>
              <a:t>ДИСТАНЦИЯ РАБОТЫ ДО 90</a:t>
            </a:r>
            <a:r>
              <a:rPr lang="en-US" altLang="ru-RU" sz="2000" dirty="0">
                <a:solidFill>
                  <a:srgbClr val="DE006A"/>
                </a:solidFill>
                <a:latin typeface="Franklin Gothic Demi Cond" panose="020B0706030402020204" pitchFamily="34" charset="0"/>
                <a:cs typeface="Calibri" pitchFamily="34" charset="0"/>
              </a:rPr>
              <a:t> </a:t>
            </a:r>
            <a:r>
              <a:rPr lang="ru-RU" altLang="ru-RU" sz="2000" dirty="0">
                <a:solidFill>
                  <a:srgbClr val="DE006A"/>
                </a:solidFill>
                <a:latin typeface="Franklin Gothic Demi Cond" panose="020B0706030402020204" pitchFamily="34" charset="0"/>
                <a:cs typeface="Calibri" pitchFamily="34" charset="0"/>
              </a:rPr>
              <a:t>КМ</a:t>
            </a:r>
            <a:r>
              <a:rPr lang="ru-RU" altLang="ru-RU" sz="2000" dirty="0">
                <a:solidFill>
                  <a:srgbClr val="0067AC"/>
                </a:solidFill>
                <a:latin typeface="Franklin Gothic Demi Cond" panose="020B0706030402020204" pitchFamily="34" charset="0"/>
                <a:cs typeface="Calibri" pitchFamily="34" charset="0"/>
              </a:rPr>
              <a:t> (ДО 120 КМ В РАСШИРЕННОЙ КОНФИГУРАЦИИ)</a:t>
            </a:r>
            <a:endParaRPr lang="en-US" altLang="ru-RU" sz="2000" dirty="0">
              <a:solidFill>
                <a:srgbClr val="0067AC"/>
              </a:solidFill>
              <a:latin typeface="Franklin Gothic Demi Cond" panose="020B0706030402020204" pitchFamily="34" charset="0"/>
              <a:cs typeface="Calibri" pitchFamily="34" charset="0"/>
            </a:endParaRPr>
          </a:p>
          <a:p>
            <a:pPr algn="ctr">
              <a:lnSpc>
                <a:spcPct val="150000"/>
              </a:lnSpc>
              <a:defRPr/>
            </a:pPr>
            <a:r>
              <a:rPr lang="ru-RU" altLang="ru-RU" sz="2000" dirty="0">
                <a:solidFill>
                  <a:srgbClr val="DE006A"/>
                </a:solidFill>
                <a:latin typeface="Franklin Gothic Demi Cond" panose="020B0706030402020204" pitchFamily="34" charset="0"/>
                <a:cs typeface="Calibri" pitchFamily="34" charset="0"/>
              </a:rPr>
              <a:t>ТОЧНОСТЬ</a:t>
            </a:r>
            <a:r>
              <a:rPr lang="ru-RU" altLang="ru-RU" sz="2000" dirty="0">
                <a:solidFill>
                  <a:srgbClr val="0067AC"/>
                </a:solidFill>
                <a:latin typeface="Franklin Gothic Demi Cond" panose="020B0706030402020204" pitchFamily="34" charset="0"/>
                <a:cs typeface="Calibri" pitchFamily="34" charset="0"/>
              </a:rPr>
              <a:t> ПОЗИЦИОНИРОВАНИЯ СОБЫТИЙ: </a:t>
            </a:r>
            <a:r>
              <a:rPr lang="ru-RU" altLang="ru-RU" sz="2000" dirty="0">
                <a:solidFill>
                  <a:srgbClr val="DE006A"/>
                </a:solidFill>
                <a:latin typeface="Calibri" panose="020F0502020204030204" pitchFamily="34" charset="0"/>
                <a:cs typeface="Calibri" panose="020F0502020204030204" pitchFamily="34" charset="0"/>
              </a:rPr>
              <a:t>±</a:t>
            </a:r>
            <a:r>
              <a:rPr lang="ru-RU" altLang="ru-RU" sz="2000" dirty="0">
                <a:solidFill>
                  <a:srgbClr val="DE006A"/>
                </a:solidFill>
                <a:latin typeface="Franklin Gothic Demi Cond" panose="020B0706030402020204" pitchFamily="34" charset="0"/>
                <a:cs typeface="Calibri" pitchFamily="34" charset="0"/>
              </a:rPr>
              <a:t>10 М</a:t>
            </a:r>
          </a:p>
          <a:p>
            <a:pPr algn="ctr">
              <a:lnSpc>
                <a:spcPct val="150000"/>
              </a:lnSpc>
              <a:defRPr/>
            </a:pPr>
            <a:r>
              <a:rPr lang="ru-RU" altLang="ru-RU" sz="2000" dirty="0">
                <a:solidFill>
                  <a:srgbClr val="0067AC"/>
                </a:solidFill>
                <a:latin typeface="Franklin Gothic Demi Cond" panose="020B0706030402020204" pitchFamily="34" charset="0"/>
                <a:cs typeface="Calibri" pitchFamily="34" charset="0"/>
              </a:rPr>
              <a:t>АНАЛИЗ ВИБРАЦИЙ + ГРАДИЕНТОВ ТЕМПЕРАТУРЫ И МЕХ. </a:t>
            </a:r>
            <a:r>
              <a:rPr lang="ru-RU" altLang="ru-RU" sz="2000">
                <a:solidFill>
                  <a:srgbClr val="0067AC"/>
                </a:solidFill>
                <a:latin typeface="Franklin Gothic Demi Cond" panose="020B0706030402020204" pitchFamily="34" charset="0"/>
                <a:cs typeface="Calibri" pitchFamily="34" charset="0"/>
              </a:rPr>
              <a:t>НАТЯЖЕНИЯ </a:t>
            </a:r>
            <a:r>
              <a:rPr lang="ru-RU" altLang="ru-RU" sz="2000">
                <a:solidFill>
                  <a:srgbClr val="DE006A"/>
                </a:solidFill>
                <a:latin typeface="Franklin Gothic Demi Cond" panose="020B0706030402020204" pitchFamily="34" charset="0"/>
                <a:cs typeface="Calibri" pitchFamily="34" charset="0"/>
              </a:rPr>
              <a:t>(1 СЕКУНДА!)</a:t>
            </a:r>
            <a:endParaRPr lang="ru-RU" altLang="ru-RU" sz="2000" dirty="0">
              <a:solidFill>
                <a:srgbClr val="DE006A"/>
              </a:solidFill>
              <a:latin typeface="Franklin Gothic Demi Cond" panose="020B0706030402020204" pitchFamily="34" charset="0"/>
              <a:cs typeface="Calibri" pitchFamily="34" charset="0"/>
            </a:endParaRPr>
          </a:p>
        </p:txBody>
      </p:sp>
      <p:pic>
        <p:nvPicPr>
          <p:cNvPr id="26"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818" y="2936923"/>
            <a:ext cx="11885083" cy="360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Прямоугольник 26">
            <a:extLst>
              <a:ext uri="{FF2B5EF4-FFF2-40B4-BE49-F238E27FC236}">
                <a16:creationId xmlns:a16="http://schemas.microsoft.com/office/drawing/2014/main" id="{2F5D4015-F765-4722-8D59-F97F1510AFC4}"/>
              </a:ext>
            </a:extLst>
          </p:cNvPr>
          <p:cNvSpPr/>
          <p:nvPr/>
        </p:nvSpPr>
        <p:spPr>
          <a:xfrm>
            <a:off x="7828145" y="3319336"/>
            <a:ext cx="2438400" cy="523220"/>
          </a:xfrm>
          <a:prstGeom prst="rect">
            <a:avLst/>
          </a:prstGeom>
        </p:spPr>
        <p:txBody>
          <a:bodyPr>
            <a:spAutoFit/>
          </a:bodyPr>
          <a:lstStyle/>
          <a:p>
            <a:pPr algn="ctr">
              <a:spcBef>
                <a:spcPct val="20000"/>
              </a:spcBef>
              <a:spcAft>
                <a:spcPts val="800"/>
              </a:spcAft>
              <a:defRPr/>
            </a:pPr>
            <a:r>
              <a:rPr lang="ru-RU" sz="1400" dirty="0">
                <a:solidFill>
                  <a:schemeClr val="tx1">
                    <a:lumMod val="50000"/>
                    <a:lumOff val="50000"/>
                  </a:schemeClr>
                </a:solidFill>
                <a:latin typeface="Franklin Gothic Demi Cond" panose="020B0706030402020204" pitchFamily="34" charset="0"/>
              </a:rPr>
              <a:t>ТЕПЛОВОЙ ИЛИ МЕХАНИЧЕСКИЙ </a:t>
            </a:r>
            <a:r>
              <a:rPr lang="ru-RU" sz="1400" u="sng" dirty="0">
                <a:solidFill>
                  <a:schemeClr val="tx1">
                    <a:lumMod val="50000"/>
                    <a:lumOff val="50000"/>
                  </a:schemeClr>
                </a:solidFill>
                <a:latin typeface="Franklin Gothic Demi Cond" panose="020B0706030402020204" pitchFamily="34" charset="0"/>
              </a:rPr>
              <a:t>ГРАДИЕНТ</a:t>
            </a:r>
          </a:p>
        </p:txBody>
      </p:sp>
      <p:cxnSp>
        <p:nvCxnSpPr>
          <p:cNvPr id="28" name="Прямая со стрелкой 27">
            <a:extLst>
              <a:ext uri="{FF2B5EF4-FFF2-40B4-BE49-F238E27FC236}">
                <a16:creationId xmlns:a16="http://schemas.microsoft.com/office/drawing/2014/main" id="{54A0B8D4-0858-4352-AB37-130C1F32FF1D}"/>
              </a:ext>
            </a:extLst>
          </p:cNvPr>
          <p:cNvCxnSpPr>
            <a:cxnSpLocks/>
          </p:cNvCxnSpPr>
          <p:nvPr/>
        </p:nvCxnSpPr>
        <p:spPr>
          <a:xfrm flipH="1">
            <a:off x="8607790" y="3902978"/>
            <a:ext cx="373178" cy="1274234"/>
          </a:xfrm>
          <a:prstGeom prst="straightConnector1">
            <a:avLst/>
          </a:prstGeom>
          <a:ln>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a:extLst>
              <a:ext uri="{FF2B5EF4-FFF2-40B4-BE49-F238E27FC236}">
                <a16:creationId xmlns:a16="http://schemas.microsoft.com/office/drawing/2014/main" id="{D4D2F681-B34D-4FF3-A264-3DA2EA697856}"/>
              </a:ext>
            </a:extLst>
          </p:cNvPr>
          <p:cNvCxnSpPr>
            <a:cxnSpLocks/>
          </p:cNvCxnSpPr>
          <p:nvPr/>
        </p:nvCxnSpPr>
        <p:spPr>
          <a:xfrm>
            <a:off x="8980967" y="3902979"/>
            <a:ext cx="538050" cy="1274233"/>
          </a:xfrm>
          <a:prstGeom prst="straightConnector1">
            <a:avLst/>
          </a:prstGeom>
          <a:ln>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Прямоугольник 29">
            <a:extLst>
              <a:ext uri="{FF2B5EF4-FFF2-40B4-BE49-F238E27FC236}">
                <a16:creationId xmlns:a16="http://schemas.microsoft.com/office/drawing/2014/main" id="{DC776C5D-4A0C-4DA9-AA9A-5895CF78BCBE}"/>
              </a:ext>
            </a:extLst>
          </p:cNvPr>
          <p:cNvSpPr/>
          <p:nvPr/>
        </p:nvSpPr>
        <p:spPr>
          <a:xfrm>
            <a:off x="424193" y="6023995"/>
            <a:ext cx="3307080" cy="738664"/>
          </a:xfrm>
          <a:prstGeom prst="rect">
            <a:avLst/>
          </a:prstGeom>
        </p:spPr>
        <p:txBody>
          <a:bodyPr wrap="square">
            <a:spAutoFit/>
          </a:bodyPr>
          <a:lstStyle/>
          <a:p>
            <a:pPr>
              <a:spcBef>
                <a:spcPct val="20000"/>
              </a:spcBef>
              <a:spcAft>
                <a:spcPts val="800"/>
              </a:spcAft>
              <a:defRPr/>
            </a:pPr>
            <a:r>
              <a:rPr lang="ru-RU" sz="1400">
                <a:solidFill>
                  <a:schemeClr val="tx1">
                    <a:lumMod val="50000"/>
                    <a:lumOff val="50000"/>
                  </a:schemeClr>
                </a:solidFill>
                <a:latin typeface="Franklin Gothic Demi Cond" panose="020B0706030402020204" pitchFamily="34" charset="0"/>
              </a:rPr>
              <a:t>СТАНДАРТНЫЙ ТЕЛЕКОММУНИКАЦИОННЫЙ КАБЕЛЬ С ОДНОМОДОВЫМ ВОЛОКНОМ </a:t>
            </a:r>
            <a:r>
              <a:rPr lang="en-US" sz="1400">
                <a:solidFill>
                  <a:schemeClr val="tx1">
                    <a:lumMod val="50000"/>
                    <a:lumOff val="50000"/>
                  </a:schemeClr>
                </a:solidFill>
                <a:latin typeface="Franklin Gothic Demi Cond" panose="020B0706030402020204" pitchFamily="34" charset="0"/>
              </a:rPr>
              <a:t>G.652 (</a:t>
            </a:r>
            <a:r>
              <a:rPr lang="ru-RU" sz="1400">
                <a:solidFill>
                  <a:schemeClr val="tx1">
                    <a:lumMod val="50000"/>
                    <a:lumOff val="50000"/>
                  </a:schemeClr>
                </a:solidFill>
                <a:latin typeface="Franklin Gothic Demi Cond" panose="020B0706030402020204" pitchFamily="34" charset="0"/>
              </a:rPr>
              <a:t>ВОЗМОЖНА РАБОТА С </a:t>
            </a:r>
            <a:r>
              <a:rPr lang="en-US" sz="1400">
                <a:solidFill>
                  <a:schemeClr val="tx1">
                    <a:lumMod val="50000"/>
                    <a:lumOff val="50000"/>
                  </a:schemeClr>
                </a:solidFill>
                <a:latin typeface="Franklin Gothic Demi Cond" panose="020B0706030402020204" pitchFamily="34" charset="0"/>
              </a:rPr>
              <a:t>NZDSF)</a:t>
            </a:r>
            <a:endParaRPr lang="ru-RU" sz="1400" dirty="0">
              <a:solidFill>
                <a:schemeClr val="tx1">
                  <a:lumMod val="50000"/>
                  <a:lumOff val="50000"/>
                </a:schemeClr>
              </a:solidFill>
              <a:latin typeface="Franklin Gothic Demi Cond" panose="020B0706030402020204" pitchFamily="34" charset="0"/>
            </a:endParaRPr>
          </a:p>
        </p:txBody>
      </p:sp>
      <p:sp>
        <p:nvSpPr>
          <p:cNvPr id="31" name="Прямоугольник 30">
            <a:extLst>
              <a:ext uri="{FF2B5EF4-FFF2-40B4-BE49-F238E27FC236}">
                <a16:creationId xmlns:a16="http://schemas.microsoft.com/office/drawing/2014/main" id="{0D3676DD-BE19-4FAD-85B2-162D964E0B0E}"/>
              </a:ext>
            </a:extLst>
          </p:cNvPr>
          <p:cNvSpPr/>
          <p:nvPr/>
        </p:nvSpPr>
        <p:spPr>
          <a:xfrm>
            <a:off x="3711946" y="3319336"/>
            <a:ext cx="1921933" cy="523220"/>
          </a:xfrm>
          <a:prstGeom prst="rect">
            <a:avLst/>
          </a:prstGeom>
        </p:spPr>
        <p:txBody>
          <a:bodyPr>
            <a:spAutoFit/>
          </a:bodyPr>
          <a:lstStyle/>
          <a:p>
            <a:pPr>
              <a:spcBef>
                <a:spcPct val="20000"/>
              </a:spcBef>
              <a:spcAft>
                <a:spcPts val="800"/>
              </a:spcAft>
              <a:defRPr/>
            </a:pPr>
            <a:r>
              <a:rPr lang="ru-RU" sz="1400" dirty="0">
                <a:solidFill>
                  <a:schemeClr val="tx1">
                    <a:lumMod val="50000"/>
                    <a:lumOff val="50000"/>
                  </a:schemeClr>
                </a:solidFill>
                <a:latin typeface="Franklin Gothic Demi Cond" panose="020B0706030402020204" pitchFamily="34" charset="0"/>
              </a:rPr>
              <a:t>ПОЛЬЗОВАТЕЛЬСКИЙ ИНТЕРФЕЙС</a:t>
            </a:r>
          </a:p>
        </p:txBody>
      </p:sp>
      <p:cxnSp>
        <p:nvCxnSpPr>
          <p:cNvPr id="33" name="Прямая со стрелкой 32">
            <a:extLst>
              <a:ext uri="{FF2B5EF4-FFF2-40B4-BE49-F238E27FC236}">
                <a16:creationId xmlns:a16="http://schemas.microsoft.com/office/drawing/2014/main" id="{B7D21331-4A00-4AE9-9240-AFDA371711C5}"/>
              </a:ext>
            </a:extLst>
          </p:cNvPr>
          <p:cNvCxnSpPr>
            <a:cxnSpLocks/>
          </p:cNvCxnSpPr>
          <p:nvPr/>
        </p:nvCxnSpPr>
        <p:spPr>
          <a:xfrm flipV="1">
            <a:off x="3752401" y="5925565"/>
            <a:ext cx="505274" cy="143187"/>
          </a:xfrm>
          <a:prstGeom prst="straightConnector1">
            <a:avLst/>
          </a:prstGeom>
          <a:ln>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123206" y="3243576"/>
            <a:ext cx="2235732" cy="1207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4" name="Рисунок 3"/>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1233010" y="3855558"/>
            <a:ext cx="886617"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Рисунок 44"/>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47939" y="3264914"/>
            <a:ext cx="897086" cy="577642"/>
          </a:xfrm>
          <a:prstGeom prst="rect">
            <a:avLst/>
          </a:prstGeom>
          <a:noFill/>
          <a:ln>
            <a:noFill/>
          </a:ln>
        </p:spPr>
      </p:pic>
      <p:pic>
        <p:nvPicPr>
          <p:cNvPr id="46" name="Рисунок 45" descr="Вырезка экрана"/>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39589" y="3256579"/>
            <a:ext cx="995363" cy="577642"/>
          </a:xfrm>
          <a:prstGeom prst="rect">
            <a:avLst/>
          </a:prstGeom>
        </p:spPr>
      </p:pic>
      <p:pic>
        <p:nvPicPr>
          <p:cNvPr id="50" name="Рисунок 49" descr="D:\Т8\Клиенты. Внедрение продукции\Инкаб\Молния\1 кабель 1 удар (50 Кл 200 мс)\25-26 км\2019-02-01_15-30-42.png"/>
          <p:cNvPicPr/>
          <p:nvPr/>
        </p:nvPicPr>
        <p:blipFill rotWithShape="1">
          <a:blip r:embed="rId8">
            <a:extLst>
              <a:ext uri="{28A0092B-C50C-407E-A947-70E740481C1C}">
                <a14:useLocalDpi xmlns:a14="http://schemas.microsoft.com/office/drawing/2010/main" val="0"/>
              </a:ext>
            </a:extLst>
          </a:blip>
          <a:srcRect/>
          <a:stretch/>
        </p:blipFill>
        <p:spPr bwMode="auto">
          <a:xfrm>
            <a:off x="2239590" y="3846180"/>
            <a:ext cx="995362" cy="589387"/>
          </a:xfrm>
          <a:prstGeom prst="rect">
            <a:avLst/>
          </a:prstGeom>
          <a:noFill/>
          <a:ln>
            <a:noFill/>
          </a:ln>
        </p:spPr>
      </p:pic>
      <p:cxnSp>
        <p:nvCxnSpPr>
          <p:cNvPr id="32" name="Прямая со стрелкой 31">
            <a:extLst>
              <a:ext uri="{FF2B5EF4-FFF2-40B4-BE49-F238E27FC236}">
                <a16:creationId xmlns:a16="http://schemas.microsoft.com/office/drawing/2014/main" id="{1316B55C-4AB2-430D-BC8D-D66CB6EB04B6}"/>
              </a:ext>
            </a:extLst>
          </p:cNvPr>
          <p:cNvCxnSpPr>
            <a:cxnSpLocks/>
          </p:cNvCxnSpPr>
          <p:nvPr/>
        </p:nvCxnSpPr>
        <p:spPr>
          <a:xfrm flipH="1">
            <a:off x="3394338" y="3572303"/>
            <a:ext cx="304908" cy="8642"/>
          </a:xfrm>
          <a:prstGeom prst="straightConnector1">
            <a:avLst/>
          </a:prstGeom>
          <a:ln>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1" name="Прямоугольник 50">
            <a:extLst>
              <a:ext uri="{FF2B5EF4-FFF2-40B4-BE49-F238E27FC236}">
                <a16:creationId xmlns:a16="http://schemas.microsoft.com/office/drawing/2014/main" id="{0D3676DD-BE19-4FAD-85B2-162D964E0B0E}"/>
              </a:ext>
            </a:extLst>
          </p:cNvPr>
          <p:cNvSpPr/>
          <p:nvPr/>
        </p:nvSpPr>
        <p:spPr>
          <a:xfrm>
            <a:off x="3731273" y="5023324"/>
            <a:ext cx="765412" cy="307777"/>
          </a:xfrm>
          <a:prstGeom prst="rect">
            <a:avLst/>
          </a:prstGeom>
        </p:spPr>
        <p:txBody>
          <a:bodyPr wrap="square">
            <a:spAutoFit/>
          </a:bodyPr>
          <a:lstStyle/>
          <a:p>
            <a:pPr>
              <a:spcBef>
                <a:spcPct val="20000"/>
              </a:spcBef>
              <a:spcAft>
                <a:spcPts val="800"/>
              </a:spcAft>
              <a:defRPr/>
            </a:pPr>
            <a:r>
              <a:rPr lang="ru-RU" sz="1400" dirty="0">
                <a:solidFill>
                  <a:schemeClr val="tx1">
                    <a:lumMod val="50000"/>
                    <a:lumOff val="50000"/>
                  </a:schemeClr>
                </a:solidFill>
                <a:latin typeface="Franklin Gothic Demi Cond" panose="020B0706030402020204" pitchFamily="34" charset="0"/>
              </a:rPr>
              <a:t>3</a:t>
            </a:r>
            <a:r>
              <a:rPr lang="en-US" sz="1400" dirty="0">
                <a:solidFill>
                  <a:schemeClr val="tx1">
                    <a:lumMod val="50000"/>
                    <a:lumOff val="50000"/>
                  </a:schemeClr>
                </a:solidFill>
                <a:latin typeface="Franklin Gothic Demi Cond" panose="020B0706030402020204" pitchFamily="34" charset="0"/>
              </a:rPr>
              <a:t>U, 19’’</a:t>
            </a:r>
            <a:endParaRPr lang="ru-RU" sz="1400" dirty="0">
              <a:solidFill>
                <a:schemeClr val="tx1">
                  <a:lumMod val="50000"/>
                  <a:lumOff val="50000"/>
                </a:schemeClr>
              </a:solidFill>
              <a:latin typeface="Franklin Gothic Demi Cond" panose="020B0706030402020204" pitchFamily="34" charset="0"/>
            </a:endParaRPr>
          </a:p>
        </p:txBody>
      </p:sp>
      <p:cxnSp>
        <p:nvCxnSpPr>
          <p:cNvPr id="52" name="Прямая со стрелкой 51">
            <a:extLst>
              <a:ext uri="{FF2B5EF4-FFF2-40B4-BE49-F238E27FC236}">
                <a16:creationId xmlns:a16="http://schemas.microsoft.com/office/drawing/2014/main" id="{1316B55C-4AB2-430D-BC8D-D66CB6EB04B6}"/>
              </a:ext>
            </a:extLst>
          </p:cNvPr>
          <p:cNvCxnSpPr>
            <a:cxnSpLocks/>
          </p:cNvCxnSpPr>
          <p:nvPr/>
        </p:nvCxnSpPr>
        <p:spPr>
          <a:xfrm flipH="1">
            <a:off x="3447493" y="5168571"/>
            <a:ext cx="304908" cy="8642"/>
          </a:xfrm>
          <a:prstGeom prst="straightConnector1">
            <a:avLst/>
          </a:prstGeom>
          <a:ln>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55" name="Рисунок 3"/>
          <p:cNvPicPr>
            <a:picLocks noChangeAspect="1" noChangeArrowheads="1"/>
          </p:cNvPicPr>
          <p:nvPr/>
        </p:nvPicPr>
        <p:blipFill rotWithShape="1">
          <a:blip r:embed="rId9">
            <a:extLst>
              <a:ext uri="{28A0092B-C50C-407E-A947-70E740481C1C}">
                <a14:useLocalDpi xmlns:a14="http://schemas.microsoft.com/office/drawing/2010/main" val="0"/>
              </a:ext>
            </a:extLst>
          </a:blip>
          <a:srcRect/>
          <a:stretch/>
        </p:blipFill>
        <p:spPr bwMode="auto">
          <a:xfrm>
            <a:off x="6505940" y="5177212"/>
            <a:ext cx="5613402" cy="891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Рисунок 3"/>
          <p:cNvPicPr>
            <a:picLocks noChangeAspect="1" noChangeArrowheads="1"/>
          </p:cNvPicPr>
          <p:nvPr/>
        </p:nvPicPr>
        <p:blipFill rotWithShape="1">
          <a:blip r:embed="rId10">
            <a:extLst>
              <a:ext uri="{28A0092B-C50C-407E-A947-70E740481C1C}">
                <a14:useLocalDpi xmlns:a14="http://schemas.microsoft.com/office/drawing/2010/main" val="0"/>
              </a:ext>
            </a:extLst>
          </a:blip>
          <a:srcRect/>
          <a:stretch/>
        </p:blipFill>
        <p:spPr bwMode="auto">
          <a:xfrm>
            <a:off x="5345162" y="5261032"/>
            <a:ext cx="2362112" cy="891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Рисунок 3"/>
          <p:cNvPicPr>
            <a:picLocks noChangeAspect="1" noChangeArrowheads="1"/>
          </p:cNvPicPr>
          <p:nvPr/>
        </p:nvPicPr>
        <p:blipFill rotWithShape="1">
          <a:blip r:embed="rId11">
            <a:extLst>
              <a:ext uri="{28A0092B-C50C-407E-A947-70E740481C1C}">
                <a14:useLocalDpi xmlns:a14="http://schemas.microsoft.com/office/drawing/2010/main" val="0"/>
              </a:ext>
            </a:extLst>
          </a:blip>
          <a:srcRect/>
          <a:stretch/>
        </p:blipFill>
        <p:spPr bwMode="auto">
          <a:xfrm>
            <a:off x="7866245" y="5803420"/>
            <a:ext cx="1117602" cy="265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Двойная стрелка влево/вправо 16388"/>
          <p:cNvSpPr/>
          <p:nvPr/>
        </p:nvSpPr>
        <p:spPr>
          <a:xfrm>
            <a:off x="8099792" y="5348525"/>
            <a:ext cx="561975" cy="162530"/>
          </a:xfrm>
          <a:prstGeom prst="leftRightArrow">
            <a:avLst/>
          </a:prstGeom>
          <a:solidFill>
            <a:srgbClr val="0067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390" name="Молния 16389"/>
          <p:cNvSpPr/>
          <p:nvPr/>
        </p:nvSpPr>
        <p:spPr>
          <a:xfrm>
            <a:off x="9100649" y="5209910"/>
            <a:ext cx="298685" cy="437198"/>
          </a:xfrm>
          <a:prstGeom prst="lightningBol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16391" name="Стрелка вправо 16390"/>
          <p:cNvSpPr/>
          <p:nvPr/>
        </p:nvSpPr>
        <p:spPr>
          <a:xfrm>
            <a:off x="7959135" y="5587335"/>
            <a:ext cx="224164" cy="190066"/>
          </a:xfrm>
          <a:prstGeom prst="rightArrow">
            <a:avLst/>
          </a:prstGeom>
          <a:solidFill>
            <a:srgbClr val="0067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5" name="Стрелка вправо 64"/>
          <p:cNvSpPr/>
          <p:nvPr/>
        </p:nvSpPr>
        <p:spPr>
          <a:xfrm rot="10800000">
            <a:off x="8573537" y="5593666"/>
            <a:ext cx="224164" cy="190066"/>
          </a:xfrm>
          <a:prstGeom prst="rightArrow">
            <a:avLst/>
          </a:prstGeom>
          <a:solidFill>
            <a:srgbClr val="0067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6393" name="Прямая соединительная линия 16392"/>
          <p:cNvCxnSpPr>
            <a:stCxn id="16391" idx="3"/>
            <a:endCxn id="65" idx="3"/>
          </p:cNvCxnSpPr>
          <p:nvPr/>
        </p:nvCxnSpPr>
        <p:spPr>
          <a:xfrm>
            <a:off x="8183299" y="5682368"/>
            <a:ext cx="390238" cy="0"/>
          </a:xfrm>
          <a:prstGeom prst="line">
            <a:avLst/>
          </a:prstGeom>
          <a:ln w="19050">
            <a:solidFill>
              <a:srgbClr val="0067AC"/>
            </a:solidFill>
          </a:ln>
        </p:spPr>
        <p:style>
          <a:lnRef idx="1">
            <a:schemeClr val="accent1"/>
          </a:lnRef>
          <a:fillRef idx="0">
            <a:schemeClr val="accent1"/>
          </a:fillRef>
          <a:effectRef idx="0">
            <a:schemeClr val="accent1"/>
          </a:effectRef>
          <a:fontRef idx="minor">
            <a:schemeClr val="tx1"/>
          </a:fontRef>
        </p:style>
      </p:cxnSp>
      <p:pic>
        <p:nvPicPr>
          <p:cNvPr id="68" name="Рисунок 3"/>
          <p:cNvPicPr>
            <a:picLocks noChangeAspect="1" noChangeArrowheads="1"/>
          </p:cNvPicPr>
          <p:nvPr/>
        </p:nvPicPr>
        <p:blipFill rotWithShape="1">
          <a:blip r:embed="rId11">
            <a:extLst>
              <a:ext uri="{28A0092B-C50C-407E-A947-70E740481C1C}">
                <a14:useLocalDpi xmlns:a14="http://schemas.microsoft.com/office/drawing/2010/main" val="0"/>
              </a:ext>
            </a:extLst>
          </a:blip>
          <a:srcRect/>
          <a:stretch/>
        </p:blipFill>
        <p:spPr bwMode="auto">
          <a:xfrm>
            <a:off x="5827895" y="5803420"/>
            <a:ext cx="1117602" cy="265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 name="Прямоугольник 68">
            <a:extLst>
              <a:ext uri="{FF2B5EF4-FFF2-40B4-BE49-F238E27FC236}">
                <a16:creationId xmlns:a16="http://schemas.microsoft.com/office/drawing/2014/main" id="{2F5D4015-F765-4722-8D59-F97F1510AFC4}"/>
              </a:ext>
            </a:extLst>
          </p:cNvPr>
          <p:cNvSpPr/>
          <p:nvPr/>
        </p:nvSpPr>
        <p:spPr>
          <a:xfrm>
            <a:off x="5721243" y="3427056"/>
            <a:ext cx="1182503" cy="307777"/>
          </a:xfrm>
          <a:prstGeom prst="rect">
            <a:avLst/>
          </a:prstGeom>
        </p:spPr>
        <p:txBody>
          <a:bodyPr wrap="square">
            <a:spAutoFit/>
          </a:bodyPr>
          <a:lstStyle/>
          <a:p>
            <a:pPr algn="ctr">
              <a:spcBef>
                <a:spcPct val="20000"/>
              </a:spcBef>
              <a:spcAft>
                <a:spcPts val="800"/>
              </a:spcAft>
              <a:defRPr/>
            </a:pPr>
            <a:r>
              <a:rPr lang="ru-RU" sz="1400" dirty="0">
                <a:solidFill>
                  <a:schemeClr val="tx1">
                    <a:lumMod val="50000"/>
                    <a:lumOff val="50000"/>
                  </a:schemeClr>
                </a:solidFill>
                <a:latin typeface="Franklin Gothic Demi Cond" panose="020B0706030402020204" pitchFamily="34" charset="0"/>
              </a:rPr>
              <a:t>ВИБРАЦИИ</a:t>
            </a:r>
          </a:p>
        </p:txBody>
      </p:sp>
      <p:cxnSp>
        <p:nvCxnSpPr>
          <p:cNvPr id="70" name="Прямая со стрелкой 69">
            <a:extLst>
              <a:ext uri="{FF2B5EF4-FFF2-40B4-BE49-F238E27FC236}">
                <a16:creationId xmlns:a16="http://schemas.microsoft.com/office/drawing/2014/main" id="{54A0B8D4-0858-4352-AB37-130C1F32FF1D}"/>
              </a:ext>
            </a:extLst>
          </p:cNvPr>
          <p:cNvCxnSpPr>
            <a:cxnSpLocks/>
          </p:cNvCxnSpPr>
          <p:nvPr/>
        </p:nvCxnSpPr>
        <p:spPr>
          <a:xfrm>
            <a:off x="6311924" y="3734833"/>
            <a:ext cx="16321" cy="1473944"/>
          </a:xfrm>
          <a:prstGeom prst="straightConnector1">
            <a:avLst/>
          </a:prstGeom>
          <a:ln>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050" name="Picture 2" descr="ÐÐ°ÑÑÐ¸Ð½ÐºÐ¸ Ð¿Ð¾ Ð·Ð°Ð¿ÑÐ¾ÑÑ Ð·Ð²ÑÐº"/>
          <p:cNvPicPr>
            <a:picLocks noChangeAspect="1" noChangeArrowheads="1"/>
          </p:cNvPicPr>
          <p:nvPr/>
        </p:nvPicPr>
        <p:blipFill>
          <a:blip r:embed="rId1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934634" y="5347326"/>
            <a:ext cx="755722" cy="403839"/>
          </a:xfrm>
          <a:prstGeom prst="rect">
            <a:avLst/>
          </a:prstGeom>
          <a:noFill/>
          <a:extLst>
            <a:ext uri="{909E8E84-426E-40DD-AFC4-6F175D3DCCD1}">
              <a14:hiddenFill xmlns:a14="http://schemas.microsoft.com/office/drawing/2010/main">
                <a:solidFill>
                  <a:srgbClr val="FFFFFF"/>
                </a:solidFill>
              </a14:hiddenFill>
            </a:ext>
          </a:extLst>
        </p:spPr>
      </p:pic>
      <p:sp>
        <p:nvSpPr>
          <p:cNvPr id="79" name="Прямоугольник 78">
            <a:extLst>
              <a:ext uri="{FF2B5EF4-FFF2-40B4-BE49-F238E27FC236}">
                <a16:creationId xmlns:a16="http://schemas.microsoft.com/office/drawing/2014/main" id="{DC776C5D-4A0C-4DA9-AA9A-5895CF78BCBE}"/>
              </a:ext>
            </a:extLst>
          </p:cNvPr>
          <p:cNvSpPr/>
          <p:nvPr/>
        </p:nvSpPr>
        <p:spPr>
          <a:xfrm>
            <a:off x="8208798" y="6137747"/>
            <a:ext cx="3307080" cy="307777"/>
          </a:xfrm>
          <a:prstGeom prst="rect">
            <a:avLst/>
          </a:prstGeom>
        </p:spPr>
        <p:txBody>
          <a:bodyPr wrap="square">
            <a:spAutoFit/>
          </a:bodyPr>
          <a:lstStyle/>
          <a:p>
            <a:pPr algn="ctr">
              <a:spcBef>
                <a:spcPct val="20000"/>
              </a:spcBef>
              <a:spcAft>
                <a:spcPts val="800"/>
              </a:spcAft>
              <a:defRPr/>
            </a:pPr>
            <a:r>
              <a:rPr lang="ru-RU" sz="1400" dirty="0">
                <a:solidFill>
                  <a:schemeClr val="tx1">
                    <a:lumMod val="50000"/>
                    <a:lumOff val="50000"/>
                  </a:schemeClr>
                </a:solidFill>
                <a:latin typeface="Franklin Gothic Demi Cond" panose="020B0706030402020204" pitchFamily="34" charset="0"/>
              </a:rPr>
              <a:t>НЕ ТРЕБУЕТ ОКОНЕЧНОГО ОБОРУДОВАНИЯ</a:t>
            </a:r>
          </a:p>
        </p:txBody>
      </p:sp>
      <p:cxnSp>
        <p:nvCxnSpPr>
          <p:cNvPr id="80" name="Прямая со стрелкой 79">
            <a:extLst>
              <a:ext uri="{FF2B5EF4-FFF2-40B4-BE49-F238E27FC236}">
                <a16:creationId xmlns:a16="http://schemas.microsoft.com/office/drawing/2014/main" id="{B7D21331-4A00-4AE9-9240-AFDA371711C5}"/>
              </a:ext>
            </a:extLst>
          </p:cNvPr>
          <p:cNvCxnSpPr>
            <a:cxnSpLocks/>
          </p:cNvCxnSpPr>
          <p:nvPr/>
        </p:nvCxnSpPr>
        <p:spPr>
          <a:xfrm flipV="1">
            <a:off x="11419387" y="5885169"/>
            <a:ext cx="190681" cy="406466"/>
          </a:xfrm>
          <a:prstGeom prst="straightConnector1">
            <a:avLst/>
          </a:prstGeom>
          <a:ln>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6" name="Rectangle 2"/>
          <p:cNvSpPr txBox="1">
            <a:spLocks noChangeArrowheads="1"/>
          </p:cNvSpPr>
          <p:nvPr/>
        </p:nvSpPr>
        <p:spPr bwMode="auto">
          <a:xfrm>
            <a:off x="1735938" y="437636"/>
            <a:ext cx="10226900" cy="509095"/>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spcAft>
                <a:spcPts val="0"/>
              </a:spcAft>
              <a:defRPr/>
            </a:pPr>
            <a:r>
              <a:rPr lang="ru-RU" altLang="en-US" sz="3600">
                <a:solidFill>
                  <a:schemeClr val="bg1"/>
                </a:solidFill>
                <a:latin typeface="Franklin Gothic Demi Cond" panose="020B0706030402020204" pitchFamily="34" charset="0"/>
                <a:cs typeface="Calibri" pitchFamily="34" charset="0"/>
              </a:rPr>
              <a:t>ПРОГРАММНО-АППАРАТНЫЙ КОМПЛЕКС «ДУНАЙ»</a:t>
            </a:r>
            <a:endParaRPr lang="en-GB" altLang="en-US" sz="3600" dirty="0">
              <a:solidFill>
                <a:schemeClr val="bg1"/>
              </a:solidFill>
              <a:latin typeface="Franklin Gothic Demi Cond" panose="020B0706030402020204" pitchFamily="34" charset="0"/>
              <a:cs typeface="Calibri" pitchFamily="34" charset="0"/>
            </a:endParaRPr>
          </a:p>
        </p:txBody>
      </p:sp>
    </p:spTree>
    <p:extLst>
      <p:ext uri="{BB962C8B-B14F-4D97-AF65-F5344CB8AC3E}">
        <p14:creationId xmlns:p14="http://schemas.microsoft.com/office/powerpoint/2010/main" val="1895988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Прямоугольник 16"/>
          <p:cNvSpPr/>
          <p:nvPr/>
        </p:nvSpPr>
        <p:spPr>
          <a:xfrm>
            <a:off x="1562101" y="0"/>
            <a:ext cx="10629900" cy="1388125"/>
          </a:xfrm>
          <a:prstGeom prst="rect">
            <a:avLst/>
          </a:prstGeom>
          <a:gradFill>
            <a:gsLst>
              <a:gs pos="100000">
                <a:srgbClr val="01A3DD"/>
              </a:gs>
              <a:gs pos="8712">
                <a:srgbClr val="01A3E7"/>
              </a:gs>
              <a:gs pos="0">
                <a:srgbClr val="01AAE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1" y="0"/>
            <a:ext cx="1562100" cy="13881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839" y="424575"/>
            <a:ext cx="1256612" cy="545991"/>
          </a:xfrm>
          <a:prstGeom prst="rect">
            <a:avLst/>
          </a:prstGeom>
        </p:spPr>
      </p:pic>
      <p:grpSp>
        <p:nvGrpSpPr>
          <p:cNvPr id="7" name="Группа 6"/>
          <p:cNvGrpSpPr/>
          <p:nvPr/>
        </p:nvGrpSpPr>
        <p:grpSpPr>
          <a:xfrm>
            <a:off x="464458" y="5192303"/>
            <a:ext cx="5869516" cy="400110"/>
            <a:chOff x="296333" y="5178366"/>
            <a:chExt cx="5869516" cy="400109"/>
          </a:xfrm>
        </p:grpSpPr>
        <p:sp>
          <p:nvSpPr>
            <p:cNvPr id="12" name="Овал 11">
              <a:extLst>
                <a:ext uri="{FF2B5EF4-FFF2-40B4-BE49-F238E27FC236}">
                  <a16:creationId xmlns:a16="http://schemas.microsoft.com/office/drawing/2014/main" id="{788395AC-BDEF-4DE4-9E50-14B9AB4E65EF}"/>
                </a:ext>
              </a:extLst>
            </p:cNvPr>
            <p:cNvSpPr/>
            <p:nvPr/>
          </p:nvSpPr>
          <p:spPr bwMode="auto">
            <a:xfrm>
              <a:off x="296333" y="5308601"/>
              <a:ext cx="135467" cy="133351"/>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000">
                <a:defRPr/>
              </a:pPr>
              <a:endParaRPr lang="ru-RU" sz="2400" dirty="0"/>
            </a:p>
          </p:txBody>
        </p:sp>
        <p:sp>
          <p:nvSpPr>
            <p:cNvPr id="20" name="Прямоугольник 19">
              <a:extLst>
                <a:ext uri="{FF2B5EF4-FFF2-40B4-BE49-F238E27FC236}">
                  <a16:creationId xmlns:a16="http://schemas.microsoft.com/office/drawing/2014/main" id="{6568DE86-2B27-4FF5-856C-51F20E287DDF}"/>
                </a:ext>
              </a:extLst>
            </p:cNvPr>
            <p:cNvSpPr/>
            <p:nvPr/>
          </p:nvSpPr>
          <p:spPr>
            <a:xfrm>
              <a:off x="495300" y="5178366"/>
              <a:ext cx="5670549" cy="400109"/>
            </a:xfrm>
            <a:prstGeom prst="rect">
              <a:avLst/>
            </a:prstGeom>
          </p:spPr>
          <p:txBody>
            <a:bodyPr>
              <a:spAutoFit/>
            </a:bodyPr>
            <a:lstStyle/>
            <a:p>
              <a:pPr>
                <a:spcBef>
                  <a:spcPct val="20000"/>
                </a:spcBef>
                <a:spcAft>
                  <a:spcPts val="800"/>
                </a:spcAft>
                <a:defRPr/>
              </a:pPr>
              <a:r>
                <a:rPr lang="ru-RU" sz="2000" dirty="0">
                  <a:solidFill>
                    <a:srgbClr val="0067AC"/>
                  </a:solidFill>
                  <a:latin typeface="Franklin Gothic Demi Cond" panose="020B0706030402020204" pitchFamily="34" charset="0"/>
                </a:rPr>
                <a:t>ШАГИ ЧЕЛОВЕКА ЗА 5-10 М ОТ КАБЕЛЯ</a:t>
              </a:r>
            </a:p>
          </p:txBody>
        </p:sp>
      </p:grpSp>
      <p:sp>
        <p:nvSpPr>
          <p:cNvPr id="2" name="Прямоугольник 1">
            <a:extLst>
              <a:ext uri="{FF2B5EF4-FFF2-40B4-BE49-F238E27FC236}">
                <a16:creationId xmlns:a16="http://schemas.microsoft.com/office/drawing/2014/main" id="{70E58459-BFB6-46CE-8C9E-E315C3E40685}"/>
              </a:ext>
            </a:extLst>
          </p:cNvPr>
          <p:cNvSpPr/>
          <p:nvPr/>
        </p:nvSpPr>
        <p:spPr>
          <a:xfrm>
            <a:off x="3843986" y="3916661"/>
            <a:ext cx="4504031" cy="707886"/>
          </a:xfrm>
          <a:prstGeom prst="rect">
            <a:avLst/>
          </a:prstGeom>
        </p:spPr>
        <p:txBody>
          <a:bodyPr wrap="square">
            <a:spAutoFit/>
          </a:bodyPr>
          <a:lstStyle/>
          <a:p>
            <a:pPr algn="ctr">
              <a:defRPr/>
            </a:pPr>
            <a:r>
              <a:rPr lang="ru-RU" sz="2000" dirty="0">
                <a:solidFill>
                  <a:srgbClr val="DE006A"/>
                </a:solidFill>
                <a:latin typeface="Franklin Gothic Demi Cond" panose="020B0706030402020204" pitchFamily="34" charset="0"/>
                <a:cs typeface="Calibri" pitchFamily="34" charset="0"/>
              </a:rPr>
              <a:t>ПАК «ДУНАЙ» СПОСОБЕН ДЕТЕКТИРОВАТЬ И РАСПОЗНАВАТЬ СОБЫТИЯ: </a:t>
            </a:r>
          </a:p>
        </p:txBody>
      </p:sp>
      <p:grpSp>
        <p:nvGrpSpPr>
          <p:cNvPr id="6" name="Группа 5"/>
          <p:cNvGrpSpPr/>
          <p:nvPr/>
        </p:nvGrpSpPr>
        <p:grpSpPr>
          <a:xfrm>
            <a:off x="464457" y="5846269"/>
            <a:ext cx="5850467" cy="400110"/>
            <a:chOff x="296333" y="5689600"/>
            <a:chExt cx="5850467" cy="400109"/>
          </a:xfrm>
        </p:grpSpPr>
        <p:sp>
          <p:nvSpPr>
            <p:cNvPr id="13" name="Овал 12">
              <a:extLst>
                <a:ext uri="{FF2B5EF4-FFF2-40B4-BE49-F238E27FC236}">
                  <a16:creationId xmlns:a16="http://schemas.microsoft.com/office/drawing/2014/main" id="{6237DCB7-A1C9-4694-B9FD-D7298455E3EF}"/>
                </a:ext>
              </a:extLst>
            </p:cNvPr>
            <p:cNvSpPr/>
            <p:nvPr/>
          </p:nvSpPr>
          <p:spPr bwMode="auto">
            <a:xfrm>
              <a:off x="296333" y="5843488"/>
              <a:ext cx="135467" cy="133351"/>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000">
                <a:defRPr/>
              </a:pPr>
              <a:endParaRPr lang="ru-RU" sz="2400" dirty="0"/>
            </a:p>
          </p:txBody>
        </p:sp>
        <p:sp>
          <p:nvSpPr>
            <p:cNvPr id="21" name="Прямоугольник 20">
              <a:extLst>
                <a:ext uri="{FF2B5EF4-FFF2-40B4-BE49-F238E27FC236}">
                  <a16:creationId xmlns:a16="http://schemas.microsoft.com/office/drawing/2014/main" id="{99B6D0FC-981C-4C1F-AD50-295D8C8E119F}"/>
                </a:ext>
              </a:extLst>
            </p:cNvPr>
            <p:cNvSpPr/>
            <p:nvPr/>
          </p:nvSpPr>
          <p:spPr>
            <a:xfrm>
              <a:off x="476249" y="5689600"/>
              <a:ext cx="5670551" cy="400109"/>
            </a:xfrm>
            <a:prstGeom prst="rect">
              <a:avLst/>
            </a:prstGeom>
          </p:spPr>
          <p:txBody>
            <a:bodyPr>
              <a:spAutoFit/>
            </a:bodyPr>
            <a:lstStyle/>
            <a:p>
              <a:pPr>
                <a:spcBef>
                  <a:spcPct val="20000"/>
                </a:spcBef>
                <a:spcAft>
                  <a:spcPts val="800"/>
                </a:spcAft>
                <a:defRPr/>
              </a:pPr>
              <a:r>
                <a:rPr lang="ru-RU" sz="2000" dirty="0">
                  <a:solidFill>
                    <a:srgbClr val="0067AC"/>
                  </a:solidFill>
                  <a:latin typeface="Franklin Gothic Demi Cond" panose="020B0706030402020204" pitchFamily="34" charset="0"/>
                </a:rPr>
                <a:t>РУЧНУЮ КОПКУ ЗА 20 М ОТ КАБЕЛЯ</a:t>
              </a:r>
            </a:p>
          </p:txBody>
        </p:sp>
      </p:grpSp>
      <p:grpSp>
        <p:nvGrpSpPr>
          <p:cNvPr id="5" name="Группа 4"/>
          <p:cNvGrpSpPr/>
          <p:nvPr/>
        </p:nvGrpSpPr>
        <p:grpSpPr>
          <a:xfrm>
            <a:off x="5732764" y="5159804"/>
            <a:ext cx="5810251" cy="400110"/>
            <a:chOff x="6394449" y="5172307"/>
            <a:chExt cx="5810251" cy="400110"/>
          </a:xfrm>
        </p:grpSpPr>
        <p:sp>
          <p:nvSpPr>
            <p:cNvPr id="14" name="Овал 13">
              <a:extLst>
                <a:ext uri="{FF2B5EF4-FFF2-40B4-BE49-F238E27FC236}">
                  <a16:creationId xmlns:a16="http://schemas.microsoft.com/office/drawing/2014/main" id="{746C1020-E010-4EC3-9D3F-A98BBD60F124}"/>
                </a:ext>
              </a:extLst>
            </p:cNvPr>
            <p:cNvSpPr/>
            <p:nvPr/>
          </p:nvSpPr>
          <p:spPr bwMode="auto">
            <a:xfrm>
              <a:off x="6394449" y="5308601"/>
              <a:ext cx="135467" cy="133351"/>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000">
                <a:defRPr/>
              </a:pPr>
              <a:endParaRPr lang="ru-RU" sz="2400" dirty="0"/>
            </a:p>
          </p:txBody>
        </p:sp>
        <p:sp>
          <p:nvSpPr>
            <p:cNvPr id="22" name="Прямоугольник 21">
              <a:extLst>
                <a:ext uri="{FF2B5EF4-FFF2-40B4-BE49-F238E27FC236}">
                  <a16:creationId xmlns:a16="http://schemas.microsoft.com/office/drawing/2014/main" id="{9A4CA019-D3B3-4EAA-B40B-C4F20F78AD88}"/>
                </a:ext>
              </a:extLst>
            </p:cNvPr>
            <p:cNvSpPr/>
            <p:nvPr/>
          </p:nvSpPr>
          <p:spPr>
            <a:xfrm>
              <a:off x="6534149" y="5172307"/>
              <a:ext cx="5670551" cy="400110"/>
            </a:xfrm>
            <a:prstGeom prst="rect">
              <a:avLst/>
            </a:prstGeom>
          </p:spPr>
          <p:txBody>
            <a:bodyPr>
              <a:spAutoFit/>
            </a:bodyPr>
            <a:lstStyle/>
            <a:p>
              <a:pPr>
                <a:spcBef>
                  <a:spcPct val="20000"/>
                </a:spcBef>
                <a:spcAft>
                  <a:spcPts val="800"/>
                </a:spcAft>
                <a:defRPr/>
              </a:pPr>
              <a:r>
                <a:rPr lang="ru-RU" sz="2000" dirty="0">
                  <a:solidFill>
                    <a:srgbClr val="0067AC"/>
                  </a:solidFill>
                  <a:latin typeface="Franklin Gothic Demi Cond" panose="020B0706030402020204" pitchFamily="34" charset="0"/>
                </a:rPr>
                <a:t>ДВИЖЕНИЕ АВТОМОБИЛЕЙ ЗА 50-60 М ОТ КАБЕЛЯ</a:t>
              </a:r>
            </a:p>
          </p:txBody>
        </p:sp>
      </p:grpSp>
      <p:grpSp>
        <p:nvGrpSpPr>
          <p:cNvPr id="4" name="Группа 3"/>
          <p:cNvGrpSpPr/>
          <p:nvPr/>
        </p:nvGrpSpPr>
        <p:grpSpPr>
          <a:xfrm>
            <a:off x="5732763" y="5852538"/>
            <a:ext cx="6110895" cy="707886"/>
            <a:chOff x="6398682" y="5843488"/>
            <a:chExt cx="5806018" cy="707885"/>
          </a:xfrm>
        </p:grpSpPr>
        <p:sp>
          <p:nvSpPr>
            <p:cNvPr id="15" name="Овал 14">
              <a:extLst>
                <a:ext uri="{FF2B5EF4-FFF2-40B4-BE49-F238E27FC236}">
                  <a16:creationId xmlns:a16="http://schemas.microsoft.com/office/drawing/2014/main" id="{A5B0F401-03F3-44F9-8773-49AB6653ED47}"/>
                </a:ext>
              </a:extLst>
            </p:cNvPr>
            <p:cNvSpPr/>
            <p:nvPr/>
          </p:nvSpPr>
          <p:spPr bwMode="auto">
            <a:xfrm>
              <a:off x="6398682" y="5981701"/>
              <a:ext cx="135467" cy="133351"/>
            </a:xfrm>
            <a:prstGeom prst="ellipse">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000">
                <a:defRPr/>
              </a:pPr>
              <a:endParaRPr lang="ru-RU" sz="2400" dirty="0"/>
            </a:p>
          </p:txBody>
        </p:sp>
        <p:sp>
          <p:nvSpPr>
            <p:cNvPr id="23" name="Прямоугольник 22">
              <a:extLst>
                <a:ext uri="{FF2B5EF4-FFF2-40B4-BE49-F238E27FC236}">
                  <a16:creationId xmlns:a16="http://schemas.microsoft.com/office/drawing/2014/main" id="{EA27C87A-C6A7-4F53-BF1E-ECBCE05EA6CD}"/>
                </a:ext>
              </a:extLst>
            </p:cNvPr>
            <p:cNvSpPr/>
            <p:nvPr/>
          </p:nvSpPr>
          <p:spPr>
            <a:xfrm>
              <a:off x="6534149" y="5843488"/>
              <a:ext cx="5670551" cy="707885"/>
            </a:xfrm>
            <a:prstGeom prst="rect">
              <a:avLst/>
            </a:prstGeom>
          </p:spPr>
          <p:txBody>
            <a:bodyPr>
              <a:spAutoFit/>
            </a:bodyPr>
            <a:lstStyle/>
            <a:p>
              <a:pPr>
                <a:spcBef>
                  <a:spcPct val="20000"/>
                </a:spcBef>
                <a:spcAft>
                  <a:spcPts val="800"/>
                </a:spcAft>
                <a:defRPr/>
              </a:pPr>
              <a:r>
                <a:rPr lang="ru-RU" sz="2000" dirty="0">
                  <a:solidFill>
                    <a:srgbClr val="0067AC"/>
                  </a:solidFill>
                  <a:latin typeface="Franklin Gothic Demi Cond" panose="020B0706030402020204" pitchFamily="34" charset="0"/>
                </a:rPr>
                <a:t>ДВИЖЕНИЕ И КОПКУ ТЯЖЕЛОЙ ТЕХНИКИ ДО 3</a:t>
              </a:r>
              <a:r>
                <a:rPr lang="en-US" sz="2000" dirty="0">
                  <a:solidFill>
                    <a:srgbClr val="0067AC"/>
                  </a:solidFill>
                  <a:latin typeface="Franklin Gothic Demi Cond" panose="020B0706030402020204" pitchFamily="34" charset="0"/>
                </a:rPr>
                <a:t>00 </a:t>
              </a:r>
              <a:r>
                <a:rPr lang="ru-RU" sz="2000" dirty="0">
                  <a:solidFill>
                    <a:srgbClr val="0067AC"/>
                  </a:solidFill>
                  <a:latin typeface="Franklin Gothic Demi Cond" panose="020B0706030402020204" pitchFamily="34" charset="0"/>
                </a:rPr>
                <a:t>М ОТ КАБЕЛЯ</a:t>
              </a:r>
            </a:p>
          </p:txBody>
        </p:sp>
      </p:grpSp>
      <p:sp>
        <p:nvSpPr>
          <p:cNvPr id="24" name="Rectangle 2"/>
          <p:cNvSpPr txBox="1">
            <a:spLocks noChangeArrowheads="1"/>
          </p:cNvSpPr>
          <p:nvPr/>
        </p:nvSpPr>
        <p:spPr bwMode="auto">
          <a:xfrm>
            <a:off x="1800000" y="360001"/>
            <a:ext cx="9927877" cy="653675"/>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lnSpc>
                <a:spcPct val="100000"/>
              </a:lnSpc>
              <a:spcBef>
                <a:spcPts val="0"/>
              </a:spcBef>
              <a:spcAft>
                <a:spcPts val="0"/>
              </a:spcAft>
              <a:defRPr/>
            </a:pPr>
            <a:r>
              <a:rPr lang="ru-RU" altLang="ru-RU" sz="4000" dirty="0">
                <a:solidFill>
                  <a:schemeClr val="bg1"/>
                </a:solidFill>
                <a:latin typeface="Franklin Gothic Demi Cond" panose="020B0706030402020204" pitchFamily="34" charset="0"/>
                <a:cs typeface="Calibri" pitchFamily="34" charset="0"/>
              </a:rPr>
              <a:t>ПЕРИМЕТРАЛЬНАЯ ОХРАНА</a:t>
            </a:r>
          </a:p>
        </p:txBody>
      </p:sp>
      <p:pic>
        <p:nvPicPr>
          <p:cNvPr id="26" name="Рисунок 7" descr="Изображение выглядит как снимок экрана&#10;&#10;Описание создано с высокой степенью достоверности"/>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711" y="1856854"/>
            <a:ext cx="12192000" cy="2007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5821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1562100" y="0"/>
            <a:ext cx="10629900" cy="1388125"/>
          </a:xfrm>
          <a:prstGeom prst="rect">
            <a:avLst/>
          </a:prstGeom>
          <a:gradFill>
            <a:gsLst>
              <a:gs pos="100000">
                <a:srgbClr val="01A3DD"/>
              </a:gs>
              <a:gs pos="8712">
                <a:srgbClr val="01A3E7"/>
              </a:gs>
              <a:gs pos="0">
                <a:srgbClr val="01AAE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0" y="0"/>
            <a:ext cx="1562100" cy="13881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838" y="424574"/>
            <a:ext cx="1256612" cy="545991"/>
          </a:xfrm>
          <a:prstGeom prst="rect">
            <a:avLst/>
          </a:prstGeom>
        </p:spPr>
      </p:pic>
      <p:sp>
        <p:nvSpPr>
          <p:cNvPr id="20" name="Rectangle 2"/>
          <p:cNvSpPr txBox="1">
            <a:spLocks noChangeArrowheads="1"/>
          </p:cNvSpPr>
          <p:nvPr/>
        </p:nvSpPr>
        <p:spPr bwMode="auto">
          <a:xfrm>
            <a:off x="1735938" y="437636"/>
            <a:ext cx="10226900" cy="509095"/>
          </a:xfrm>
          <a:prstGeom prst="rect">
            <a:avLst/>
          </a:prstGeom>
          <a:noFill/>
          <a:ln>
            <a:noFill/>
          </a:ln>
        </p:spPr>
        <p:txBody>
          <a:bodyPr anchor="ctr"/>
          <a:lst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a:lstStyle>
          <a:p>
            <a:pPr fontAlgn="auto">
              <a:spcAft>
                <a:spcPts val="0"/>
              </a:spcAft>
              <a:defRPr/>
            </a:pPr>
            <a:r>
              <a:rPr lang="ru-RU" altLang="en-US" sz="3600">
                <a:solidFill>
                  <a:schemeClr val="bg1"/>
                </a:solidFill>
                <a:latin typeface="Franklin Gothic Demi Cond" panose="020B0706030402020204" pitchFamily="34" charset="0"/>
                <a:ea typeface="+mn-ea"/>
                <a:cs typeface="Calibri" pitchFamily="34" charset="0"/>
              </a:rPr>
              <a:t>ПРИМЕНЕНИЯ ПАК «ДУНАЙ»</a:t>
            </a:r>
            <a:endParaRPr lang="en-GB" altLang="en-US" sz="3600" dirty="0">
              <a:solidFill>
                <a:schemeClr val="bg1"/>
              </a:solidFill>
              <a:latin typeface="Franklin Gothic Demi Cond" panose="020B0706030402020204" pitchFamily="34" charset="0"/>
              <a:ea typeface="+mn-ea"/>
              <a:cs typeface="Calibri" pitchFamily="34" charset="0"/>
            </a:endParaRPr>
          </a:p>
        </p:txBody>
      </p:sp>
      <p:pic>
        <p:nvPicPr>
          <p:cNvPr id="2" name="Рисунок 1" descr="Вырезка экрана"/>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525" y="1701275"/>
            <a:ext cx="12201525" cy="4842400"/>
          </a:xfrm>
          <a:prstGeom prst="rect">
            <a:avLst/>
          </a:prstGeom>
        </p:spPr>
      </p:pic>
    </p:spTree>
    <p:extLst>
      <p:ext uri="{BB962C8B-B14F-4D97-AF65-F5344CB8AC3E}">
        <p14:creationId xmlns:p14="http://schemas.microsoft.com/office/powerpoint/2010/main" val="357019343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726</TotalTime>
  <Words>1319</Words>
  <Application>Microsoft Office PowerPoint</Application>
  <PresentationFormat>Широкоэкранный</PresentationFormat>
  <Paragraphs>214</Paragraphs>
  <Slides>28</Slides>
  <Notes>22</Notes>
  <HiddenSlides>0</HiddenSlides>
  <MMClips>1</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28</vt:i4>
      </vt:variant>
    </vt:vector>
  </HeadingPairs>
  <TitlesOfParts>
    <vt:vector size="35" baseType="lpstr">
      <vt:lpstr>Calibri</vt:lpstr>
      <vt:lpstr>Times New Roman</vt:lpstr>
      <vt:lpstr>Franklin Gothic Medium Cond</vt:lpstr>
      <vt:lpstr>Franklin Gothic Demi Cond</vt:lpstr>
      <vt:lpstr>Arial</vt:lpstr>
      <vt:lpstr>Calibri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Денис Понкратьев</dc:creator>
  <cp:lastModifiedBy>Александр Филипповский</cp:lastModifiedBy>
  <cp:revision>134</cp:revision>
  <dcterms:created xsi:type="dcterms:W3CDTF">2019-02-04T12:15:59Z</dcterms:created>
  <dcterms:modified xsi:type="dcterms:W3CDTF">2019-09-30T17:19:38Z</dcterms:modified>
</cp:coreProperties>
</file>