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5"/>
  </p:notesMasterIdLst>
  <p:sldIdLst>
    <p:sldId id="256" r:id="rId2"/>
    <p:sldId id="290" r:id="rId3"/>
    <p:sldId id="261" r:id="rId4"/>
    <p:sldId id="291" r:id="rId5"/>
    <p:sldId id="284" r:id="rId6"/>
    <p:sldId id="298" r:id="rId7"/>
    <p:sldId id="287" r:id="rId8"/>
    <p:sldId id="292" r:id="rId9"/>
    <p:sldId id="272" r:id="rId10"/>
    <p:sldId id="281" r:id="rId11"/>
    <p:sldId id="293" r:id="rId12"/>
    <p:sldId id="295" r:id="rId13"/>
    <p:sldId id="294" r:id="rId14"/>
    <p:sldId id="297" r:id="rId15"/>
    <p:sldId id="288" r:id="rId16"/>
    <p:sldId id="307" r:id="rId17"/>
    <p:sldId id="304" r:id="rId18"/>
    <p:sldId id="308" r:id="rId19"/>
    <p:sldId id="300" r:id="rId20"/>
    <p:sldId id="302" r:id="rId21"/>
    <p:sldId id="303" r:id="rId22"/>
    <p:sldId id="299" r:id="rId23"/>
    <p:sldId id="283" r:id="rId24"/>
  </p:sldIdLst>
  <p:sldSz cx="12192000" cy="6858000"/>
  <p:notesSz cx="6858000" cy="9144000"/>
  <p:embeddedFontLst>
    <p:embeddedFont>
      <p:font typeface="Wingdings 2" panose="05020102010507070707" pitchFamily="18" charset="2"/>
      <p:regular r:id="rId26"/>
    </p:embeddedFont>
    <p:embeddedFont>
      <p:font typeface="Franklin Gothic Demi Cond" panose="020B0706030402020204" pitchFamily="34" charset="0"/>
      <p:regular r:id="rId27"/>
    </p:embeddedFont>
    <p:embeddedFont>
      <p:font typeface="Georgia" panose="02040502050405020303" pitchFamily="18" charset="0"/>
      <p:regular r:id="rId28"/>
      <p:bold r:id="rId29"/>
      <p:italic r:id="rId30"/>
      <p:boldItalic r:id="rId31"/>
    </p:embeddedFont>
    <p:embeddedFont>
      <p:font typeface="Franklin Gothic Demi" panose="020B0703020102020204" pitchFamily="34" charset="0"/>
      <p:regular r:id="rId32"/>
      <p:italic r:id="rId33"/>
    </p:embeddedFont>
    <p:embeddedFont>
      <p:font typeface="Franklin Gothic Medium Cond" panose="020B0606030402020204" pitchFamily="34" charset="0"/>
      <p:regular r:id="rId34"/>
    </p:embeddedFont>
    <p:embeddedFont>
      <p:font typeface="Franklin Gothic Book" panose="020B0503020102020204" pitchFamily="34" charset="0"/>
      <p:regular r:id="rId35"/>
      <p:italic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Franklin Gothic Medium" panose="020B0603020102020204" pitchFamily="34" charset="0"/>
      <p:regular r:id="rId43"/>
      <p:italic r:id="rId4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006A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048" autoAdjust="0"/>
    <p:restoredTop sz="94660"/>
  </p:normalViewPr>
  <p:slideViewPr>
    <p:cSldViewPr snapToGrid="0">
      <p:cViewPr varScale="1">
        <p:scale>
          <a:sx n="86" d="100"/>
          <a:sy n="86" d="100"/>
        </p:scale>
        <p:origin x="235" y="53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CCFE6-E5E2-45DA-BD2A-1EE8FFFC992D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E71DE-7734-4291-B681-B61DE5B3E7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5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E41DA08-4903-4BF9-A2E2-EA9C497EA528}" type="slidenum">
              <a:rPr lang="ru-RU" smtClean="0">
                <a:solidFill>
                  <a:prstClr val="black"/>
                </a:solidFill>
              </a:rPr>
              <a:pPr eaLnBrk="1" hangingPunct="1"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45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8956D-375E-4C3B-A2AB-71661D0E4CF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1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68956D-375E-4C3B-A2AB-71661D0E4CF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64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91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23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413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552574" y="0"/>
            <a:ext cx="10639425" cy="1390650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8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68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4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1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7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09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95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83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36E21-7B5C-490D-A1A6-263A92527619}" type="datetimeFigureOut">
              <a:rPr lang="ru-RU" smtClean="0"/>
              <a:pPr/>
              <a:t>26.09.2019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1069E-04CD-48C3-B0BC-B8E1854D27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41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9.png"/><Relationship Id="rId7" Type="http://schemas.openxmlformats.org/officeDocument/2006/relationships/image" Target="../media/image5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7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59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microsoft.com/office/2007/relationships/hdphoto" Target="../media/hdphoto3.wdp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gif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7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2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18" Type="http://schemas.openxmlformats.org/officeDocument/2006/relationships/image" Target="../media/image23.gif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gif"/><Relationship Id="rId2" Type="http://schemas.openxmlformats.org/officeDocument/2006/relationships/image" Target="../media/image7.jpe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gif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gif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8.jp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png"/><Relationship Id="rId11" Type="http://schemas.openxmlformats.org/officeDocument/2006/relationships/image" Target="../media/image47.jpe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0" t="9722" r="10417" b="16389"/>
          <a:stretch/>
        </p:blipFill>
        <p:spPr>
          <a:xfrm>
            <a:off x="6076950" y="405758"/>
            <a:ext cx="6115050" cy="62084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9" b="17521"/>
          <a:stretch/>
        </p:blipFill>
        <p:spPr>
          <a:xfrm>
            <a:off x="204316" y="255533"/>
            <a:ext cx="2509730" cy="170661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50364" y="2632391"/>
            <a:ext cx="7002936" cy="225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4400" dirty="0" smtClean="0">
                <a:solidFill>
                  <a:srgbClr val="0070C0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Отечественное оборудование</a:t>
            </a:r>
          </a:p>
          <a:p>
            <a:pPr>
              <a:lnSpc>
                <a:spcPct val="80000"/>
              </a:lnSpc>
            </a:pPr>
            <a:r>
              <a:rPr lang="ru-RU" sz="4400" dirty="0">
                <a:solidFill>
                  <a:srgbClr val="0070C0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д</a:t>
            </a:r>
            <a:r>
              <a:rPr lang="ru-RU" sz="4400" dirty="0" smtClean="0">
                <a:solidFill>
                  <a:srgbClr val="0070C0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ля формирования безопасной телекоммуникационной инфраструктуры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5270" y="6148289"/>
            <a:ext cx="5731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Сентябрь 2019</a:t>
            </a:r>
          </a:p>
        </p:txBody>
      </p:sp>
    </p:spTree>
    <p:extLst>
      <p:ext uri="{BB962C8B-B14F-4D97-AF65-F5344CB8AC3E}">
        <p14:creationId xmlns:p14="http://schemas.microsoft.com/office/powerpoint/2010/main" val="70833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2040572"/>
            <a:ext cx="5483226" cy="1096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5"/>
          <p:cNvSpPr txBox="1">
            <a:spLocks/>
          </p:cNvSpPr>
          <p:nvPr/>
        </p:nvSpPr>
        <p:spPr>
          <a:xfrm>
            <a:off x="1489770" y="6752587"/>
            <a:ext cx="8352928" cy="344254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0000" indent="-342900" eaLnBrk="0" hangingPunct="0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  <a:defRPr/>
            </a:pPr>
            <a:endParaRPr lang="ru-RU" sz="14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000" indent="-342900" eaLnBrk="0" hangingPunct="0">
              <a:spcBef>
                <a:spcPct val="20000"/>
              </a:spcBef>
              <a:buClr>
                <a:srgbClr val="002060"/>
              </a:buClr>
              <a:buFont typeface="Arial" pitchFamily="34" charset="0"/>
              <a:buChar char="•"/>
              <a:defRPr/>
            </a:pPr>
            <a:endParaRPr lang="ru-RU" sz="14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60000" indent="-342900" eaLnBrk="0" hangingPunct="0">
              <a:spcBef>
                <a:spcPct val="20000"/>
              </a:spcBef>
              <a:buClr>
                <a:srgbClr val="002060"/>
              </a:buClr>
              <a:defRPr/>
            </a:pPr>
            <a:endParaRPr lang="ru-RU" sz="1400" b="1" i="1" kern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569905" y="3038928"/>
            <a:ext cx="5124467" cy="327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Рамановский оптический усилитель с попутной </a:t>
            </a:r>
            <a:r>
              <a:rPr lang="en-US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накачкой</a:t>
            </a:r>
            <a:endParaRPr lang="en-US" sz="17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1441451" y="187516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584311" y="3373328"/>
            <a:ext cx="3518863" cy="1034129"/>
            <a:chOff x="253480" y="3063926"/>
            <a:chExt cx="3744416" cy="1034129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31343" y="3063926"/>
              <a:ext cx="2066553" cy="1034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0067AC"/>
                  </a:solidFill>
                  <a:latin typeface="Franklin Gothic Demi Cond" panose="020B0706030402020204" pitchFamily="34" charset="0"/>
                </a:rPr>
                <a:t>Pump lasers:</a:t>
              </a:r>
            </a:p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0067AC"/>
                  </a:solidFill>
                  <a:latin typeface="Franklin Gothic Demi Cond" panose="020B0706030402020204" pitchFamily="34" charset="0"/>
                </a:rPr>
                <a:t>1420nm…1500nm</a:t>
              </a:r>
            </a:p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0067AC"/>
                  </a:solidFill>
                  <a:latin typeface="Franklin Gothic Demi Cond" panose="020B0706030402020204" pitchFamily="34" charset="0"/>
                </a:rPr>
                <a:t>220mW, 260mW, 300mW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53480" y="3063926"/>
              <a:ext cx="1462550" cy="7986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DE006A"/>
                  </a:solidFill>
                  <a:latin typeface="Franklin Gothic Demi Cond" panose="020B0706030402020204" pitchFamily="34" charset="0"/>
                </a:rPr>
                <a:t>Configuration:</a:t>
              </a:r>
            </a:p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DE006A"/>
                  </a:solidFill>
                  <a:latin typeface="Franklin Gothic Demi Cond" panose="020B0706030402020204" pitchFamily="34" charset="0"/>
                </a:rPr>
                <a:t>Raman</a:t>
              </a:r>
            </a:p>
            <a:p>
              <a:pPr algn="just" defTabSz="685800">
                <a:lnSpc>
                  <a:spcPct val="90000"/>
                </a:lnSpc>
                <a:spcBef>
                  <a:spcPct val="0"/>
                </a:spcBef>
              </a:pPr>
              <a:r>
                <a:rPr lang="en-US" sz="1700" dirty="0">
                  <a:solidFill>
                    <a:srgbClr val="DE006A"/>
                  </a:solidFill>
                  <a:latin typeface="Franklin Gothic Demi Cond" panose="020B0706030402020204" pitchFamily="34" charset="0"/>
                </a:rPr>
                <a:t>F-ROPA</a:t>
              </a:r>
            </a:p>
          </p:txBody>
        </p:sp>
      </p:grp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720" y="5021740"/>
            <a:ext cx="5223464" cy="1044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84312" y="6037590"/>
            <a:ext cx="5455794" cy="798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Оптический  усилитель мощностью 40 мВт, С3-диапазона (80ch), со встроенными GFF-фильтрами, c опт. портом контроля и промежуточным доступом, VOA</a:t>
            </a:r>
            <a:endParaRPr lang="en-US" sz="17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31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08044" y="4166429"/>
            <a:ext cx="2392054" cy="258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40106" y="1608860"/>
            <a:ext cx="2633701" cy="2794447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38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800000" y="731926"/>
            <a:ext cx="10150700" cy="43672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sz="4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RA-2 / EA</a:t>
            </a:r>
            <a:endParaRPr lang="ru-RU" altLang="en-US" sz="4000" dirty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0A53D41E-10B2-497C-B592-A5E2C595D5DF}"/>
              </a:ext>
            </a:extLst>
          </p:cNvPr>
          <p:cNvSpPr txBox="1">
            <a:spLocks/>
          </p:cNvSpPr>
          <p:nvPr/>
        </p:nvSpPr>
        <p:spPr>
          <a:xfrm>
            <a:off x="1800000" y="273694"/>
            <a:ext cx="53533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ПЛАН РАЗВИТИЯ </a:t>
            </a:r>
            <a:r>
              <a:rPr lang="en-US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DWDM</a:t>
            </a:r>
            <a:r>
              <a:rPr lang="ru-RU" sz="2000" dirty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-СИСТЕМЫ «ВОЛГА»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91749" y="1634775"/>
            <a:ext cx="5731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RA-2 – РАМАНОВСКИЙ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 УСИЛИТЕЛЬ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9108044" y="2090098"/>
            <a:ext cx="3083955" cy="902208"/>
          </a:xfrm>
          <a:prstGeom prst="rect">
            <a:avLst/>
          </a:prstGeom>
          <a:solidFill>
            <a:srgbClr val="DE0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9108044" y="2219216"/>
            <a:ext cx="31121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/>
            <a:r>
              <a:rPr lang="ru-RU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ПОВЫШЕННАЯ ЛОКАЛИЗАЦИЯ</a:t>
            </a:r>
          </a:p>
          <a:p>
            <a:pPr marL="0" lvl="1" algn="ctr"/>
            <a:r>
              <a:rPr lang="ru-RU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СНИЖЕНИЕ СТОИМОСТИ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90596" y="4514874"/>
            <a:ext cx="57316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85800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EA – УПРАВЛЕНИЕ EDFA 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В ПЛИС</a:t>
            </a:r>
          </a:p>
        </p:txBody>
      </p:sp>
    </p:spTree>
    <p:extLst>
      <p:ext uri="{BB962C8B-B14F-4D97-AF65-F5344CB8AC3E}">
        <p14:creationId xmlns:p14="http://schemas.microsoft.com/office/powerpoint/2010/main" val="117268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                НОВОЕ ШАССИ ДЛЯ ДАТА-ЦЕНТРОВ</a:t>
            </a:r>
            <a:endParaRPr lang="ru-RU" sz="3600" dirty="0"/>
          </a:p>
        </p:txBody>
      </p:sp>
      <p:pic>
        <p:nvPicPr>
          <p:cNvPr id="3074" name="Picture 2" descr="X:\1 Видео фото\Новая линейка оборудования\_2019\6U\V6_D-2CU+Pass-sm.png"/>
          <p:cNvPicPr>
            <a:picLocks noChangeAspect="1" noChangeArrowheads="1"/>
          </p:cNvPicPr>
          <p:nvPr/>
        </p:nvPicPr>
        <p:blipFill>
          <a:blip r:embed="rId2" cstate="print"/>
          <a:srcRect l="7132" r="9202"/>
          <a:stretch>
            <a:fillRect/>
          </a:stretch>
        </p:blipFill>
        <p:spPr bwMode="auto">
          <a:xfrm>
            <a:off x="217715" y="2264361"/>
            <a:ext cx="4200200" cy="2406544"/>
          </a:xfrm>
          <a:prstGeom prst="rect">
            <a:avLst/>
          </a:prstGeom>
          <a:noFill/>
        </p:spPr>
      </p:pic>
      <p:pic>
        <p:nvPicPr>
          <p:cNvPr id="3076" name="Picture 4" descr="X:\1 Видео фото\Новая линейка оборудования\Волга шасси\V3_dc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729" y="4867274"/>
            <a:ext cx="3730171" cy="112562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84294" y="2264361"/>
            <a:ext cx="72670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Фронтальный продув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Форм-фактор: 6U (6+ слотов) и 3U (3 слота)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Плотность до 7,2 </a:t>
            </a:r>
            <a:r>
              <a:rPr lang="ru-RU" dirty="0" err="1" smtClean="0">
                <a:solidFill>
                  <a:srgbClr val="2E75B6"/>
                </a:solidFill>
                <a:latin typeface="Franklin Gothic Demi Cond" pitchFamily="34" charset="0"/>
              </a:rPr>
              <a:t>Тбит</a:t>
            </a: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 (для 6U) и 2,4Тбит (для 3U)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Линейный сигнал до 600 Гбит/с на канал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Клиентские интерфейсы 10GE, 40GE, </a:t>
            </a:r>
            <a:r>
              <a:rPr lang="en-US" dirty="0" smtClean="0">
                <a:solidFill>
                  <a:srgbClr val="2E75B6"/>
                </a:solidFill>
                <a:latin typeface="Franklin Gothic Demi Cond" pitchFamily="34" charset="0"/>
              </a:rPr>
              <a:t>1</a:t>
            </a: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00GE, FC1600/3200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Возможность криптозащиты канала по </a:t>
            </a:r>
            <a:r>
              <a:rPr lang="ru-RU" dirty="0" err="1" smtClean="0">
                <a:solidFill>
                  <a:srgbClr val="2E75B6"/>
                </a:solidFill>
                <a:latin typeface="Franklin Gothic Demi Cond" pitchFamily="34" charset="0"/>
              </a:rPr>
              <a:t>ГОСТу</a:t>
            </a:r>
            <a:endParaRPr lang="ru-RU" dirty="0" smtClean="0">
              <a:solidFill>
                <a:srgbClr val="2E75B6"/>
              </a:solidFill>
              <a:latin typeface="Franklin Gothic Demi Cond" pitchFamily="34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Питание 1+1, поддержка AC/DC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2E75B6"/>
                </a:solidFill>
                <a:latin typeface="Franklin Gothic Demi Cond" pitchFamily="34" charset="0"/>
              </a:rPr>
              <a:t>– Возможность установки: MUX/DEMUX, WSS ROADM, УСИЛИТЕЛЕЙ, OPM ... </a:t>
            </a:r>
            <a:endParaRPr lang="ru-RU" dirty="0">
              <a:solidFill>
                <a:srgbClr val="2E75B6"/>
              </a:solidFill>
              <a:latin typeface="Franklin Gothic Demi Cond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72425" y="1760702"/>
            <a:ext cx="381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Clr>
                <a:srgbClr val="002060"/>
              </a:buClr>
            </a:pPr>
            <a:r>
              <a:rPr lang="ru-RU" sz="2000" dirty="0" smtClean="0">
                <a:solidFill>
                  <a:srgbClr val="DE006A"/>
                </a:solidFill>
                <a:latin typeface="Franklin Gothic Demi Cond" pitchFamily="34" charset="0"/>
                <a:cs typeface="Arial" pitchFamily="34" charset="0"/>
              </a:rPr>
              <a:t>Решение для </a:t>
            </a:r>
            <a:r>
              <a:rPr lang="en-US" sz="2000" dirty="0" smtClean="0">
                <a:solidFill>
                  <a:srgbClr val="DE006A"/>
                </a:solidFill>
                <a:latin typeface="Franklin Gothic Demi Cond" pitchFamily="34" charset="0"/>
                <a:cs typeface="Arial" pitchFamily="34" charset="0"/>
              </a:rPr>
              <a:t>DCI </a:t>
            </a:r>
            <a:r>
              <a:rPr lang="ru-RU" sz="2000" dirty="0" smtClean="0">
                <a:solidFill>
                  <a:srgbClr val="DE006A"/>
                </a:solidFill>
                <a:latin typeface="Franklin Gothic Demi Cond" pitchFamily="34" charset="0"/>
                <a:cs typeface="Arial" pitchFamily="34" charset="0"/>
              </a:rPr>
              <a:t>большой емкости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600" dirty="0">
                <a:ea typeface="+mn-ea"/>
                <a:cs typeface="Calibri" pitchFamily="34" charset="0"/>
              </a:rPr>
              <a:t>Комплекс криптографической защиты информации </a:t>
            </a:r>
            <a:br>
              <a:rPr lang="ru-RU" altLang="ru-RU" sz="3600" dirty="0">
                <a:ea typeface="+mn-ea"/>
                <a:cs typeface="Calibri" pitchFamily="34" charset="0"/>
              </a:rPr>
            </a:br>
            <a:r>
              <a:rPr lang="ru-RU" altLang="ru-RU" sz="3600" dirty="0">
                <a:ea typeface="+mn-ea"/>
                <a:cs typeface="Calibri" pitchFamily="34" charset="0"/>
              </a:rPr>
              <a:t>сетей OTN</a:t>
            </a:r>
            <a:r>
              <a:rPr lang="en-US" altLang="ru-RU" sz="3600" dirty="0">
                <a:ea typeface="+mn-ea"/>
                <a:cs typeface="Calibri" pitchFamily="34" charset="0"/>
              </a:rPr>
              <a:t> </a:t>
            </a:r>
            <a:r>
              <a:rPr lang="ru-RU" altLang="ru-RU" sz="3600" dirty="0">
                <a:ea typeface="+mn-ea"/>
                <a:cs typeface="Calibri" pitchFamily="34" charset="0"/>
              </a:rPr>
              <a:t>«Квазар» совместимый с платформой «Волга»</a:t>
            </a:r>
            <a:r>
              <a:rPr lang="ru-RU" sz="2000" dirty="0">
                <a:ea typeface="+mn-ea"/>
                <a:cs typeface="Calibri" pitchFamily="34" charset="0"/>
              </a:rPr>
              <a:t/>
            </a:r>
            <a:br>
              <a:rPr lang="ru-RU" sz="2000" dirty="0">
                <a:ea typeface="+mn-ea"/>
                <a:cs typeface="Calibri" pitchFamily="34" charset="0"/>
              </a:rPr>
            </a:br>
            <a:endParaRPr lang="ru-RU" sz="2000" dirty="0">
              <a:ea typeface="+mn-ea"/>
              <a:cs typeface="Calibri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5" t="12388" r="7301" b="60311"/>
          <a:stretch/>
        </p:blipFill>
        <p:spPr>
          <a:xfrm>
            <a:off x="9078224" y="4258909"/>
            <a:ext cx="2952328" cy="2020013"/>
          </a:xfrm>
          <a:prstGeom prst="rect">
            <a:avLst/>
          </a:prstGeom>
        </p:spPr>
      </p:pic>
      <p:pic>
        <p:nvPicPr>
          <p:cNvPr id="13" name="Рисунок 12"/>
          <p:cNvPicPr>
            <a:picLocks noGrp="1"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3591" r="982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2576" y="2084997"/>
            <a:ext cx="4325132" cy="85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2364" r="97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37" y="2103119"/>
            <a:ext cx="4331940" cy="866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6"/>
          <p:cNvSpPr txBox="1"/>
          <p:nvPr/>
        </p:nvSpPr>
        <p:spPr>
          <a:xfrm>
            <a:off x="7548891" y="2908318"/>
            <a:ext cx="23407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1</a:t>
            </a:r>
            <a:r>
              <a:rPr lang="en-US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0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Gbit</a:t>
            </a:r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 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Ethernet</a:t>
            </a:r>
            <a:endParaRPr lang="ru-RU" b="1" dirty="0">
              <a:solidFill>
                <a:srgbClr val="465E9C"/>
              </a:solidFill>
              <a:latin typeface="Franklin Gothic Book" panose="020B05030201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16" name="TextBox 18"/>
          <p:cNvSpPr txBox="1"/>
          <p:nvPr/>
        </p:nvSpPr>
        <p:spPr>
          <a:xfrm>
            <a:off x="1992037" y="2937598"/>
            <a:ext cx="24545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8x1Gbit</a:t>
            </a: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Ethernet</a:t>
            </a:r>
            <a:endParaRPr lang="ru-RU" b="1" dirty="0">
              <a:solidFill>
                <a:srgbClr val="465E9C"/>
              </a:solidFill>
              <a:latin typeface="Franklin Gothic Book" panose="020B05030201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56615" y="3856470"/>
            <a:ext cx="797822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Модули «Квазар» обеспечивают выполнение функций </a:t>
            </a:r>
            <a:r>
              <a:rPr lang="ru-RU" sz="20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криптоимитозащиты</a:t>
            </a:r>
            <a:r>
              <a:rPr lang="ru-RU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с производительностью 10</a:t>
            </a:r>
            <a:r>
              <a:rPr lang="en-US" sz="20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Gbit</a:t>
            </a:r>
            <a:r>
              <a:rPr lang="en-US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/s</a:t>
            </a:r>
            <a:r>
              <a:rPr lang="ru-RU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при передаче информации по магистральным волоконно-оптическим линиям связи.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56615" y="4810420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Сертификаты соответствия ФСБ России на </a:t>
            </a:r>
          </a:p>
          <a:p>
            <a:r>
              <a:rPr lang="ru-RU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СКЗИ МШ «Квазар» по классу защищенности КС3.</a:t>
            </a:r>
          </a:p>
          <a:p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23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4000" dirty="0">
                <a:ea typeface="+mn-ea"/>
                <a:cs typeface="Calibri" pitchFamily="34" charset="0"/>
              </a:rPr>
              <a:t>Комплекс криптографической защиты информации </a:t>
            </a:r>
            <a:br>
              <a:rPr lang="ru-RU" altLang="ru-RU" sz="4000" dirty="0">
                <a:ea typeface="+mn-ea"/>
                <a:cs typeface="Calibri" pitchFamily="34" charset="0"/>
              </a:rPr>
            </a:br>
            <a:r>
              <a:rPr lang="ru-RU" altLang="ru-RU" sz="4000" dirty="0">
                <a:ea typeface="+mn-ea"/>
                <a:cs typeface="Calibri" pitchFamily="34" charset="0"/>
              </a:rPr>
              <a:t>сетей OTN</a:t>
            </a:r>
            <a:r>
              <a:rPr lang="en-US" altLang="ru-RU" sz="4000" dirty="0">
                <a:ea typeface="+mn-ea"/>
                <a:cs typeface="Calibri" pitchFamily="34" charset="0"/>
              </a:rPr>
              <a:t> </a:t>
            </a:r>
            <a:r>
              <a:rPr lang="ru-RU" altLang="ru-RU" sz="4000" dirty="0">
                <a:ea typeface="+mn-ea"/>
                <a:cs typeface="Calibri" pitchFamily="34" charset="0"/>
              </a:rPr>
              <a:t>«Квазар» совместимый с платформой «Волга»</a:t>
            </a:r>
            <a:r>
              <a:rPr lang="ru-RU" sz="3600" dirty="0">
                <a:ea typeface="+mn-ea"/>
                <a:cs typeface="Calibri" pitchFamily="34" charset="0"/>
              </a:rPr>
              <a:t/>
            </a:r>
            <a:br>
              <a:rPr lang="ru-RU" sz="3600" dirty="0">
                <a:ea typeface="+mn-ea"/>
                <a:cs typeface="Calibri" pitchFamily="34" charset="0"/>
              </a:rPr>
            </a:br>
            <a:endParaRPr lang="ru-RU" sz="3600" dirty="0">
              <a:ea typeface="+mn-ea"/>
              <a:cs typeface="Calibri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3591" r="9822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1865" y="2660448"/>
            <a:ext cx="3434260" cy="60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2364" r="975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44" y="1611422"/>
            <a:ext cx="3450598" cy="61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16"/>
          <p:cNvSpPr txBox="1"/>
          <p:nvPr/>
        </p:nvSpPr>
        <p:spPr>
          <a:xfrm>
            <a:off x="4272921" y="2720701"/>
            <a:ext cx="2608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1</a:t>
            </a:r>
            <a:r>
              <a:rPr lang="en-US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0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Gbit</a:t>
            </a:r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 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Ethernet</a:t>
            </a:r>
            <a:endParaRPr lang="ru-RU" b="1" dirty="0">
              <a:solidFill>
                <a:srgbClr val="465E9C"/>
              </a:solidFill>
              <a:latin typeface="Franklin Gothic Book" panose="020B05030201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Box 18"/>
          <p:cNvSpPr txBox="1"/>
          <p:nvPr/>
        </p:nvSpPr>
        <p:spPr>
          <a:xfrm>
            <a:off x="4326624" y="1728981"/>
            <a:ext cx="2735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ru-RU" altLang="ru-RU" b="1" dirty="0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8x1Gbit</a:t>
            </a:r>
            <a:r>
              <a:rPr lang="ru-RU" alt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solidFill>
                  <a:srgbClr val="465E9C"/>
                </a:solidFill>
                <a:latin typeface="Franklin Gothic Book" panose="020B0503020102020204" pitchFamily="34" charset="0"/>
                <a:ea typeface="+mj-ea"/>
                <a:cs typeface="Arial" pitchFamily="34" charset="0"/>
              </a:rPr>
              <a:t>Ethernet</a:t>
            </a:r>
            <a:endParaRPr lang="ru-RU" b="1" dirty="0">
              <a:solidFill>
                <a:srgbClr val="465E9C"/>
              </a:solidFill>
              <a:latin typeface="Franklin Gothic Book" panose="020B0503020102020204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543" y="3744606"/>
            <a:ext cx="1089837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Модули «Квазар» 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разработаны совместно компанией «Системы практической безопасности» обеспечивают выполнение функций крипто</a:t>
            </a:r>
            <a:r>
              <a:rPr lang="en-US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-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защиты с производительностью 10</a:t>
            </a:r>
            <a:r>
              <a:rPr lang="en-US" sz="17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Gbit</a:t>
            </a:r>
            <a:r>
              <a:rPr lang="en-US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/s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при передаче информации по магистральным волоконно-оптическим линиям связи.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23113" y="4699821"/>
            <a:ext cx="954933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Сертификаты соответствия ФСБ России на СКЗИ МШ «Квазар» по классу защищенности КС3.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Алгоритм шифрования: ГОСТ Р34.12-2015 </a:t>
            </a:r>
            <a:endParaRPr lang="en-US" sz="17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Шифрование данных осуществляется в режиме </a:t>
            </a:r>
            <a:r>
              <a:rPr lang="ru-RU" sz="17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гаммирования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в соответствии с  ГОСТ Р34.13-2015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Имитозащита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данных осуществляется в соответствии с ГОСТ Р34.13-2015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Формирование и контроль </a:t>
            </a:r>
            <a:r>
              <a:rPr lang="ru-RU" sz="1700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имитовставки</a:t>
            </a: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за каждый кадр OTU2</a:t>
            </a:r>
          </a:p>
        </p:txBody>
      </p:sp>
      <p:pic>
        <p:nvPicPr>
          <p:cNvPr id="10" name="Picture 2" descr="Y:\1 Видео фото\Новая линейка оборудования\_2016\Квазар\1U-8x2-кваза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1447" y="1633224"/>
            <a:ext cx="4548214" cy="679732"/>
          </a:xfrm>
          <a:prstGeom prst="rect">
            <a:avLst/>
          </a:prstGeom>
          <a:noFill/>
        </p:spPr>
      </p:pic>
      <p:pic>
        <p:nvPicPr>
          <p:cNvPr id="11" name="Picture 3" descr="Y:\1 Видео фото\Новая линейка оборудования\_2016\Квазар\1U-2x1-кваза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1447" y="2660448"/>
            <a:ext cx="4548210" cy="679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975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3600" dirty="0">
                <a:ea typeface="+mn-ea"/>
                <a:cs typeface="Calibri" pitchFamily="34" charset="0"/>
              </a:rPr>
              <a:t>Комплекс криптографической защиты информации </a:t>
            </a:r>
            <a:br>
              <a:rPr lang="ru-RU" altLang="ru-RU" sz="3600" dirty="0">
                <a:ea typeface="+mn-ea"/>
                <a:cs typeface="Calibri" pitchFamily="34" charset="0"/>
              </a:rPr>
            </a:br>
            <a:r>
              <a:rPr lang="ru-RU" altLang="ru-RU" sz="3600" dirty="0">
                <a:ea typeface="+mn-ea"/>
                <a:cs typeface="Calibri" pitchFamily="34" charset="0"/>
              </a:rPr>
              <a:t>сетей OTN</a:t>
            </a:r>
            <a:r>
              <a:rPr lang="en-US" altLang="ru-RU" sz="3600" dirty="0">
                <a:ea typeface="+mn-ea"/>
                <a:cs typeface="Calibri" pitchFamily="34" charset="0"/>
              </a:rPr>
              <a:t> </a:t>
            </a:r>
            <a:r>
              <a:rPr lang="ru-RU" altLang="ru-RU" sz="3600" dirty="0">
                <a:ea typeface="+mn-ea"/>
                <a:cs typeface="Calibri" pitchFamily="34" charset="0"/>
              </a:rPr>
              <a:t>«Квазар» совместимый с платформой «Волга»</a:t>
            </a:r>
            <a:r>
              <a:rPr lang="ru-RU" sz="2000" dirty="0">
                <a:ea typeface="+mn-ea"/>
                <a:cs typeface="Calibri" pitchFamily="34" charset="0"/>
              </a:rPr>
              <a:t/>
            </a:r>
            <a:br>
              <a:rPr lang="ru-RU" sz="2000" dirty="0">
                <a:ea typeface="+mn-ea"/>
                <a:cs typeface="Calibri" pitchFamily="34" charset="0"/>
              </a:rPr>
            </a:br>
            <a:endParaRPr lang="ru-RU" sz="2000" dirty="0">
              <a:ea typeface="+mn-ea"/>
              <a:cs typeface="Calibri" pitchFamily="34" charset="0"/>
            </a:endParaRPr>
          </a:p>
        </p:txBody>
      </p:sp>
      <p:sp>
        <p:nvSpPr>
          <p:cNvPr id="12" name="CustomShape 1"/>
          <p:cNvSpPr/>
          <p:nvPr/>
        </p:nvSpPr>
        <p:spPr>
          <a:xfrm>
            <a:off x="477993" y="1649397"/>
            <a:ext cx="6953905" cy="2160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/>
          <a:lstStyle/>
          <a:p>
            <a:pPr>
              <a:lnSpc>
                <a:spcPts val="873"/>
              </a:lnSpc>
              <a:spcAft>
                <a:spcPts val="600"/>
              </a:spcAft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Сертификаты соответствия требования регуляторов по безопасности</a:t>
            </a:r>
          </a:p>
        </p:txBody>
      </p:sp>
      <p:sp>
        <p:nvSpPr>
          <p:cNvPr id="13" name="CustomShape 2"/>
          <p:cNvSpPr/>
          <p:nvPr/>
        </p:nvSpPr>
        <p:spPr>
          <a:xfrm>
            <a:off x="605583" y="2193395"/>
            <a:ext cx="10686194" cy="27008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625" tIns="25313" rIns="50625" bIns="25313"/>
          <a:lstStyle/>
          <a:p>
            <a:pPr marL="251910" indent="-251708" algn="just">
              <a:buClr>
                <a:srgbClr val="C94C35"/>
              </a:buClr>
              <a:buSzPct val="150000"/>
              <a:buFont typeface="Wingdings" charset="2"/>
              <a:buChar char=""/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Сертификаты ФСБ – на средства криптографической защиты информации (СКЗИ) из состава средств «Комплекса криптографической защиты конфиденциальной информации для работы в OTN-сетях:</a:t>
            </a:r>
          </a:p>
          <a:p>
            <a:pPr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	- СКЗИ МШ-MUX (от 04 октября 2017г. №СФ/124-3211), </a:t>
            </a:r>
          </a:p>
          <a:p>
            <a:pPr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	- СКЗИ МШ-MUX-1U (от 04 октября 2017г. №СФ/124-3210),</a:t>
            </a:r>
          </a:p>
          <a:p>
            <a:pPr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	- СКЗИ МШ-TP (от 04 октября 2017г. №СФ/124-3209), </a:t>
            </a:r>
          </a:p>
          <a:p>
            <a:pPr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	- СКЗИ МШ-TP-1U (от 04 октября 2017г. №СФ/124-3208). </a:t>
            </a:r>
          </a:p>
          <a:p>
            <a:pPr algn="just">
              <a:defRPr/>
            </a:pPr>
            <a:endParaRPr lang="ru-RU" sz="17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indent="-251708" algn="just">
              <a:buClr>
                <a:srgbClr val="C94C35"/>
              </a:buClr>
              <a:buSzPct val="150000"/>
              <a:buFont typeface="Wingdings" charset="2"/>
              <a:buChar char=""/>
              <a:defRPr/>
            </a:pPr>
            <a:r>
              <a:rPr lang="ru-RU" sz="17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Сертификат ФСБ – на СКЗИ «Автоматизированное рабочее место изготовления ключевой информации» от 04 октября 2017г. №СФ/123-3212 из состава средств «Комплекса криптографической защиты конфиденциальной информации для работы в OTN-сетях.</a:t>
            </a:r>
          </a:p>
          <a:p>
            <a:pPr>
              <a:defRPr/>
            </a:pPr>
            <a:endParaRPr lang="ru-RU" sz="788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179134" y="4894230"/>
            <a:ext cx="5159197" cy="1503285"/>
            <a:chOff x="669664" y="4239360"/>
            <a:chExt cx="8098742" cy="2112591"/>
          </a:xfrm>
        </p:grpSpPr>
        <p:pic>
          <p:nvPicPr>
            <p:cNvPr id="15" name="Рисунок 3"/>
            <p:cNvPicPr/>
            <p:nvPr/>
          </p:nvPicPr>
          <p:blipFill>
            <a:blip r:embed="rId2"/>
            <a:stretch/>
          </p:blipFill>
          <p:spPr>
            <a:xfrm>
              <a:off x="3927124" y="4244760"/>
              <a:ext cx="1501560" cy="20894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Рисунок 4"/>
            <p:cNvPicPr/>
            <p:nvPr/>
          </p:nvPicPr>
          <p:blipFill>
            <a:blip r:embed="rId2"/>
            <a:stretch/>
          </p:blipFill>
          <p:spPr>
            <a:xfrm>
              <a:off x="5601481" y="4262511"/>
              <a:ext cx="1501200" cy="20894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7" name="Рисунок 7"/>
            <p:cNvPicPr/>
            <p:nvPr/>
          </p:nvPicPr>
          <p:blipFill>
            <a:blip r:embed="rId2"/>
            <a:stretch/>
          </p:blipFill>
          <p:spPr>
            <a:xfrm>
              <a:off x="7266846" y="4250160"/>
              <a:ext cx="1501560" cy="20894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8" name="Рисунок 8"/>
            <p:cNvPicPr/>
            <p:nvPr/>
          </p:nvPicPr>
          <p:blipFill>
            <a:blip r:embed="rId2"/>
            <a:stretch/>
          </p:blipFill>
          <p:spPr>
            <a:xfrm>
              <a:off x="669664" y="4250160"/>
              <a:ext cx="1501560" cy="20894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9" name="Рисунок 9"/>
            <p:cNvPicPr/>
            <p:nvPr/>
          </p:nvPicPr>
          <p:blipFill>
            <a:blip r:embed="rId3"/>
            <a:stretch/>
          </p:blipFill>
          <p:spPr>
            <a:xfrm>
              <a:off x="2261759" y="4239360"/>
              <a:ext cx="1501560" cy="2100240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8687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20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4754216" y="819665"/>
            <a:ext cx="3110377" cy="2578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GB" altLang="en-US" sz="2250" dirty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21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562100" y="367182"/>
            <a:ext cx="10629900" cy="54822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Оборудование</a:t>
            </a:r>
            <a:r>
              <a:rPr lang="en-US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DWDM </a:t>
            </a:r>
            <a:r>
              <a:rPr lang="ru-RU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для </a:t>
            </a: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формирования безопасной </a:t>
            </a:r>
            <a:endParaRPr lang="en-US" sz="3600" dirty="0">
              <a:solidFill>
                <a:schemeClr val="bg1"/>
              </a:solidFill>
              <a:latin typeface="Franklin Gothic Medium Cond" panose="020B06060304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телекоммуникационной инфраструктуры</a:t>
            </a: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8023" y="1770787"/>
            <a:ext cx="3134437" cy="4253105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341" y="1771425"/>
            <a:ext cx="3117337" cy="4268843"/>
          </a:xfrm>
          <a:prstGeom prst="round2Diag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585" y="1771425"/>
            <a:ext cx="3117337" cy="4268843"/>
          </a:xfrm>
          <a:prstGeom prst="round2Diag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588726" y="4559720"/>
            <a:ext cx="3146331" cy="1373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kern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25xDWDM 200Gbit /s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каналы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 </a:t>
            </a:r>
            <a:r>
              <a:rPr lang="en-US" kern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6xDWDM 100Gbit/s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каналы с резервированием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. </a:t>
            </a:r>
            <a:endParaRPr lang="en-US" kern="1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</a:endParaRPr>
          </a:p>
          <a:p>
            <a:pPr algn="ctr"/>
            <a:r>
              <a:rPr lang="ru-RU" sz="1000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КАНАЛЫ БЫЛИ ОРГАНИЗОВАНЫ С ИСПОЛЬЗОВАНИЕМ ПОСЛЕДНЕГО ПОКОЛЕНИЯ </a:t>
            </a:r>
            <a:br>
              <a:rPr lang="ru-RU" sz="1000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</a:br>
            <a:r>
              <a:rPr lang="ru-RU" sz="1000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 400</a:t>
            </a:r>
            <a:r>
              <a:rPr lang="en-US" sz="1000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G </a:t>
            </a:r>
            <a:r>
              <a:rPr lang="ru-RU" sz="1000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ТРАНСПОНДЕРОВ</a:t>
            </a:r>
            <a:endParaRPr lang="ru-RU" sz="1000" kern="1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447763" y="4559720"/>
            <a:ext cx="25447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Вы смотрели Олимпийские игры 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2014 </a:t>
            </a:r>
            <a:r>
              <a:rPr lang="en-US" kern="10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&amp;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Кубок Конфедерации 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2017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через наше 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100G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</a:rPr>
              <a:t>оборудование</a:t>
            </a:r>
            <a:endParaRPr lang="ru-RU" kern="10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085654" y="4262540"/>
            <a:ext cx="29225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kern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Идет реализация магистрали Москва – С.Петербург в интересах ПАО «Газпром»: 40 каналов, 10 и 100</a:t>
            </a:r>
            <a:r>
              <a:rPr lang="en-US" kern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G </a:t>
            </a:r>
            <a:r>
              <a:rPr lang="ru-RU" kern="1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 Cond" panose="020B0706030402020204" pitchFamily="34" charset="0"/>
              </a:rPr>
              <a:t>каналы, технология чужой длины волны</a:t>
            </a:r>
            <a:endParaRPr lang="ru-RU" kern="1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 Cond" panose="020B07060304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952712" y="1926388"/>
            <a:ext cx="1454595" cy="3911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2014 / </a:t>
            </a:r>
            <a:r>
              <a:rPr lang="ru-RU" dirty="0" smtClean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2017</a:t>
            </a:r>
            <a:endParaRPr lang="ru-RU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750612" y="1926388"/>
            <a:ext cx="723282" cy="3911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2018</a:t>
            </a:r>
            <a:endParaRPr lang="ru-RU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203601" y="1926388"/>
            <a:ext cx="723280" cy="3911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2019</a:t>
            </a:r>
            <a:endParaRPr lang="ru-RU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9942120" y="2130900"/>
            <a:ext cx="1165453" cy="245"/>
          </a:xfrm>
          <a:prstGeom prst="line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6653587" y="2130651"/>
            <a:ext cx="1155102" cy="250"/>
          </a:xfrm>
          <a:prstGeom prst="line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3309221" y="2119233"/>
            <a:ext cx="941103" cy="0"/>
          </a:xfrm>
          <a:prstGeom prst="line">
            <a:avLst/>
          </a:prstGeom>
          <a:noFill/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28"/>
          <a:stretch/>
        </p:blipFill>
        <p:spPr bwMode="auto">
          <a:xfrm>
            <a:off x="2074359" y="6269845"/>
            <a:ext cx="1612687" cy="425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85" b="27951"/>
          <a:stretch/>
        </p:blipFill>
        <p:spPr bwMode="auto">
          <a:xfrm>
            <a:off x="1443218" y="6324612"/>
            <a:ext cx="711390" cy="30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Рисунок 4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644" b="20576"/>
          <a:stretch/>
        </p:blipFill>
        <p:spPr>
          <a:xfrm>
            <a:off x="5398456" y="6324348"/>
            <a:ext cx="1144009" cy="304310"/>
          </a:xfrm>
          <a:prstGeom prst="rect">
            <a:avLst/>
          </a:prstGeom>
        </p:spPr>
      </p:pic>
      <p:pic>
        <p:nvPicPr>
          <p:cNvPr id="46" name="Picture 11" descr="ÐÐ°ÑÑÐ¸Ð½ÐºÐ¸ Ð¿Ð¾ Ð·Ð°Ð¿ÑÐ¾ÑÑ Ð³Ð°Ð·Ð¿ÑÐ¾Ð¼ Ð»Ð¾Ð³Ð¾"/>
          <p:cNvPicPr>
            <a:picLocks noChangeAspect="1" noChangeArrowheads="1"/>
          </p:cNvPicPr>
          <p:nvPr/>
        </p:nvPicPr>
        <p:blipFill>
          <a:blip r:embed="rId9" cstate="print"/>
          <a:srcRect t="23577" b="16196"/>
          <a:stretch>
            <a:fillRect/>
          </a:stretch>
        </p:blipFill>
        <p:spPr bwMode="auto">
          <a:xfrm>
            <a:off x="8982069" y="6148972"/>
            <a:ext cx="939656" cy="5659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8521170"/>
      </p:ext>
    </p:extLst>
  </p:cSld>
  <p:clrMapOvr>
    <a:masterClrMapping/>
  </p:clrMapOvr>
  <p:transition advTm="7000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80"/>
          <a:stretch/>
        </p:blipFill>
        <p:spPr>
          <a:xfrm>
            <a:off x="0" y="0"/>
            <a:ext cx="62357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74700" y="2736850"/>
            <a:ext cx="4668157" cy="1384300"/>
            <a:chOff x="774700" y="2578100"/>
            <a:chExt cx="4668157" cy="1384300"/>
          </a:xfrm>
        </p:grpSpPr>
        <p:sp>
          <p:nvSpPr>
            <p:cNvPr id="6" name="Rectangle 2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969068" y="2648858"/>
              <a:ext cx="3173579" cy="41728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anchor="ctr"/>
            <a:lstStyle>
              <a:lvl1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2pPr>
              <a:lvl3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3pPr>
              <a:lvl4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4pPr>
              <a:lvl5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5pPr>
              <a:lvl6pPr marL="4572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6pPr>
              <a:lvl7pPr marL="9144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7pPr>
              <a:lvl8pPr marL="13716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8pPr>
              <a:lvl9pPr marL="18288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ru-RU" altLang="en-US" sz="6000" spc="3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ranklin Gothic Demi Cond" panose="020B0706030402020204" pitchFamily="34" charset="0"/>
                  <a:ea typeface="+mn-ea"/>
                  <a:cs typeface="Calibri" pitchFamily="34" charset="0"/>
                </a:rPr>
                <a:t>ДУНАЙ</a:t>
              </a:r>
              <a:endParaRPr lang="en-GB" altLang="en-US" sz="6000" spc="3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endParaRPr>
            </a:p>
          </p:txBody>
        </p:sp>
        <p:sp>
          <p:nvSpPr>
            <p:cNvPr id="7" name="Rectangle 2">
              <a:extLst/>
            </p:cNvPr>
            <p:cNvSpPr txBox="1">
              <a:spLocks noChangeArrowheads="1"/>
            </p:cNvSpPr>
            <p:nvPr/>
          </p:nvSpPr>
          <p:spPr bwMode="auto">
            <a:xfrm>
              <a:off x="969068" y="3321958"/>
              <a:ext cx="4473789" cy="602342"/>
            </a:xfrm>
            <a:prstGeom prst="rect">
              <a:avLst/>
            </a:prstGeom>
            <a:noFill/>
            <a:ln>
              <a:noFill/>
            </a:ln>
            <a:effectLst>
              <a:outerShdw blurRad="50800" dist="50800" dir="5400000" sx="25000" sy="25000" algn="ctr" rotWithShape="0">
                <a:schemeClr val="tx1"/>
              </a:outerShdw>
            </a:effectLst>
            <a:extLst/>
          </p:spPr>
          <p:txBody>
            <a:bodyPr anchor="ctr"/>
            <a:lstStyle>
              <a:lvl1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  <a:lvl2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2pPr>
              <a:lvl3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3pPr>
              <a:lvl4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4pPr>
              <a:lvl5pPr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5pPr>
              <a:lvl6pPr marL="4572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6pPr>
              <a:lvl7pPr marL="9144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7pPr>
              <a:lvl8pPr marL="13716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8pPr>
              <a:lvl9pPr marL="1828800" algn="l" defTabSz="685800" rt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 sz="3300">
                  <a:solidFill>
                    <a:schemeClr val="tx1"/>
                  </a:solidFill>
                  <a:latin typeface="Calibri Light" pitchFamily="34" charset="0"/>
                </a:defRPr>
              </a:lvl9pPr>
            </a:lstStyle>
            <a:p>
              <a:pPr fontAlgn="auto">
                <a:spcAft>
                  <a:spcPts val="0"/>
                </a:spcAft>
                <a:defRPr/>
              </a:pPr>
              <a:r>
                <a:rPr lang="ru-RU" altLang="en-US" sz="2800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Franklin Gothic Demi Cond" panose="020B0706030402020204" pitchFamily="34" charset="0"/>
                  <a:ea typeface="+mn-ea"/>
                  <a:cs typeface="Calibri" pitchFamily="34" charset="0"/>
                </a:rPr>
                <a:t>ВИБРОАКУСТИЧЕСКИЙ СЕНСОР</a:t>
              </a:r>
              <a:endParaRPr lang="en-GB" altLang="en-US" sz="28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774700" y="2578100"/>
              <a:ext cx="0" cy="1384300"/>
            </a:xfrm>
            <a:prstGeom prst="line">
              <a:avLst/>
            </a:prstGeom>
            <a:ln w="57150">
              <a:solidFill>
                <a:srgbClr val="01B8F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74" y="400956"/>
            <a:ext cx="1402507" cy="609381"/>
          </a:xfrm>
          <a:prstGeom prst="rect">
            <a:avLst/>
          </a:prstGeom>
        </p:spPr>
      </p:pic>
      <p:sp>
        <p:nvSpPr>
          <p:cNvPr id="13" name="Прямоугольник 14">
            <a:extLst/>
          </p:cNvPr>
          <p:cNvSpPr>
            <a:spLocks noChangeArrowheads="1"/>
          </p:cNvSpPr>
          <p:nvPr/>
        </p:nvSpPr>
        <p:spPr bwMode="auto">
          <a:xfrm>
            <a:off x="6766021" y="1908378"/>
            <a:ext cx="4858089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Один оптический блок обеспечивает мониторинг 70 км. периметра.</a:t>
            </a:r>
            <a:endParaRPr lang="en-US" alt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Чувствительный элемент – оптическое волокно 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G.652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закладывается в грунт на глубину 40-60 см.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Точность определения местоположения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: 1-2 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м.</a:t>
            </a:r>
          </a:p>
          <a:p>
            <a:pPr eaLnBrk="1" hangingPunct="1">
              <a:defRPr/>
            </a:pPr>
            <a:endParaRPr lang="ru-RU" alt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>
              <a:defRPr/>
            </a:pPr>
            <a:r>
              <a:rPr lang="ru-RU" altLang="ru-RU" sz="2000" dirty="0">
                <a:solidFill>
                  <a:srgbClr val="DE006A"/>
                </a:solidFill>
                <a:latin typeface="Franklin Gothic Demi Cond" panose="020B0706030402020204" pitchFamily="34" charset="0"/>
                <a:ea typeface="+mj-ea"/>
                <a:cs typeface="Arial" charset="0"/>
              </a:rPr>
              <a:t>НЕ ЗАВИСИТ ОТ ПОГОДНЫХ УСЛОВИЙ</a:t>
            </a:r>
            <a:r>
              <a:rPr lang="en-US" altLang="ru-RU" sz="2000" dirty="0">
                <a:solidFill>
                  <a:srgbClr val="DE006A"/>
                </a:solidFill>
                <a:latin typeface="Franklin Gothic Demi Cond" panose="020B0706030402020204" pitchFamily="34" charset="0"/>
                <a:ea typeface="+mj-ea"/>
                <a:cs typeface="Arial" charset="0"/>
              </a:rPr>
              <a:t>: </a:t>
            </a:r>
            <a:endParaRPr lang="ru-RU" altLang="ru-RU" sz="2000" dirty="0">
              <a:solidFill>
                <a:srgbClr val="DE006A"/>
              </a:solidFill>
              <a:latin typeface="Franklin Gothic Demi Cond" panose="020B0706030402020204" pitchFamily="34" charset="0"/>
              <a:ea typeface="+mj-ea"/>
              <a:cs typeface="Arial" charset="0"/>
            </a:endParaRPr>
          </a:p>
          <a:p>
            <a:pPr>
              <a:defRPr/>
            </a:pP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Снег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/ 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Дождь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/ 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Туман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/ 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и т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.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д.</a:t>
            </a:r>
          </a:p>
          <a:p>
            <a:pPr>
              <a:defRPr/>
            </a:pPr>
            <a:endParaRPr lang="en-US" alt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eaLnBrk="1" hangingPunct="1">
              <a:defRPr/>
            </a:pPr>
            <a:r>
              <a:rPr lang="ru-RU" altLang="ru-RU" sz="2000" dirty="0">
                <a:solidFill>
                  <a:srgbClr val="DE006A"/>
                </a:solidFill>
                <a:latin typeface="Franklin Gothic Demi Cond" panose="020B0706030402020204" pitchFamily="34" charset="0"/>
                <a:ea typeface="+mj-ea"/>
                <a:cs typeface="Arial" charset="0"/>
              </a:rPr>
              <a:t>ИНТЕГРАЦИЯ С СИСТЕМАМИ БЕЗОПАСНОСТИ:</a:t>
            </a:r>
          </a:p>
          <a:p>
            <a:pPr eaLnBrk="1" hangingPunct="1">
              <a:defRPr/>
            </a:pP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Видео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/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Радио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/ </a:t>
            </a:r>
            <a:r>
              <a:rPr lang="ru-RU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и </a:t>
            </a:r>
            <a:r>
              <a:rPr lang="ru-RU" altLang="ru-RU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т.д</a:t>
            </a:r>
            <a:r>
              <a:rPr lang="en-US" alt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.</a:t>
            </a:r>
          </a:p>
        </p:txBody>
      </p:sp>
      <p:pic>
        <p:nvPicPr>
          <p:cNvPr id="32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464" y="5346028"/>
            <a:ext cx="5819535" cy="120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6696261" y="400956"/>
            <a:ext cx="4858090" cy="1108251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ru-RU" altLang="en-US" sz="4000" dirty="0" smtClean="0">
                <a:solidFill>
                  <a:srgbClr val="0067AC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ХАРАКТЕРИСТИКИ</a:t>
            </a:r>
            <a:endParaRPr lang="en-US" altLang="en-US" sz="4000" dirty="0">
              <a:solidFill>
                <a:srgbClr val="0067AC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210140" y="0"/>
            <a:ext cx="0" cy="6858000"/>
          </a:xfrm>
          <a:prstGeom prst="line">
            <a:avLst/>
          </a:prstGeom>
          <a:ln w="38100">
            <a:solidFill>
              <a:srgbClr val="009A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711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1562101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10800000">
            <a:off x="4778" y="3909847"/>
            <a:ext cx="12187220" cy="2027819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90" y="1368993"/>
            <a:ext cx="11071621" cy="224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713776" y="3556022"/>
            <a:ext cx="10764448" cy="2305769"/>
            <a:chOff x="819144" y="2667016"/>
            <a:chExt cx="8141558" cy="1729327"/>
          </a:xfrm>
        </p:grpSpPr>
        <p:sp>
          <p:nvSpPr>
            <p:cNvPr id="12" name="Овал 11"/>
            <p:cNvSpPr/>
            <p:nvPr/>
          </p:nvSpPr>
          <p:spPr bwMode="auto">
            <a:xfrm>
              <a:off x="819144" y="3296187"/>
              <a:ext cx="109968" cy="100012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31">
                <a:defRPr/>
              </a:pPr>
              <a:endParaRPr lang="ru-RU" sz="2400" dirty="0"/>
            </a:p>
          </p:txBody>
        </p:sp>
        <p:sp>
          <p:nvSpPr>
            <p:cNvPr id="13" name="Овал 12"/>
            <p:cNvSpPr/>
            <p:nvPr/>
          </p:nvSpPr>
          <p:spPr bwMode="auto">
            <a:xfrm>
              <a:off x="819483" y="3799917"/>
              <a:ext cx="109968" cy="100013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31">
                <a:defRPr/>
              </a:pPr>
              <a:endParaRPr lang="ru-RU" sz="2400"/>
            </a:p>
          </p:txBody>
        </p:sp>
        <p:sp>
          <p:nvSpPr>
            <p:cNvPr id="14" name="Овал 13"/>
            <p:cNvSpPr/>
            <p:nvPr/>
          </p:nvSpPr>
          <p:spPr bwMode="auto">
            <a:xfrm>
              <a:off x="5309604" y="3196174"/>
              <a:ext cx="101600" cy="100012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31">
                <a:defRPr/>
              </a:pPr>
              <a:endParaRPr lang="ru-RU" sz="2400" dirty="0"/>
            </a:p>
          </p:txBody>
        </p:sp>
        <p:sp>
          <p:nvSpPr>
            <p:cNvPr id="15" name="Овал 14"/>
            <p:cNvSpPr/>
            <p:nvPr/>
          </p:nvSpPr>
          <p:spPr bwMode="auto">
            <a:xfrm>
              <a:off x="5309604" y="3799918"/>
              <a:ext cx="101600" cy="100012"/>
            </a:xfrm>
            <a:prstGeom prst="ellipse">
              <a:avLst/>
            </a:prstGeom>
            <a:noFill/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031">
                <a:defRPr/>
              </a:pPr>
              <a:endParaRPr lang="ru-RU" sz="24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026012" y="3053805"/>
              <a:ext cx="3168352" cy="561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spcAft>
                  <a:spcPts val="800"/>
                </a:spcAft>
                <a:defRPr/>
              </a:pPr>
              <a:r>
                <a:rPr lang="ru-RU" sz="2133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Ходьбы человека на расстоянии до 15 метров от кабеля</a:t>
              </a: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734976" y="2667016"/>
              <a:ext cx="1674050" cy="2847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1867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ДЕТЕКТИРОВАНИЕ: </a:t>
              </a:r>
              <a:endParaRPr lang="ru-RU" sz="1867" b="1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991360" y="3557535"/>
              <a:ext cx="3923083" cy="807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spcAft>
                  <a:spcPts val="800"/>
                </a:spcAft>
                <a:defRPr/>
              </a:pPr>
              <a:r>
                <a:rPr lang="ru-RU" sz="2133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Деятельность человека с использованием ручных инструментов, копка, подкопы до 30 метров </a:t>
              </a: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508104" y="3003798"/>
              <a:ext cx="3312368" cy="5615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spcAft>
                  <a:spcPts val="800"/>
                </a:spcAft>
                <a:defRPr/>
              </a:pPr>
              <a:r>
                <a:rPr lang="ru-RU" sz="2133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Проезды автомобилей и лёгкой техники до 60 метров</a:t>
              </a: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508104" y="3588573"/>
              <a:ext cx="3452598" cy="8077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spcAft>
                  <a:spcPts val="800"/>
                </a:spcAft>
                <a:defRPr/>
              </a:pPr>
              <a:r>
                <a:rPr lang="ru-RU" sz="2133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Работа тяжёлой техники, тракторов, экскаваторов, военного спец транспорта до 300 метров от кабеля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965200" y="6009673"/>
            <a:ext cx="10261600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133" b="1" dirty="0">
                <a:solidFill>
                  <a:schemeClr val="accent5">
                    <a:lumMod val="50000"/>
                  </a:schemeClr>
                </a:solidFill>
              </a:rPr>
              <a:t>ДАЛЬНОСТЬ ДЕЙСТВИЯ ДО 100 КМ </a:t>
            </a:r>
          </a:p>
          <a:p>
            <a:pPr algn="ctr"/>
            <a:r>
              <a:rPr lang="ru-RU" altLang="ru-RU" sz="2133" b="1" dirty="0">
                <a:solidFill>
                  <a:schemeClr val="accent5">
                    <a:lumMod val="50000"/>
                  </a:schemeClr>
                </a:solidFill>
              </a:rPr>
              <a:t>ВЫСОКАЯ ТОЧНОСТЬ ОПРЕДЕЛЕНИЯ МЕСТА СОБЫТИЯ (ДО </a:t>
            </a:r>
            <a:r>
              <a:rPr lang="ru-RU" altLang="ru-RU" sz="2133" b="1" dirty="0" smtClean="0">
                <a:solidFill>
                  <a:schemeClr val="accent5">
                    <a:lumMod val="50000"/>
                  </a:schemeClr>
                </a:solidFill>
              </a:rPr>
              <a:t>10 МЕТРОВ)</a:t>
            </a:r>
            <a:endParaRPr lang="ru-RU" altLang="ru-RU" sz="2133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1562100" y="268036"/>
            <a:ext cx="10629897" cy="505460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t">
            <a:no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altLang="ru-RU" sz="3600" dirty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РАСПРЕДЕЛЕННЫЙ АКУСТИЧЕСКИЙ СЕНСОР «ДУНАЙ»</a:t>
            </a:r>
            <a:endParaRPr lang="ru-RU" sz="3600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pic>
        <p:nvPicPr>
          <p:cNvPr id="28" name="Picture 2" descr="X:\8 Фирменный стиль\ЛОГОТИПЫ\Logo_T8R_c2V10_text-SENSO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718" y="204952"/>
            <a:ext cx="1129919" cy="489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1693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 rot="10800000">
            <a:off x="6268571" y="2297906"/>
            <a:ext cx="5923427" cy="2297906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" r="47255"/>
          <a:stretch/>
        </p:blipFill>
        <p:spPr>
          <a:xfrm>
            <a:off x="0" y="0"/>
            <a:ext cx="6284421" cy="685800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0" y="4595812"/>
            <a:ext cx="6210140" cy="2262188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10000"/>
                </a:schemeClr>
              </a:gs>
              <a:gs pos="75000">
                <a:schemeClr val="tx1">
                  <a:lumMod val="85000"/>
                  <a:lumOff val="15000"/>
                  <a:alpha val="4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6210140" cy="2259805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10000"/>
                </a:schemeClr>
              </a:gs>
              <a:gs pos="75000">
                <a:schemeClr val="tx1">
                  <a:lumMod val="85000"/>
                  <a:lumOff val="15000"/>
                  <a:alpha val="4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74" y="400956"/>
            <a:ext cx="1402507" cy="609381"/>
          </a:xfrm>
          <a:prstGeom prst="rect">
            <a:avLst/>
          </a:prstGeom>
        </p:spPr>
      </p:pic>
      <p:sp>
        <p:nvSpPr>
          <p:cNvPr id="11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2593572" y="934137"/>
            <a:ext cx="3404136" cy="60234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25000" sy="25000" algn="ctr" rotWithShape="0">
              <a:schemeClr val="tx1"/>
            </a:outerShdw>
          </a:effectLst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altLang="en-US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ПЕРИМЕТРЫ</a:t>
            </a:r>
            <a:endParaRPr lang="en-GB" altLang="en-US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2314574"/>
            <a:ext cx="6210140" cy="2226469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10000"/>
                </a:schemeClr>
              </a:gs>
              <a:gs pos="75000">
                <a:schemeClr val="tx1">
                  <a:lumMod val="85000"/>
                  <a:lumOff val="15000"/>
                  <a:alpha val="4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2593572" y="3197584"/>
            <a:ext cx="3404136" cy="60234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25000" sy="25000" algn="ctr" rotWithShape="0">
              <a:schemeClr val="tx1"/>
            </a:outerShdw>
          </a:effectLst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altLang="en-US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ЭНЕРГЕТИКА</a:t>
            </a:r>
            <a:r>
              <a:rPr lang="en-US" altLang="en-US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 </a:t>
            </a:r>
            <a:endParaRPr lang="en-US" altLang="en-US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17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2593572" y="5468334"/>
            <a:ext cx="3404136" cy="602342"/>
          </a:xfrm>
          <a:prstGeom prst="rect">
            <a:avLst/>
          </a:prstGeom>
          <a:noFill/>
          <a:ln>
            <a:noFill/>
          </a:ln>
          <a:effectLst>
            <a:outerShdw blurRad="50800" dist="50800" dir="5400000" sx="25000" sy="25000" algn="ctr" rotWithShape="0">
              <a:schemeClr val="tx1"/>
            </a:outerShdw>
          </a:effectLst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altLang="en-US" sz="36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ТРАНСПОРТ</a:t>
            </a:r>
            <a:endParaRPr lang="en-US" altLang="en-US" sz="36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6210140" y="0"/>
            <a:ext cx="0" cy="6858000"/>
          </a:xfrm>
          <a:prstGeom prst="line">
            <a:avLst/>
          </a:prstGeom>
          <a:ln w="38100">
            <a:solidFill>
              <a:srgbClr val="009AE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513018" y="5030841"/>
            <a:ext cx="528153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Мониторинг </a:t>
            </a:r>
            <a:r>
              <a:rPr lang="ru-RU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жд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путей и авто трасс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Первоначальная оценка качества покрытия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Оценка состояния колесных пар </a:t>
            </a:r>
            <a:r>
              <a:rPr lang="ru-RU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жд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 состава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и мониторинг доступа к инфраструктурным объектам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513018" y="270556"/>
            <a:ext cx="54902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Гос. Границ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территорий специального назначения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периметров аэропортов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Мониторинг движения транспорта по охраняемой территории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513019" y="2690336"/>
            <a:ext cx="52815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и мониторинг доступа к трубопроводам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Мониторинг внутритрубных снарядов и утечек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Мониторинг работ на трубопроводе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85750" indent="-285750" defTabSz="914296"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Охрана территорий тепло и </a:t>
            </a:r>
            <a:r>
              <a:rPr lang="ru-RU" dirty="0" err="1">
                <a:solidFill>
                  <a:srgbClr val="0067AC"/>
                </a:solidFill>
                <a:latin typeface="Franklin Gothic Demi Cond" panose="020B0706030402020204" pitchFamily="34" charset="0"/>
              </a:rPr>
              <a:t>гидро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-электростанций</a:t>
            </a:r>
            <a:endParaRPr lang="en-US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80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" y="-5263"/>
            <a:ext cx="12178778" cy="6850563"/>
          </a:xfrm>
        </p:spPr>
      </p:pic>
      <p:sp>
        <p:nvSpPr>
          <p:cNvPr id="14" name="Прямоугольник 13"/>
          <p:cNvSpPr/>
          <p:nvPr/>
        </p:nvSpPr>
        <p:spPr>
          <a:xfrm>
            <a:off x="0" y="0"/>
            <a:ext cx="6083300" cy="6863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8460259" y="2794000"/>
            <a:ext cx="3058641" cy="1882063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ru-RU" altLang="en-US" sz="4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ЖЕЛЕЗНЫЕ </a:t>
            </a:r>
            <a:br>
              <a:rPr lang="ru-RU" altLang="en-US" sz="4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</a:br>
            <a:r>
              <a:rPr lang="ru-RU" altLang="en-US" sz="4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ДОРОГИ</a:t>
            </a:r>
            <a:endParaRPr lang="en-GB" altLang="en-US" sz="4000" dirty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7552" y="1404000"/>
            <a:ext cx="57281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Calibri" pitchFamily="34" charset="0"/>
              </a:rPr>
              <a:t>Система «Дунай»:</a:t>
            </a:r>
          </a:p>
          <a:p>
            <a:pPr>
              <a:buFont typeface="Arial" charset="0"/>
              <a:buNone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-176213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Обнаружение несанкционированных земляных работ, оползней и селей вблизи </a:t>
            </a:r>
            <a:r>
              <a:rPr lang="ru-RU" sz="2000" dirty="0" err="1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жд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пути.;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indent="-176213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Обнаружение ремонтных работ на пути;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indent="-176213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Обнаружение поездов – тип, координаты, скорость и длина;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indent="-176213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Обнаружение волочения и новых дефектов пути;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indent="-176213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Обнаружение дефектов подвижного состава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15" name="Изображение 1" descr="стрелка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3" r="12488"/>
          <a:stretch/>
        </p:blipFill>
        <p:spPr>
          <a:xfrm>
            <a:off x="180598" y="5224713"/>
            <a:ext cx="1942249" cy="1388138"/>
          </a:xfrm>
          <a:prstGeom prst="rect">
            <a:avLst/>
          </a:prstGeom>
        </p:spPr>
      </p:pic>
      <p:pic>
        <p:nvPicPr>
          <p:cNvPr id="16" name="Изображение 5" descr="Колесо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181" y="5224713"/>
            <a:ext cx="3747167" cy="15621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84389" y="6602218"/>
            <a:ext cx="84026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ПОЛЗУН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74383" y="6609631"/>
            <a:ext cx="1206929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НАВАР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X:\8 Фирменный стиль\ЛОГОТИПЫ\Logo_T8R_c2V10_text-SENSOR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0718" y="204952"/>
            <a:ext cx="1129919" cy="489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2028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" b="51588"/>
          <a:stretch>
            <a:fillRect/>
          </a:stretch>
        </p:blipFill>
        <p:spPr>
          <a:xfrm>
            <a:off x="0" y="-508000"/>
            <a:ext cx="12192000" cy="4020460"/>
          </a:xfrm>
          <a:prstGeom prst="rect">
            <a:avLst/>
          </a:prstGeom>
        </p:spPr>
      </p:pic>
      <p:grpSp>
        <p:nvGrpSpPr>
          <p:cNvPr id="2" name="Группа 11"/>
          <p:cNvGrpSpPr/>
          <p:nvPr/>
        </p:nvGrpSpPr>
        <p:grpSpPr>
          <a:xfrm>
            <a:off x="311145" y="3655775"/>
            <a:ext cx="11741151" cy="2445420"/>
            <a:chOff x="-27199" y="4932000"/>
            <a:chExt cx="9379909" cy="1803437"/>
          </a:xfrm>
        </p:grpSpPr>
        <p:grpSp>
          <p:nvGrpSpPr>
            <p:cNvPr id="3" name="Группа 12"/>
            <p:cNvGrpSpPr/>
            <p:nvPr/>
          </p:nvGrpSpPr>
          <p:grpSpPr>
            <a:xfrm>
              <a:off x="-27199" y="4932000"/>
              <a:ext cx="2337187" cy="1610499"/>
              <a:chOff x="-27199" y="4932000"/>
              <a:chExt cx="2337187" cy="1610499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27199" y="5509751"/>
                <a:ext cx="2337187" cy="103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Ведущий в России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разработчик и производитель телекоммуникационного оборудования спектрального уплотнения - </a:t>
                </a:r>
                <a:r>
                  <a:rPr lang="en-US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DWDM</a:t>
                </a: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 «Волга». </a:t>
                </a: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-27199" y="4932000"/>
                <a:ext cx="2223363" cy="522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dirty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ВЕДУЩИЙ ПРОИЗВОДИТЕЛЬ</a:t>
                </a:r>
              </a:p>
            </p:txBody>
          </p:sp>
        </p:grpSp>
        <p:grpSp>
          <p:nvGrpSpPr>
            <p:cNvPr id="4" name="Группа 13"/>
            <p:cNvGrpSpPr/>
            <p:nvPr/>
          </p:nvGrpSpPr>
          <p:grpSpPr>
            <a:xfrm>
              <a:off x="7145380" y="4932000"/>
              <a:ext cx="2207330" cy="1803437"/>
              <a:chOff x="7145380" y="4932000"/>
              <a:chExt cx="2207330" cy="1803437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7145380" y="5509758"/>
                <a:ext cx="2207330" cy="12256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Компания входит в </a:t>
                </a:r>
                <a:r>
                  <a:rPr lang="ru-RU" sz="1700" dirty="0" smtClean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ТОП-</a:t>
                </a:r>
                <a:r>
                  <a:rPr lang="en-US" sz="1700" dirty="0" smtClean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5</a:t>
                </a:r>
                <a:r>
                  <a:rPr lang="ru-RU" sz="1700" dirty="0" smtClean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 </a:t>
                </a: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малых предприятий рейтинга российских высокотехнологичных быстроразвивающихся компаний. </a:t>
                </a: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7145380" y="4932000"/>
                <a:ext cx="2207330" cy="52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dirty="0" smtClean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ТОП-</a:t>
                </a:r>
                <a:r>
                  <a:rPr lang="en-US" sz="2000" dirty="0" smtClean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5</a:t>
                </a:r>
                <a:r>
                  <a:rPr lang="ru-RU" sz="2000" dirty="0" smtClean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РЕЙТИНГА ТЕХУСПЕХ </a:t>
                </a:r>
              </a:p>
            </p:txBody>
          </p:sp>
        </p:grpSp>
        <p:grpSp>
          <p:nvGrpSpPr>
            <p:cNvPr id="5" name="Группа 14"/>
            <p:cNvGrpSpPr/>
            <p:nvPr/>
          </p:nvGrpSpPr>
          <p:grpSpPr>
            <a:xfrm>
              <a:off x="2333322" y="4932000"/>
              <a:ext cx="2272908" cy="1487402"/>
              <a:chOff x="2333322" y="4932000"/>
              <a:chExt cx="2272908" cy="1487402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2333322" y="5508758"/>
                <a:ext cx="2272908" cy="646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Создано более </a:t>
                </a:r>
                <a:r>
                  <a:rPr lang="ru-RU" sz="1700" dirty="0" smtClean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76 </a:t>
                </a: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000 км </a:t>
                </a:r>
                <a:r>
                  <a:rPr lang="en-US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DWDM</a:t>
                </a: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-сетей – 18% российского рынка </a:t>
                </a:r>
                <a:r>
                  <a:rPr lang="en-US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DWDM</a:t>
                </a: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*. </a:t>
                </a: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2333322" y="4932000"/>
                <a:ext cx="2150274" cy="5220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dirty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РЕКОРДНЫЕ РАССТОЯНИЯ</a:t>
                </a: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2333322" y="6165486"/>
                <a:ext cx="2272908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050" dirty="0" smtClean="0">
                    <a:solidFill>
                      <a:schemeClr val="bg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* Источник: </a:t>
                </a:r>
                <a:r>
                  <a:rPr lang="en-US" sz="1050" dirty="0" smtClean="0">
                    <a:solidFill>
                      <a:schemeClr val="bg1">
                        <a:lumMod val="5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J’son &amp; Partners Consulting</a:t>
                </a:r>
                <a:endParaRPr lang="ru-RU" sz="1050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" name="Группа 15"/>
            <p:cNvGrpSpPr/>
            <p:nvPr/>
          </p:nvGrpSpPr>
          <p:grpSpPr>
            <a:xfrm>
              <a:off x="4678851" y="4932000"/>
              <a:ext cx="2545725" cy="1609506"/>
              <a:chOff x="4678851" y="4932000"/>
              <a:chExt cx="2545725" cy="1609506"/>
            </a:xfrm>
          </p:grpSpPr>
          <p:sp>
            <p:nvSpPr>
              <p:cNvPr id="17" name="Прямоугольник 16"/>
              <p:cNvSpPr/>
              <p:nvPr/>
            </p:nvSpPr>
            <p:spPr>
              <a:xfrm>
                <a:off x="4678851" y="5508758"/>
                <a:ext cx="2545725" cy="1032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700" dirty="0">
                    <a:solidFill>
                      <a:srgbClr val="0067AC"/>
                    </a:solidFill>
                    <a:latin typeface="Franklin Gothic Demi Cond" panose="020B0706030402020204" pitchFamily="34" charset="0"/>
                  </a:rPr>
                  <a:t>Компания Т8 – вошла в проект Минэкономразвития России «Поддержка частных высокотехнологических компаний–лидеров» </a:t>
                </a: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4678852" y="4932000"/>
                <a:ext cx="2422148" cy="5220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000" dirty="0">
                    <a:solidFill>
                      <a:srgbClr val="DE006A"/>
                    </a:solidFill>
                    <a:latin typeface="Franklin Gothic Demi Cond" panose="020B0706030402020204" pitchFamily="34" charset="0"/>
                    <a:cs typeface="Arial" pitchFamily="34" charset="0"/>
                  </a:rPr>
                  <a:t>НАЦИОНАЛЬНЫЕ ЧЕМПИОНЫ</a:t>
                </a:r>
              </a:p>
            </p:txBody>
          </p:sp>
        </p:grpSp>
      </p:grpSp>
      <p:sp>
        <p:nvSpPr>
          <p:cNvPr id="27" name="Заголовок 1"/>
          <p:cNvSpPr txBox="1">
            <a:spLocks/>
          </p:cNvSpPr>
          <p:nvPr/>
        </p:nvSpPr>
        <p:spPr>
          <a:xfrm>
            <a:off x="249973" y="2741513"/>
            <a:ext cx="396943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4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Franklin Gothic Medium Cond" panose="020B0606030402020204" pitchFamily="34" charset="0"/>
              </a:rPr>
              <a:t>О КОМПАНИИ</a:t>
            </a:r>
            <a:endParaRPr lang="ru-RU" sz="4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Medium Cond" panose="020B06060304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82390" y="6322154"/>
            <a:ext cx="1973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* Источник:</a:t>
            </a:r>
          </a:p>
          <a:p>
            <a:r>
              <a:rPr lang="en-US" sz="1100" dirty="0" err="1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J’son</a:t>
            </a:r>
            <a:r>
              <a:rPr lang="en-US" sz="1100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 </a:t>
            </a:r>
            <a:r>
              <a:rPr lang="en-US" sz="1100" dirty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&amp; Partners Consulting</a:t>
            </a:r>
            <a:endParaRPr lang="ru-RU" sz="1100" dirty="0">
              <a:solidFill>
                <a:srgbClr val="DE006A"/>
              </a:solidFill>
              <a:latin typeface="Franklin Gothic Medium Cond" panose="020B0606030402020204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17566" y="5983600"/>
            <a:ext cx="2715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ВЫПУСКАЕМОЕ ОБОРУДОВАНИЕ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ИМЕЕТ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СТАТУС ТОРП</a:t>
            </a:r>
            <a:r>
              <a:rPr lang="ru-RU" sz="1600" b="1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(по классификации </a:t>
            </a:r>
            <a:r>
              <a:rPr lang="ru-RU" sz="1200" dirty="0" err="1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М</a:t>
            </a:r>
            <a:r>
              <a:rPr lang="ru-RU" sz="1200" dirty="0" err="1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инпромторга</a:t>
            </a:r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).</a:t>
            </a:r>
            <a:endParaRPr lang="ru-RU" sz="1200" dirty="0">
              <a:solidFill>
                <a:schemeClr val="accent3">
                  <a:lumMod val="50000"/>
                </a:schemeClr>
              </a:solidFill>
              <a:latin typeface="Franklin Gothic Medium Cond" panose="020B0606030402020204" pitchFamily="34" charset="0"/>
              <a:cs typeface="Arial" pitchFamily="34" charset="0"/>
            </a:endParaRPr>
          </a:p>
        </p:txBody>
      </p:sp>
      <p:pic>
        <p:nvPicPr>
          <p:cNvPr id="30" name="Picture 2" descr="http://www.ratingtechup.ru/about/press_pack/logos/e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505" y="6255658"/>
            <a:ext cx="1139397" cy="49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ÐÐ°ÑÑÐ¸Ð½ÐºÐ¸ Ð¿Ð¾ Ð·Ð°Ð¿ÑÐ¾ÑÑ Ð»Ð¾Ð³Ð¾ÑÐ¸Ð¿ Ð½Ð°ÑÐ¸Ð¾Ð½Ð°Ð»ÑÐ½ÑÐµ ÑÐµÐ¼Ð¿Ð¸Ð¾Ð½Ñ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39" b="24474"/>
          <a:stretch/>
        </p:blipFill>
        <p:spPr bwMode="auto">
          <a:xfrm>
            <a:off x="6392079" y="5863771"/>
            <a:ext cx="2154277" cy="889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253557"/>
      </p:ext>
    </p:extLst>
  </p:cSld>
  <p:clrMapOvr>
    <a:masterClrMapping/>
  </p:clrMapOvr>
  <p:transition advTm="7000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1562100" y="441541"/>
            <a:ext cx="10629900" cy="43672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r>
              <a:rPr lang="ru-RU" altLang="ru-RU" sz="3600" dirty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РАСПРЕДЕЛЕННЫЙ</a:t>
            </a:r>
            <a:r>
              <a:rPr lang="ru-RU" altLang="ru-RU" sz="4000" dirty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 АКУСТИЧЕСКИЙ СЕНСОР «ДУНАЙ»</a:t>
            </a:r>
            <a:endParaRPr lang="ru-RU" sz="4000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1431400"/>
            <a:ext cx="3486151" cy="52641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Прямоугольник 20"/>
          <p:cNvSpPr/>
          <p:nvPr/>
        </p:nvSpPr>
        <p:spPr>
          <a:xfrm>
            <a:off x="4304126" y="1447166"/>
            <a:ext cx="3619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АО «НИИАС»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(</a:t>
            </a:r>
            <a:r>
              <a:rPr lang="ru-RU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оптическая платформа «Дунай»</a:t>
            </a: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)</a:t>
            </a:r>
            <a:endParaRPr lang="ru-RU" sz="2400" dirty="0">
              <a:solidFill>
                <a:srgbClr val="0067AC"/>
              </a:solidFill>
              <a:latin typeface="Franklin Gothic Demi" panose="020B0703020102020204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631" y="1509465"/>
            <a:ext cx="2603319" cy="37137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4095" y="2421944"/>
            <a:ext cx="2629546" cy="37108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784" y="2931116"/>
            <a:ext cx="2603319" cy="3710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6" name="Прямоугольник 25"/>
          <p:cNvSpPr/>
          <p:nvPr/>
        </p:nvSpPr>
        <p:spPr>
          <a:xfrm>
            <a:off x="4688947" y="4846139"/>
            <a:ext cx="33401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Протокол испытаний с АО «ЯЖДК»</a:t>
            </a: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(</a:t>
            </a:r>
            <a:r>
              <a:rPr lang="ru-RU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ПАК «Дунай»</a:t>
            </a:r>
            <a:r>
              <a:rPr lang="ru-RU" sz="2400" dirty="0" smtClean="0">
                <a:solidFill>
                  <a:srgbClr val="0067AC"/>
                </a:solidFill>
                <a:latin typeface="Franklin Gothic Demi" panose="020B0703020102020204" pitchFamily="34" charset="0"/>
              </a:rPr>
              <a:t>)</a:t>
            </a:r>
            <a:endParaRPr lang="ru-RU" sz="2400" dirty="0">
              <a:solidFill>
                <a:srgbClr val="0067AC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 rot="10800000">
            <a:off x="4701910" y="2657015"/>
            <a:ext cx="1571930" cy="668193"/>
          </a:xfrm>
          <a:prstGeom prst="bentArrow">
            <a:avLst>
              <a:gd name="adj1" fmla="val 15022"/>
              <a:gd name="adj2" fmla="val 18585"/>
              <a:gd name="adj3" fmla="val 50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Стрелка углом 30"/>
          <p:cNvSpPr/>
          <p:nvPr/>
        </p:nvSpPr>
        <p:spPr>
          <a:xfrm rot="10800000" flipH="1" flipV="1">
            <a:off x="6444953" y="4258584"/>
            <a:ext cx="1571930" cy="668193"/>
          </a:xfrm>
          <a:prstGeom prst="bentArrow">
            <a:avLst>
              <a:gd name="adj1" fmla="val 15022"/>
              <a:gd name="adj2" fmla="val 18585"/>
              <a:gd name="adj3" fmla="val 50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6" name="Picture 2" descr="X:\8 Фирменный стиль\ЛОГОТИПЫ\Logo_T8R_c2V10_text-SENSOR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718" y="204952"/>
            <a:ext cx="1129919" cy="489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844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2">
            <a:extLst/>
          </p:cNvPr>
          <p:cNvSpPr txBox="1">
            <a:spLocks noChangeArrowheads="1"/>
          </p:cNvSpPr>
          <p:nvPr/>
        </p:nvSpPr>
        <p:spPr bwMode="auto">
          <a:xfrm>
            <a:off x="1562100" y="490626"/>
            <a:ext cx="10629901" cy="43672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defRPr/>
            </a:pPr>
            <a:r>
              <a:rPr lang="ru-RU" altLang="ru-RU" sz="3600" dirty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РАСПРЕДЕЛЕННЫЙ</a:t>
            </a:r>
            <a:r>
              <a:rPr lang="ru-RU" altLang="ru-RU" sz="4000" dirty="0">
                <a:solidFill>
                  <a:schemeClr val="bg1"/>
                </a:solidFill>
                <a:latin typeface="Franklin Gothic Demi Cond" panose="020B0706030402020204" pitchFamily="34" charset="0"/>
                <a:cs typeface="Calibri" pitchFamily="34" charset="0"/>
              </a:rPr>
              <a:t> АКУСТИЧЕСКИЙ СЕНСОР «ДУНАЙ»</a:t>
            </a:r>
            <a:endParaRPr lang="ru-RU" sz="4000" dirty="0">
              <a:solidFill>
                <a:schemeClr val="bg1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762" y="1598515"/>
            <a:ext cx="4385666" cy="5153159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8CD4E0CE-5A5A-4303-B5E2-7243823998C2}"/>
              </a:ext>
            </a:extLst>
          </p:cNvPr>
          <p:cNvSpPr/>
          <p:nvPr/>
        </p:nvSpPr>
        <p:spPr>
          <a:xfrm>
            <a:off x="4486052" y="1524087"/>
            <a:ext cx="7571269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       Внедрение технологии интервального регулирования </a:t>
            </a:r>
          </a:p>
          <a:p>
            <a:pPr>
              <a:lnSpc>
                <a:spcPct val="150000"/>
              </a:lnSpc>
              <a:defRPr/>
            </a:pPr>
            <a:r>
              <a:rPr lang="ru-RU" altLang="ru-RU" sz="2000" dirty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 </a:t>
            </a:r>
            <a:r>
              <a:rPr lang="ru-RU" alt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       на основе распределенных акустических систем позволит</a:t>
            </a:r>
            <a:r>
              <a:rPr lang="en-US" alt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:</a:t>
            </a:r>
            <a:endParaRPr lang="ru-RU" altLang="ru-RU" sz="2000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US" altLang="ru-RU" sz="2000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altLang="ru-RU" sz="2000" u="sng" dirty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у</a:t>
            </a:r>
            <a:r>
              <a:rPr lang="ru-RU" altLang="ru-RU" sz="2000" u="sng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величить пропускную способность участков, оборудованных устройствами полуавтоматической блокировки</a:t>
            </a:r>
            <a:r>
              <a:rPr lang="en-US" altLang="ru-RU" sz="2000" u="sng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;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en-US" altLang="ru-RU" sz="2000" u="sng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altLang="ru-RU" sz="2000" u="sng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сократить капитальные затраты за счет традиционного оборудования СЦБ, отсутствия медных кабелей</a:t>
            </a:r>
            <a:r>
              <a:rPr lang="en-US" altLang="ru-RU" sz="2000" u="sng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;</a:t>
            </a:r>
            <a:endParaRPr lang="ru-RU" altLang="ru-RU" sz="2000" u="sng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en-US" altLang="ru-RU" sz="2000" u="sng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ru-RU" altLang="ru-RU" sz="2000" u="sng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Сократить эксплуатационные затраты по техническому обслуживанию  и ремонту за счет отсутствия линейной аппаратуры. 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ru-RU" altLang="ru-RU" sz="2000" u="sng" dirty="0" smtClean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alt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Calibri" pitchFamily="34" charset="0"/>
              </a:rPr>
              <a:t>	</a:t>
            </a:r>
            <a:endParaRPr lang="ru-RU" altLang="ru-RU" sz="2000" dirty="0">
              <a:solidFill>
                <a:srgbClr val="0067AC"/>
              </a:solidFill>
              <a:latin typeface="Franklin Gothic Demi Cond" panose="020B0706030402020204" pitchFamily="34" charset="0"/>
              <a:cs typeface="Calibri" pitchFamily="34" charset="0"/>
            </a:endParaRPr>
          </a:p>
        </p:txBody>
      </p:sp>
      <p:pic>
        <p:nvPicPr>
          <p:cNvPr id="9" name="Picture 2" descr="X:\8 Фирменный стиль\ЛОГОТИПЫ\Logo_T8R_c2V10_text-SENSO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718" y="204952"/>
            <a:ext cx="1129919" cy="489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4977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417">
            <a:off x="-240680" y="2668923"/>
            <a:ext cx="3342492" cy="474693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44" name="Picture 9" descr="http://t8.ru/wp-content/uploads/2018/11/RE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4417">
            <a:off x="553340" y="2245852"/>
            <a:ext cx="3376714" cy="471543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2054" name="Picture 6" descr="http://t8.ru/wp-content/uploads/2018/07/%D0%A2%D0%9E%D0%A0%D0%9F_2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48355">
            <a:off x="1648480" y="1919776"/>
            <a:ext cx="3553587" cy="502361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33" name="Прямоугольник 32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Заголовок 1">
            <a:extLst>
              <a:ext uri="{FF2B5EF4-FFF2-40B4-BE49-F238E27FC236}">
                <a16:creationId xmlns="" xmlns:a16="http://schemas.microsoft.com/office/drawing/2014/main" id="{0A53D41E-10B2-497C-B592-A5E2C595D5DF}"/>
              </a:ext>
            </a:extLst>
          </p:cNvPr>
          <p:cNvSpPr txBox="1">
            <a:spLocks/>
          </p:cNvSpPr>
          <p:nvPr/>
        </p:nvSpPr>
        <p:spPr>
          <a:xfrm>
            <a:off x="1583860" y="420105"/>
            <a:ext cx="6455000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РОССИЙСКОЕ ПРОИЗВОДСТВО</a:t>
            </a:r>
            <a:endParaRPr lang="en-US" sz="3000" dirty="0" smtClean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-431802" y="5221129"/>
            <a:ext cx="6969672" cy="163262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57" name="Прямоугольник 56"/>
          <p:cNvSpPr/>
          <p:nvPr/>
        </p:nvSpPr>
        <p:spPr>
          <a:xfrm rot="5400000">
            <a:off x="7968350" y="663135"/>
            <a:ext cx="1647355" cy="6618516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60" name="Прямоугольник 59"/>
          <p:cNvSpPr/>
          <p:nvPr/>
        </p:nvSpPr>
        <p:spPr>
          <a:xfrm rot="5400000">
            <a:off x="8019150" y="-995119"/>
            <a:ext cx="1545757" cy="6589485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grpSp>
        <p:nvGrpSpPr>
          <p:cNvPr id="61" name="Группа 60"/>
          <p:cNvGrpSpPr/>
          <p:nvPr/>
        </p:nvGrpSpPr>
        <p:grpSpPr>
          <a:xfrm>
            <a:off x="5569326" y="1534162"/>
            <a:ext cx="6622674" cy="3260576"/>
            <a:chOff x="273426" y="2939304"/>
            <a:chExt cx="6622674" cy="3260576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273426" y="3615511"/>
              <a:ext cx="6622674" cy="823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867"/>
                </a:lnSpc>
              </a:pPr>
              <a:r>
                <a:rPr lang="ru-RU" sz="1867" dirty="0" smtClean="0">
                  <a:solidFill>
                    <a:srgbClr val="DE006A"/>
                  </a:solidFill>
                  <a:latin typeface="Franklin Gothic Demi Cond" panose="020B0706030402020204" pitchFamily="34" charset="0"/>
                  <a:cs typeface="Arial" pitchFamily="34" charset="0"/>
                </a:rPr>
                <a:t>Все оборудование разрабатывается и собирается в Москве. </a:t>
              </a:r>
            </a:p>
            <a:p>
              <a:pPr>
                <a:lnSpc>
                  <a:spcPts val="1867"/>
                </a:lnSpc>
              </a:pPr>
              <a:r>
                <a:rPr lang="ru-RU" sz="1867" dirty="0" smtClean="0">
                  <a:solidFill>
                    <a:srgbClr val="DE006A"/>
                  </a:solidFill>
                  <a:latin typeface="Franklin Gothic Demi Cond" panose="020B0706030402020204" pitchFamily="34" charset="0"/>
                  <a:cs typeface="Arial" pitchFamily="34" charset="0"/>
                </a:rPr>
                <a:t>Выпускаемое оборудование имеет статус оборудования российского происхождения (ТОРП).</a:t>
              </a:r>
            </a:p>
          </p:txBody>
        </p:sp>
        <p:pic>
          <p:nvPicPr>
            <p:cNvPr id="63" name="Рисунок 6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26" y="2939304"/>
              <a:ext cx="2340493" cy="655018"/>
            </a:xfrm>
            <a:prstGeom prst="rect">
              <a:avLst/>
            </a:prstGeom>
          </p:spPr>
        </p:pic>
        <p:sp>
          <p:nvSpPr>
            <p:cNvPr id="64" name="Прямоугольник 63"/>
            <p:cNvSpPr/>
            <p:nvPr/>
          </p:nvSpPr>
          <p:spPr>
            <a:xfrm>
              <a:off x="273426" y="5376578"/>
              <a:ext cx="6622674" cy="8233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867"/>
                </a:lnSpc>
              </a:pPr>
              <a:r>
                <a:rPr lang="ru-RU" sz="2000" dirty="0" smtClean="0">
                  <a:solidFill>
                    <a:srgbClr val="DE006A"/>
                  </a:solidFill>
                  <a:latin typeface="Franklin Gothic Demi Cond" pitchFamily="34" charset="0"/>
                </a:rPr>
                <a:t>Согласно «Критериям локализации» ПАО </a:t>
              </a:r>
              <a:r>
                <a:rPr lang="ru-RU" sz="2000" dirty="0" err="1" smtClean="0">
                  <a:solidFill>
                    <a:srgbClr val="DE006A"/>
                  </a:solidFill>
                  <a:latin typeface="Franklin Gothic Demi Cond" pitchFamily="34" charset="0"/>
                </a:rPr>
                <a:t>Ростелеком</a:t>
              </a:r>
              <a:r>
                <a:rPr lang="ru-RU" sz="2000" dirty="0" smtClean="0">
                  <a:solidFill>
                    <a:srgbClr val="DE006A"/>
                  </a:solidFill>
                  <a:latin typeface="Franklin Gothic Demi Cond" pitchFamily="34" charset="0"/>
                </a:rPr>
                <a:t> о</a:t>
              </a:r>
              <a:r>
                <a:rPr lang="ru-RU" sz="1867" dirty="0" smtClean="0">
                  <a:solidFill>
                    <a:srgbClr val="DE006A"/>
                  </a:solidFill>
                  <a:latin typeface="Franklin Gothic Demi Cond" pitchFamily="34" charset="0"/>
                  <a:cs typeface="Arial" pitchFamily="34" charset="0"/>
                </a:rPr>
                <a:t>борудование производства «Т8» набрало максимальную оценку среди остальных участников реестра (88,5 БАЛЛОВ).</a:t>
              </a:r>
            </a:p>
          </p:txBody>
        </p:sp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426" y="4524224"/>
              <a:ext cx="1750062" cy="953998"/>
            </a:xfrm>
            <a:prstGeom prst="rect">
              <a:avLst/>
            </a:prstGeom>
          </p:spPr>
        </p:pic>
      </p:grpSp>
      <p:sp>
        <p:nvSpPr>
          <p:cNvPr id="66" name="Прямоугольник 65"/>
          <p:cNvSpPr/>
          <p:nvPr/>
        </p:nvSpPr>
        <p:spPr>
          <a:xfrm rot="5400000">
            <a:off x="7993750" y="2381870"/>
            <a:ext cx="1647355" cy="6618516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71" name="Прямоугольник 70"/>
          <p:cNvSpPr/>
          <p:nvPr/>
        </p:nvSpPr>
        <p:spPr>
          <a:xfrm>
            <a:off x="5569326" y="5763450"/>
            <a:ext cx="6622674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67"/>
              </a:lnSpc>
            </a:pPr>
            <a:r>
              <a:rPr lang="ru-RU" sz="2000" dirty="0" smtClean="0">
                <a:solidFill>
                  <a:srgbClr val="DE006A"/>
                </a:solidFill>
                <a:latin typeface="Franklin Gothic Demi Cond" pitchFamily="34" charset="0"/>
              </a:rPr>
              <a:t>Платформа внесена в реестр инновационной продукции рекомендованной к закупкам по 94-ФЗ и 223-ФЗ</a:t>
            </a:r>
            <a:r>
              <a:rPr lang="ru-RU" sz="1867" dirty="0" smtClean="0">
                <a:solidFill>
                  <a:srgbClr val="DE006A"/>
                </a:solidFill>
                <a:latin typeface="Franklin Gothic Demi Cond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052" name="Picture 4" descr="ÐÐ°ÑÑÐ¸Ð½ÐºÐ¸ Ð¿Ð¾ Ð·Ð°Ð¿ÑÐ¾ÑÑ Ð³ÐµÑÐ± ÑÑ png Ð¿ÑÐ¾Ð·ÑÐ°ÑÐ½ÑÐ¹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38649" y="4947198"/>
            <a:ext cx="740979" cy="809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399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 rot="10800000">
            <a:off x="-1" y="9942"/>
            <a:ext cx="12192000" cy="6848058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3205429" y="3985042"/>
            <a:ext cx="5781143" cy="438885"/>
          </a:xfrm>
        </p:spPr>
        <p:txBody>
          <a:bodyPr>
            <a:normAutofit/>
          </a:bodyPr>
          <a:lstStyle/>
          <a:p>
            <a:pPr marL="0" algn="ctr" defTabSz="457200">
              <a:buFont typeface="Wingdings 2" panose="05020102010507070707" pitchFamily="18" charset="2"/>
              <a:buNone/>
            </a:pPr>
            <a:r>
              <a:rPr lang="ru-RU" altLang="ru-RU" sz="2000" dirty="0" smtClean="0">
                <a:solidFill>
                  <a:srgbClr val="009AE2"/>
                </a:solidFill>
                <a:latin typeface="Franklin Gothic Demi Cond" panose="020B0706030402020204" pitchFamily="34" charset="0"/>
              </a:rPr>
              <a:t>Москва /</a:t>
            </a:r>
            <a:r>
              <a:rPr lang="en-US" altLang="ru-RU" sz="2000" dirty="0" smtClean="0">
                <a:solidFill>
                  <a:srgbClr val="009AE2"/>
                </a:solidFill>
                <a:latin typeface="Franklin Gothic Demi Cond" panose="020B0706030402020204" pitchFamily="34" charset="0"/>
              </a:rPr>
              <a:t> </a:t>
            </a:r>
            <a:r>
              <a:rPr lang="ru-RU" altLang="ru-RU" sz="2000" dirty="0" smtClean="0">
                <a:solidFill>
                  <a:srgbClr val="009AE2"/>
                </a:solidFill>
                <a:latin typeface="Franklin Gothic Demi Cond" panose="020B0706030402020204" pitchFamily="34" charset="0"/>
              </a:rPr>
              <a:t>Санкт-Петербург /</a:t>
            </a:r>
            <a:r>
              <a:rPr lang="en-US" altLang="ru-RU" sz="2000" dirty="0" smtClean="0">
                <a:solidFill>
                  <a:srgbClr val="009AE2"/>
                </a:solidFill>
                <a:latin typeface="Franklin Gothic Demi Cond" panose="020B0706030402020204" pitchFamily="34" charset="0"/>
              </a:rPr>
              <a:t> </a:t>
            </a:r>
            <a:r>
              <a:rPr lang="ru-RU" altLang="ru-RU" sz="2000" dirty="0" smtClean="0">
                <a:solidFill>
                  <a:srgbClr val="009AE2"/>
                </a:solidFill>
                <a:latin typeface="Franklin Gothic Demi Cond" panose="020B0706030402020204" pitchFamily="34" charset="0"/>
              </a:rPr>
              <a:t>Новосибирск / Казахстан</a:t>
            </a:r>
            <a:endParaRPr lang="en-US" altLang="ru-RU" sz="2000" dirty="0">
              <a:solidFill>
                <a:srgbClr val="009AE2"/>
              </a:solidFill>
              <a:latin typeface="Franklin Gothic Demi Cond" panose="020B0706030402020204" pitchFamily="34" charset="0"/>
            </a:endParaRPr>
          </a:p>
          <a:p>
            <a:pPr marL="0" algn="ctr" defTabSz="457200">
              <a:buFont typeface="Wingdings 2" panose="05020102010507070707" pitchFamily="18" charset="2"/>
              <a:buNone/>
            </a:pPr>
            <a:endParaRPr lang="en-US" altLang="ru-RU" sz="2000" dirty="0">
              <a:solidFill>
                <a:srgbClr val="009AE2"/>
              </a:solidFill>
              <a:latin typeface="Franklin Gothic Demi Cond" panose="020B0706030402020204" pitchFamily="34" charset="0"/>
            </a:endParaRPr>
          </a:p>
          <a:p>
            <a:pPr algn="ctr"/>
            <a:endParaRPr lang="ru-RU" altLang="ru-RU" sz="2000" dirty="0" smtClean="0">
              <a:solidFill>
                <a:srgbClr val="009AE2"/>
              </a:solidFill>
            </a:endParaRPr>
          </a:p>
        </p:txBody>
      </p:sp>
      <p:sp>
        <p:nvSpPr>
          <p:cNvPr id="5" name="Text Box 7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524000" y="2512398"/>
            <a:ext cx="9144000" cy="8956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marL="342900" indent="-3429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marL="0" lvl="1"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defRPr/>
            </a:pPr>
            <a:r>
              <a:rPr lang="ru-RU" altLang="en-US" sz="3600" b="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СПАСИБО ЗА ВНИМАНИЕ</a:t>
            </a:r>
            <a:r>
              <a:rPr lang="en-GB" altLang="en-US" sz="3600" b="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!</a:t>
            </a:r>
            <a:endParaRPr lang="en-GB" altLang="en-US" sz="3600" b="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0" lvl="1"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defRPr/>
            </a:pPr>
            <a:r>
              <a:rPr lang="ru-RU" altLang="en-US" sz="1800" b="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БОЛЬШЕ ИНФОРМАЦИИ НА САЙТЕ  </a:t>
            </a:r>
            <a:r>
              <a:rPr lang="en-GB" altLang="en-US" sz="1800" b="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WWW.T8.RU</a:t>
            </a:r>
            <a:r>
              <a:rPr lang="en-GB" altLang="en-US" sz="1800" b="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endParaRPr lang="en-US" altLang="en-US" sz="1800" b="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546515" y="5963961"/>
            <a:ext cx="110989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Информация в данном документе предоставлена для общего ознакомления с компанией «Т8», производимым оборудованием и новыми разработками. Предоставленная информация в результате действия различных факторов может нести прогностический характер и отличаться </a:t>
            </a:r>
            <a:r>
              <a:rPr lang="ru-RU" altLang="ru-RU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от реальных </a:t>
            </a:r>
            <a:r>
              <a:rPr lang="ru-RU" altLang="ru-RU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результатов. Опубликованная информация не является публичной офертой, а также предложением в какой-либо иной форме на заключение сделок. </a:t>
            </a:r>
            <a:r>
              <a:rPr lang="ru-RU" altLang="ru-RU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 Компания </a:t>
            </a:r>
            <a:r>
              <a:rPr lang="ru-RU" altLang="ru-RU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«Т8» оставляет за собой право изменять указанную информацию в любое время без предварительного уведомления</a:t>
            </a:r>
            <a:r>
              <a:rPr lang="ru-RU" altLang="ru-RU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. </a:t>
            </a:r>
          </a:p>
          <a:p>
            <a:pPr algn="ctr"/>
            <a:r>
              <a:rPr lang="ru-RU" altLang="ru-RU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Является </a:t>
            </a:r>
            <a:r>
              <a:rPr lang="ru-RU" altLang="ru-RU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зарегистрированным товарным знаком ООО «Т8». Все права защищены. </a:t>
            </a:r>
          </a:p>
        </p:txBody>
      </p:sp>
      <p:sp>
        <p:nvSpPr>
          <p:cNvPr id="7" name="Прямоугольник 5"/>
          <p:cNvSpPr>
            <a:spLocks noChangeArrowheads="1"/>
          </p:cNvSpPr>
          <p:nvPr/>
        </p:nvSpPr>
        <p:spPr bwMode="auto">
          <a:xfrm>
            <a:off x="3109146" y="4423927"/>
            <a:ext cx="59737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Компания Т8</a:t>
            </a:r>
            <a:r>
              <a:rPr lang="en-US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, </a:t>
            </a:r>
            <a:r>
              <a:rPr lang="en-US" altLang="ru-RU" sz="1600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44-1, </a:t>
            </a:r>
            <a:r>
              <a:rPr lang="ru-RU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Краснобогатырская улица</a:t>
            </a:r>
            <a:r>
              <a:rPr lang="en-US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, </a:t>
            </a:r>
            <a:r>
              <a:rPr lang="ru-RU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Москва</a:t>
            </a:r>
            <a:r>
              <a:rPr lang="en-US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, </a:t>
            </a:r>
            <a:r>
              <a:rPr lang="en-US" altLang="ru-RU" sz="1600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107076, </a:t>
            </a:r>
            <a:r>
              <a:rPr lang="ru-RU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Россия</a:t>
            </a:r>
            <a:r>
              <a:rPr lang="en-US" altLang="ru-RU" sz="1600" b="0" dirty="0" smtClean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 </a:t>
            </a:r>
            <a:r>
              <a:rPr lang="en-US" altLang="ru-RU" sz="1600" b="0" dirty="0">
                <a:solidFill>
                  <a:srgbClr val="0067AC"/>
                </a:solidFill>
                <a:latin typeface="Franklin Gothic Demi Cond" panose="020B0706030402020204" pitchFamily="34" charset="0"/>
                <a:cs typeface="+mn-cs"/>
              </a:rPr>
              <a:t>Tel.: +7 (499) 271-61-61, +7 (495) 380-01-79 Fax: +7 (495) 380-01-39</a:t>
            </a:r>
            <a:endParaRPr lang="ru-RU" altLang="ru-RU" sz="1600" b="0" dirty="0">
              <a:solidFill>
                <a:srgbClr val="0067AC"/>
              </a:solidFill>
              <a:latin typeface="Franklin Gothic Demi Cond" panose="020B0706030402020204" pitchFamily="34" charset="0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341" y="917225"/>
            <a:ext cx="2343318" cy="101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49898"/>
      </p:ext>
    </p:extLst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8"/>
          <a:stretch/>
        </p:blipFill>
        <p:spPr>
          <a:xfrm>
            <a:off x="0" y="-49255"/>
            <a:ext cx="12192000" cy="6704548"/>
          </a:xfrm>
          <a:prstGeom prst="rect">
            <a:avLst/>
          </a:prstGeom>
        </p:spPr>
      </p:pic>
      <p:pic>
        <p:nvPicPr>
          <p:cNvPr id="26630" name="Picture 6" descr="ÐÐ°ÑÑÐ¸Ð½ÐºÐ¸ Ð¿Ð¾ Ð·Ð°Ð¿ÑÐ¾ÑÑ ÐÐÐ Â«Ð¤Ð¡Ð ÐÐ­Ð¡Â»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0406" y="5900645"/>
            <a:ext cx="1316970" cy="877980"/>
          </a:xfrm>
          <a:prstGeom prst="rect">
            <a:avLst/>
          </a:prstGeom>
          <a:noFill/>
        </p:spPr>
      </p:pic>
      <p:sp>
        <p:nvSpPr>
          <p:cNvPr id="5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78274" y="1687942"/>
            <a:ext cx="3665076" cy="130628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sz="4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КЛИЕНТЫ</a:t>
            </a:r>
            <a:endParaRPr lang="ru-RU" altLang="en-US" sz="4000" dirty="0" smtClean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676" r="-813"/>
          <a:stretch/>
        </p:blipFill>
        <p:spPr>
          <a:xfrm>
            <a:off x="6005914" y="47261"/>
            <a:ext cx="6068524" cy="3320408"/>
          </a:xfrm>
          <a:prstGeom prst="rect">
            <a:avLst/>
          </a:prstGeom>
          <a:effectLst>
            <a:outerShdw blurRad="63500" dist="114300" dir="13320000" sx="97000" sy="97000" algn="ctr" rotWithShape="0">
              <a:schemeClr val="accent1">
                <a:lumMod val="75000"/>
                <a:alpha val="10000"/>
              </a:scheme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74" y="400956"/>
            <a:ext cx="1402507" cy="609381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4628283" y="4857750"/>
            <a:ext cx="2309768" cy="1000126"/>
            <a:chOff x="5918130" y="3475723"/>
            <a:chExt cx="1747798" cy="76376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6005914" y="3475723"/>
              <a:ext cx="1660014" cy="7637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65"/>
            <a:stretch>
              <a:fillRect/>
            </a:stretch>
          </p:blipFill>
          <p:spPr>
            <a:xfrm>
              <a:off x="5918130" y="3489357"/>
              <a:ext cx="1697565" cy="729384"/>
            </a:xfrm>
            <a:prstGeom prst="rect">
              <a:avLst/>
            </a:prstGeom>
          </p:spPr>
        </p:pic>
      </p:grpSp>
      <p:sp>
        <p:nvSpPr>
          <p:cNvPr id="22" name="Rectangle 1"/>
          <p:cNvSpPr txBox="1">
            <a:spLocks noChangeArrowheads="1"/>
          </p:cNvSpPr>
          <p:nvPr/>
        </p:nvSpPr>
        <p:spPr>
          <a:xfrm>
            <a:off x="1354225" y="4696385"/>
            <a:ext cx="2892474" cy="1239696"/>
          </a:xfrm>
          <a:prstGeom prst="rect">
            <a:avLst/>
          </a:prstGeom>
        </p:spPr>
        <p:txBody>
          <a:bodyPr lIns="91440" tIns="45720" rIns="91440" bIns="45720" anchor="ctr">
            <a:normAutofit fontScale="97500"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400" dirty="0" smtClean="0">
                <a:solidFill>
                  <a:srgbClr val="DE006A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РОССИЙСКОГО РЫНКА </a:t>
            </a:r>
            <a:endParaRPr lang="en-US" sz="2400" dirty="0" smtClean="0">
              <a:solidFill>
                <a:srgbClr val="DE006A"/>
              </a:solidFill>
              <a:latin typeface="Franklin Gothic Medium" panose="020B0603020102020204" pitchFamily="34" charset="0"/>
              <a:cs typeface="Arial" panose="020B0604020202020204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en-US" sz="2400" dirty="0" smtClean="0">
                <a:solidFill>
                  <a:srgbClr val="DE006A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DWDM</a:t>
            </a:r>
            <a:r>
              <a:rPr lang="ru-RU" sz="2400" dirty="0" smtClean="0">
                <a:solidFill>
                  <a:srgbClr val="DE006A"/>
                </a:solidFill>
                <a:latin typeface="Franklin Gothic Medium" panose="020B0603020102020204" pitchFamily="34" charset="0"/>
                <a:cs typeface="Arial" panose="020B0604020202020204" pitchFamily="34" charset="0"/>
              </a:rPr>
              <a:t>-СИСТЕМ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420900" y="5842318"/>
            <a:ext cx="227797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*</a:t>
            </a:r>
            <a:r>
              <a:rPr lang="ru-RU" sz="1500" dirty="0" smtClean="0">
                <a:solidFill>
                  <a:schemeClr val="bg1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Источник: </a:t>
            </a:r>
            <a:r>
              <a:rPr lang="en-US" sz="1500" dirty="0" err="1" smtClean="0">
                <a:solidFill>
                  <a:schemeClr val="bg1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J’son</a:t>
            </a:r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 &amp; Partners              </a:t>
            </a:r>
          </a:p>
          <a:p>
            <a:r>
              <a:rPr lang="en-US" sz="1500" dirty="0" smtClean="0">
                <a:solidFill>
                  <a:schemeClr val="bg1">
                    <a:lumMod val="50000"/>
                  </a:schemeClr>
                </a:solidFill>
                <a:latin typeface="Franklin Gothic Medium Cond" panose="020B0606030402020204" pitchFamily="34" charset="0"/>
                <a:cs typeface="Arial" pitchFamily="34" charset="0"/>
              </a:rPr>
              <a:t>   Consulting</a:t>
            </a:r>
            <a:endParaRPr lang="ru-RU" sz="1500" dirty="0">
              <a:solidFill>
                <a:schemeClr val="bg1">
                  <a:lumMod val="50000"/>
                </a:schemeClr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84551" y="4900734"/>
            <a:ext cx="12363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4800" dirty="0" smtClean="0">
                <a:solidFill>
                  <a:srgbClr val="DE006A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18%</a:t>
            </a:r>
            <a:endParaRPr lang="en-US" sz="4800" dirty="0" smtClean="0">
              <a:solidFill>
                <a:srgbClr val="DE006A"/>
              </a:solidFill>
              <a:latin typeface="Franklin Gothic Medium Cond" panose="020B06060304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ÐÐ°ÑÑÐ¸Ð½ÐºÐ¸ Ð¿Ð¾ Ð·Ð°Ð¿ÑÐ¾ÑÑ Ð³Ð°Ð·Ð¿ÑÐ¾Ð¼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2658" y="3257493"/>
            <a:ext cx="1517067" cy="745892"/>
          </a:xfrm>
          <a:prstGeom prst="rect">
            <a:avLst/>
          </a:prstGeom>
          <a:noFill/>
        </p:spPr>
      </p:pic>
      <p:pic>
        <p:nvPicPr>
          <p:cNvPr id="26628" name="Picture 4" descr="ÐÐ°ÑÑÐ¸Ð½ÐºÐ¸ Ð¿Ð¾ Ð·Ð°Ð¿ÑÐ¾ÑÑ ÐÐÐ Â«Ð Ð¾ÑÑÐµÑÐ¸Â»)"/>
          <p:cNvPicPr>
            <a:picLocks noChangeAspect="1" noChangeArrowheads="1"/>
          </p:cNvPicPr>
          <p:nvPr/>
        </p:nvPicPr>
        <p:blipFill>
          <a:blip r:embed="rId8" cstate="print"/>
          <a:srcRect t="29778" b="30490"/>
          <a:stretch>
            <a:fillRect/>
          </a:stretch>
        </p:blipFill>
        <p:spPr bwMode="auto">
          <a:xfrm>
            <a:off x="7884980" y="5086310"/>
            <a:ext cx="1516195" cy="602414"/>
          </a:xfrm>
          <a:prstGeom prst="rect">
            <a:avLst/>
          </a:prstGeom>
          <a:noFill/>
        </p:spPr>
      </p:pic>
      <p:pic>
        <p:nvPicPr>
          <p:cNvPr id="26632" name="Picture 8" descr="ÐÐ°ÑÑÐ¸Ð½ÐºÐ¸ Ð¿Ð¾ Ð·Ð°Ð¿ÑÐ¾ÑÑ ÐÐ &quot;Ð§Ð¸ÑÐ°ÑÐµÑÑÐ½ÐµÑÐ³Ð¾&quot; Ð»Ð¾Ð³Ð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25555" y="6020652"/>
            <a:ext cx="2149671" cy="637967"/>
          </a:xfrm>
          <a:prstGeom prst="rect">
            <a:avLst/>
          </a:prstGeom>
          <a:noFill/>
        </p:spPr>
      </p:pic>
      <p:pic>
        <p:nvPicPr>
          <p:cNvPr id="26636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191875" y="4191169"/>
            <a:ext cx="697246" cy="697246"/>
          </a:xfrm>
          <a:prstGeom prst="rect">
            <a:avLst/>
          </a:prstGeom>
          <a:noFill/>
        </p:spPr>
      </p:pic>
      <p:pic>
        <p:nvPicPr>
          <p:cNvPr id="27" name="Picture 6" descr="http://toplogos.ru/images/logo-sberbank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10725" y="5099525"/>
            <a:ext cx="2124075" cy="531019"/>
          </a:xfrm>
          <a:prstGeom prst="rect">
            <a:avLst/>
          </a:prstGeom>
          <a:noFill/>
        </p:spPr>
      </p:pic>
      <p:pic>
        <p:nvPicPr>
          <p:cNvPr id="26640" name="Picture 16" descr="ÐÐ°ÑÑÐ¸Ð½ÐºÐ¸ Ð¿Ð¾ Ð·Ð°Ð¿ÑÐ¾ÑÑ Ð ÐÐ¡ÐÐ¢ÐÐ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65951" y="4979318"/>
            <a:ext cx="644524" cy="816398"/>
          </a:xfrm>
          <a:prstGeom prst="rect">
            <a:avLst/>
          </a:prstGeom>
          <a:noFill/>
        </p:spPr>
      </p:pic>
      <p:pic>
        <p:nvPicPr>
          <p:cNvPr id="29" name="Picture 17" descr="Y:\6 Сайт Т8\Логотипы для сайта\Заказчики\new\kazaktelekom.jpg"/>
          <p:cNvPicPr>
            <a:picLocks noChangeAspect="1" noChangeArrowheads="1"/>
          </p:cNvPicPr>
          <p:nvPr/>
        </p:nvPicPr>
        <p:blipFill>
          <a:blip r:embed="rId13" cstate="print"/>
          <a:srcRect r="3432"/>
          <a:stretch>
            <a:fillRect/>
          </a:stretch>
        </p:blipFill>
        <p:spPr bwMode="auto">
          <a:xfrm>
            <a:off x="4648225" y="4219298"/>
            <a:ext cx="2133575" cy="604763"/>
          </a:xfrm>
          <a:prstGeom prst="rect">
            <a:avLst/>
          </a:prstGeom>
          <a:noFill/>
        </p:spPr>
      </p:pic>
      <p:pic>
        <p:nvPicPr>
          <p:cNvPr id="30" name="Picture 19" descr="Y:\6 Сайт Т8\Логотипы для сайта\Заказчики\new\logo-kaztranscom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009534" y="4328081"/>
            <a:ext cx="1944216" cy="387196"/>
          </a:xfrm>
          <a:prstGeom prst="rect">
            <a:avLst/>
          </a:prstGeom>
          <a:noFill/>
        </p:spPr>
      </p:pic>
      <p:pic>
        <p:nvPicPr>
          <p:cNvPr id="31" name="Picture 23" descr="http://www.kaztransoil.kz/tpl/default/img/logo_kto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088493" y="4304449"/>
            <a:ext cx="1645932" cy="434460"/>
          </a:xfrm>
          <a:prstGeom prst="rect">
            <a:avLst/>
          </a:prstGeom>
          <a:noFill/>
        </p:spPr>
      </p:pic>
      <p:pic>
        <p:nvPicPr>
          <p:cNvPr id="32" name="Picture 2" descr="http://www.inoventica.ru/templates/img/logo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9652796" y="3648700"/>
            <a:ext cx="2110579" cy="360040"/>
          </a:xfrm>
          <a:prstGeom prst="rect">
            <a:avLst/>
          </a:prstGeom>
          <a:noFill/>
        </p:spPr>
      </p:pic>
      <p:pic>
        <p:nvPicPr>
          <p:cNvPr id="33" name="Picture 13" descr="Y:\6 Сайт Т8\Логотипы для сайта\Заказчики\new\technoserv.gif"/>
          <p:cNvPicPr>
            <a:picLocks noChangeAspect="1" noChangeArrowheads="1"/>
          </p:cNvPicPr>
          <p:nvPr/>
        </p:nvPicPr>
        <p:blipFill>
          <a:blip r:embed="rId17" cstate="print"/>
          <a:srcRect l="3780" t="8217" r="5501" b="9610"/>
          <a:stretch>
            <a:fillRect/>
          </a:stretch>
        </p:blipFill>
        <p:spPr bwMode="auto">
          <a:xfrm>
            <a:off x="4226295" y="5979595"/>
            <a:ext cx="1728192" cy="720080"/>
          </a:xfrm>
          <a:prstGeom prst="rect">
            <a:avLst/>
          </a:prstGeom>
          <a:noFill/>
        </p:spPr>
      </p:pic>
      <p:grpSp>
        <p:nvGrpSpPr>
          <p:cNvPr id="34" name="Группа 29"/>
          <p:cNvGrpSpPr/>
          <p:nvPr/>
        </p:nvGrpSpPr>
        <p:grpSpPr>
          <a:xfrm>
            <a:off x="9432625" y="6030251"/>
            <a:ext cx="2520280" cy="618769"/>
            <a:chOff x="1691680" y="5805264"/>
            <a:chExt cx="2808312" cy="689485"/>
          </a:xfrm>
        </p:grpSpPr>
        <p:pic>
          <p:nvPicPr>
            <p:cNvPr id="35" name="Picture 27" descr="http://www.rossvyaz.ru/i/logo.gif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691680" y="5805264"/>
              <a:ext cx="627509" cy="689485"/>
            </a:xfrm>
            <a:prstGeom prst="rect">
              <a:avLst/>
            </a:prstGeom>
            <a:noFill/>
          </p:spPr>
        </p:pic>
        <p:pic>
          <p:nvPicPr>
            <p:cNvPr id="36" name="Picture 29" descr="Федеральное агентство связи (Россвязь)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483768" y="6011966"/>
              <a:ext cx="2016224" cy="276081"/>
            </a:xfrm>
            <a:prstGeom prst="rect">
              <a:avLst/>
            </a:prstGeom>
            <a:noFill/>
          </p:spPr>
        </p:pic>
      </p:grpSp>
      <p:pic>
        <p:nvPicPr>
          <p:cNvPr id="38" name="Picture 2" descr="http://abali.ru/wp-content/uploads/2011/01/logo_sochi_2014_olimpiada.pn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362700" y="2800350"/>
            <a:ext cx="1057073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718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3732" y="5651668"/>
            <a:ext cx="6212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В Т8 КРУПНЕЙШАЯ НАУЧНАЯ ЛАБОРАТОРИЯ В РОССИИ – БОЛЕЕ 300 ИЗМЕРИТЕЛЬНЫХ ПРИБОРОВ, </a:t>
            </a:r>
            <a:r>
              <a:rPr lang="en-US" sz="20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5 </a:t>
            </a:r>
            <a:r>
              <a:rPr lang="ru-RU" sz="20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ПРОФЕССОРОВ И </a:t>
            </a:r>
            <a:r>
              <a:rPr lang="en-US" sz="20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22 </a:t>
            </a:r>
            <a:r>
              <a:rPr lang="ru-RU" sz="20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КАНДИДАТА НАУК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76929" y="219539"/>
            <a:ext cx="5124613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T8 – </a:t>
            </a:r>
            <a:r>
              <a:rPr lang="ru-RU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ЛИДЕР В РАЗРАБОТКЕ И ПРОИЗВОДСТВЕ </a:t>
            </a:r>
            <a:r>
              <a:rPr lang="en-US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DWDM</a:t>
            </a:r>
            <a:r>
              <a:rPr lang="ru-RU" sz="24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-ОБОРУДОВАНИЯ</a:t>
            </a:r>
            <a:endParaRPr lang="ru-RU" sz="2400" dirty="0">
              <a:solidFill>
                <a:schemeClr val="bg1"/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18" name="Picture 3" descr="X:\3 Презентации и доклады\2019\T8 eng\Материалы\о компании 3-4_2-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8182" y="0"/>
            <a:ext cx="4693818" cy="6858000"/>
          </a:xfrm>
          <a:prstGeom prst="rect">
            <a:avLst/>
          </a:prstGeom>
          <a:noFill/>
        </p:spPr>
      </p:pic>
      <p:sp>
        <p:nvSpPr>
          <p:cNvPr id="20" name="TextBox 7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54564" y="1900125"/>
            <a:ext cx="6493936" cy="36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57175" indent="-257175">
              <a:defRPr/>
            </a:pPr>
            <a:r>
              <a:rPr lang="ru-RU" sz="24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Ключевые компетенции</a:t>
            </a:r>
            <a:r>
              <a:rPr lang="en-US" sz="24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:</a:t>
            </a: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Исследования и разработки в области оптической физики</a:t>
            </a:r>
            <a:endParaRPr lang="en-US" sz="2000" dirty="0" smtClean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Производство телекоммуникационного оборудования</a:t>
            </a:r>
            <a:endParaRPr lang="en-US" sz="2000" dirty="0" smtClean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Инсталляция и сервис</a:t>
            </a:r>
            <a:endParaRPr lang="en-US" sz="2000" dirty="0" smtClean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defRPr/>
            </a:pPr>
            <a:endParaRPr lang="ru-RU" sz="2400" dirty="0" smtClean="0">
              <a:solidFill>
                <a:srgbClr val="DE006A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defRPr/>
            </a:pPr>
            <a:r>
              <a:rPr lang="ru-RU" sz="24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Что мы делаем </a:t>
            </a:r>
            <a:r>
              <a:rPr lang="en-US" sz="2400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:</a:t>
            </a:r>
            <a:endParaRPr lang="en-US" sz="2400" dirty="0">
              <a:solidFill>
                <a:srgbClr val="DE006A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buFontTx/>
              <a:buChar char="-"/>
              <a:defRPr/>
            </a:pPr>
            <a:r>
              <a:rPr lang="en-US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DWDM 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от</a:t>
            </a: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r>
              <a:rPr lang="en-US" sz="2000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155 </a:t>
            </a: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M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бит/с</a:t>
            </a: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до</a:t>
            </a: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1.2Тбит/с на канал</a:t>
            </a: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Оборудование на </a:t>
            </a:r>
            <a:r>
              <a:rPr lang="en-US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FPGA</a:t>
            </a: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на заказ</a:t>
            </a:r>
            <a:endParaRPr lang="en-US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Распределенные оптические датчики</a:t>
            </a:r>
          </a:p>
          <a:p>
            <a:pPr marL="257175" indent="-257175">
              <a:buFontTx/>
              <a:buChar char="-"/>
              <a:defRPr/>
            </a:pPr>
            <a:r>
              <a:rPr lang="ru-RU" sz="2000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Разрабатываем радиоэлектронные компоненты</a:t>
            </a:r>
            <a:endParaRPr lang="ru-RU" sz="2000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>
              <a:defRPr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6413"/>
      </p:ext>
    </p:extLst>
  </p:cSld>
  <p:clrMapOvr>
    <a:masterClrMapping/>
  </p:clrMapOvr>
  <p:transition advTm="7000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404450" y="2094651"/>
            <a:ext cx="1040325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803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РАЗРАБОТКА И ПРОИЗВОДСТВО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DWDM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-СИСТЕМ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&gt;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Разрабатываемое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компанией оборудование по ряду показателей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имеет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лучшие в мире характеристики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.</a:t>
            </a: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79988" indent="-357708">
              <a:buFont typeface="Arial" pitchFamily="34" charset="0"/>
              <a:buChar char="•"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0803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ПРОЕКТИРОВАНИЕ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&gt; 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Компания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самостоятельно проектирует оптические сети различной сложности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             и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топологии. Ежегодно расчет более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200</a:t>
            </a:r>
            <a:r>
              <a:rPr lang="en-US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проектов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.</a:t>
            </a:r>
          </a:p>
          <a:p>
            <a:pPr marL="479988" indent="-357708">
              <a:buFont typeface="Arial" pitchFamily="34" charset="0"/>
              <a:buChar char="•"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0803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СЕРВИС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&gt;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Уникальная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лаборатория – более 300 приборов, позволяет предложить лучшие условия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               по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обслуживанию ВОЛС в России. </a:t>
            </a:r>
          </a:p>
          <a:p>
            <a:pPr marL="479988" indent="-357708">
              <a:buFont typeface="Arial" pitchFamily="34" charset="0"/>
              <a:buChar char="•"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0803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ИНСТАЛЛЯЦИЯ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&gt;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Компания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имеет опыт внедрения </a:t>
            </a:r>
            <a:r>
              <a:rPr lang="en-US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DWDM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от Туркмении до Заполярья.</a:t>
            </a:r>
          </a:p>
          <a:p>
            <a:pPr marL="479988" indent="-357708">
              <a:buFont typeface="Arial" pitchFamily="34" charset="0"/>
              <a:buChar char="•"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0803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ТЕХНИЧЕСКАЯ ПОДДЕРЖКА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&gt; 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На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обслуживании находятся более 1500 шасси.</a:t>
            </a:r>
          </a:p>
          <a:p>
            <a:pPr marL="479988" indent="-357708">
              <a:buFont typeface="Arial" pitchFamily="34" charset="0"/>
              <a:buChar char="•"/>
            </a:pPr>
            <a:endParaRPr lang="ru-RU" dirty="0">
              <a:solidFill>
                <a:srgbClr val="0067AC"/>
              </a:solidFill>
              <a:latin typeface="Franklin Gothic Demi Cond" panose="020B0706030402020204" pitchFamily="34" charset="0"/>
            </a:endParaRPr>
          </a:p>
          <a:p>
            <a:pPr marL="431796" indent="-285750">
              <a:buClr>
                <a:srgbClr val="DE006A"/>
              </a:buClr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ОБУЧЕНИЕ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&gt;</a:t>
            </a:r>
            <a:r>
              <a:rPr lang="ru-RU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</a:t>
            </a:r>
            <a:r>
              <a:rPr lang="en-US" dirty="0" smtClean="0">
                <a:solidFill>
                  <a:srgbClr val="DE006A"/>
                </a:solidFill>
                <a:latin typeface="Franklin Gothic Demi Cond" panose="020B0706030402020204" pitchFamily="34" charset="0"/>
              </a:rPr>
              <a:t> 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На 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базе лабораторий компании проводятся </a:t>
            </a:r>
            <a:r>
              <a:rPr lang="ru-RU" dirty="0" smtClean="0">
                <a:solidFill>
                  <a:srgbClr val="0067AC"/>
                </a:solidFill>
                <a:latin typeface="Franklin Gothic Demi Cond" panose="020B0706030402020204" pitchFamily="34" charset="0"/>
              </a:rPr>
              <a:t>научно-технические семинары и обучение</a:t>
            </a:r>
            <a:r>
              <a:rPr lang="ru-RU" dirty="0">
                <a:solidFill>
                  <a:srgbClr val="0067AC"/>
                </a:solidFill>
                <a:latin typeface="Franklin Gothic Demi Cond" panose="020B0706030402020204" pitchFamily="34" charset="0"/>
              </a:rPr>
              <a:t>.</a:t>
            </a:r>
          </a:p>
        </p:txBody>
      </p:sp>
      <p:sp>
        <p:nvSpPr>
          <p:cNvPr id="8" name="Rectangle 2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3378708" y="424574"/>
            <a:ext cx="5723832" cy="43672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ru-RU" altLang="en-US" sz="36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+mn-ea"/>
                <a:cs typeface="Calibri" pitchFamily="34" charset="0"/>
              </a:rPr>
              <a:t>НАШИ КОМПЕТЕНЦИИ</a:t>
            </a:r>
            <a:endParaRPr lang="en-GB" altLang="en-US" sz="3600" dirty="0">
              <a:solidFill>
                <a:schemeClr val="bg1"/>
              </a:solidFill>
              <a:latin typeface="Franklin Gothic Demi Cond" panose="020B0706030402020204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8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5" name="Picture 2" descr="X:\1 Видео фото\2019\ALLCOMP2.jpg"/>
          <p:cNvPicPr>
            <a:picLocks noChangeAspect="1" noChangeArrowheads="1"/>
          </p:cNvPicPr>
          <p:nvPr/>
        </p:nvPicPr>
        <p:blipFill rotWithShape="1">
          <a:blip r:embed="rId2" cstate="print"/>
          <a:srcRect t="573" b="1"/>
          <a:stretch/>
        </p:blipFill>
        <p:spPr bwMode="auto">
          <a:xfrm>
            <a:off x="5054163" y="2351883"/>
            <a:ext cx="1865704" cy="1456173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 rot="10800000">
            <a:off x="7596189" y="1845976"/>
            <a:ext cx="4595807" cy="5012024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1687" y="1654910"/>
            <a:ext cx="12192000" cy="412879"/>
          </a:xfrm>
          <a:prstGeom prst="rect">
            <a:avLst/>
          </a:prstGeom>
          <a:solidFill>
            <a:srgbClr val="215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E5764"/>
              </a:solidFill>
            </a:endParaRPr>
          </a:p>
        </p:txBody>
      </p:sp>
      <p:pic>
        <p:nvPicPr>
          <p:cNvPr id="58" name="Picture 1" descr="Y:\1 Видео фото\dunai\Dunay_pc_10s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875" y="2471552"/>
            <a:ext cx="2423203" cy="1058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Прямоугольник 38"/>
          <p:cNvSpPr/>
          <p:nvPr/>
        </p:nvSpPr>
        <p:spPr>
          <a:xfrm rot="16200000">
            <a:off x="7288140" y="1815861"/>
            <a:ext cx="519112" cy="96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3" name="Picture 11" descr="http://t8.ru/wp-content/uploads/2013/04/3in1_sms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6" y="2513672"/>
            <a:ext cx="3410129" cy="1299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Заголовок 1"/>
          <p:cNvSpPr txBox="1">
            <a:spLocks/>
          </p:cNvSpPr>
          <p:nvPr/>
        </p:nvSpPr>
        <p:spPr>
          <a:xfrm>
            <a:off x="1859533" y="196544"/>
            <a:ext cx="5669713" cy="1186549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anchor="t">
            <a:no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67" b="0" dirty="0">
                <a:solidFill>
                  <a:schemeClr val="bg1"/>
                </a:solidFill>
                <a:latin typeface="Franklin Gothic Demi Cond" pitchFamily="34" charset="0"/>
                <a:cs typeface="Arial" panose="020B0604020202020204" pitchFamily="34" charset="0"/>
              </a:rPr>
              <a:t>ПРОДУКТОВАЯ ЛИНЕЙКА КОМПАНИИ Т8</a:t>
            </a:r>
            <a:endParaRPr lang="ru-RU" sz="3467" b="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Franklin Gothic Demi Cond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/>
            </a:extLst>
          </p:cNvPr>
          <p:cNvSpPr txBox="1"/>
          <p:nvPr/>
        </p:nvSpPr>
        <p:spPr>
          <a:xfrm>
            <a:off x="330276" y="4915427"/>
            <a:ext cx="364725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Высокоскоростные волоконно-оптическая платформа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ru-RU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Передача</a:t>
            </a:r>
            <a:r>
              <a:rPr lang="en-US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</a:t>
            </a:r>
            <a:r>
              <a:rPr lang="en-US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4000 </a:t>
            </a:r>
            <a:r>
              <a:rPr lang="ru-RU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км и более</a:t>
            </a:r>
            <a:endParaRPr lang="en-US" alt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defRPr/>
            </a:pPr>
            <a:r>
              <a:rPr lang="ru-RU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Широкая линейка оборудования до </a:t>
            </a:r>
            <a:r>
              <a:rPr lang="en-US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400</a:t>
            </a:r>
            <a:r>
              <a:rPr lang="ru-RU" alt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Гбит/с</a:t>
            </a:r>
            <a:endParaRPr lang="en-US" altLang="ru-RU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/>
            </a:extLst>
          </p:cNvPr>
          <p:cNvSpPr txBox="1"/>
          <p:nvPr/>
        </p:nvSpPr>
        <p:spPr>
          <a:xfrm>
            <a:off x="8072548" y="4915427"/>
            <a:ext cx="395277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Применение:</a:t>
            </a:r>
          </a:p>
          <a:p>
            <a:pPr>
              <a:defRPr/>
            </a:pPr>
            <a:r>
              <a:rPr lang="ru-RU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</a:t>
            </a:r>
            <a:r>
              <a:rPr lang="ru-RU" alt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Периметральная</a:t>
            </a:r>
            <a:r>
              <a:rPr lang="ru-RU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охрана</a:t>
            </a:r>
          </a:p>
          <a:p>
            <a:pPr>
              <a:defRPr/>
            </a:pPr>
            <a:r>
              <a:rPr lang="ru-RU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Транспортный мониторинг</a:t>
            </a:r>
          </a:p>
          <a:p>
            <a:pPr>
              <a:defRPr/>
            </a:pPr>
            <a:r>
              <a:rPr lang="ru-RU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Энергетика и промышленность</a:t>
            </a:r>
          </a:p>
          <a:p>
            <a:pPr>
              <a:defRPr/>
            </a:pPr>
            <a:r>
              <a:rPr lang="ru-RU" alt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Охрана линии связи</a:t>
            </a:r>
            <a:endParaRPr lang="en-US" alt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63556" y="3977191"/>
            <a:ext cx="3043443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133" b="1" dirty="0">
                <a:solidFill>
                  <a:srgbClr val="DE006A"/>
                </a:solidFill>
              </a:rPr>
              <a:t>DWDM-</a:t>
            </a:r>
            <a:r>
              <a:rPr lang="ru-RU" sz="2133" b="1" dirty="0">
                <a:solidFill>
                  <a:srgbClr val="DE006A"/>
                </a:solidFill>
              </a:rPr>
              <a:t>ПЛАТФОРМА</a:t>
            </a:r>
          </a:p>
          <a:p>
            <a:pPr algn="ctr">
              <a:defRPr/>
            </a:pPr>
            <a:r>
              <a:rPr lang="ru-RU" sz="2133" b="1" dirty="0">
                <a:solidFill>
                  <a:srgbClr val="DE006A"/>
                </a:solidFill>
              </a:rPr>
              <a:t>«ВОЛГА»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890030" y="3813043"/>
            <a:ext cx="3981385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sz="2133" b="1" dirty="0">
                <a:solidFill>
                  <a:srgbClr val="DE006A"/>
                </a:solidFill>
              </a:rPr>
              <a:t>РАСПРЕДЕЛЕННЫЙ АКУСТИЧЕСКИЙ СЕНСОР «ДУНАЙ»</a:t>
            </a:r>
            <a:endParaRPr lang="ru-RU" sz="2133" b="1" dirty="0">
              <a:solidFill>
                <a:srgbClr val="DE006A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824193" y="1651262"/>
            <a:ext cx="4224508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33" b="1" spc="300" dirty="0">
                <a:solidFill>
                  <a:schemeClr val="bg1"/>
                </a:solidFill>
              </a:rPr>
              <a:t>СИСТЕМЫ МОНИТОРИНГА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90920" y="1651262"/>
            <a:ext cx="4176889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33" b="1" spc="300" dirty="0">
                <a:solidFill>
                  <a:schemeClr val="bg1"/>
                </a:solidFill>
              </a:rPr>
              <a:t>ТЕЛЕКОМ ОБОРУДОВАНИЕ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71809" y="4915427"/>
            <a:ext cx="29113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Оптоэлектронные (</a:t>
            </a:r>
            <a:r>
              <a:rPr lang="ru-RU" sz="2000" b="1" dirty="0" err="1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радиофотонные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) компоненты:</a:t>
            </a:r>
          </a:p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Модулятор,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блок мультиплексора, модули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SFP</a:t>
            </a:r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043112" y="1651261"/>
            <a:ext cx="3781776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33" b="1" spc="300" dirty="0">
                <a:solidFill>
                  <a:schemeClr val="bg1"/>
                </a:solidFill>
              </a:rPr>
              <a:t>КОМПОНЕТЫ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398841" y="3977191"/>
            <a:ext cx="3043443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133" b="1" dirty="0">
                <a:solidFill>
                  <a:srgbClr val="DE006A"/>
                </a:solidFill>
              </a:rPr>
              <a:t>РОССИЙСКАЯ КОМПОНЕНТНАЯ БАЗА</a:t>
            </a:r>
          </a:p>
        </p:txBody>
      </p:sp>
      <p:sp>
        <p:nvSpPr>
          <p:cNvPr id="48" name="Прямоугольник 47"/>
          <p:cNvSpPr/>
          <p:nvPr/>
        </p:nvSpPr>
        <p:spPr>
          <a:xfrm rot="16200000">
            <a:off x="4262156" y="1815861"/>
            <a:ext cx="519112" cy="96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19137" y="5061181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1" name="Овал 50"/>
          <p:cNvSpPr/>
          <p:nvPr/>
        </p:nvSpPr>
        <p:spPr>
          <a:xfrm>
            <a:off x="194472" y="5685188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2" name="Овал 51"/>
          <p:cNvSpPr/>
          <p:nvPr/>
        </p:nvSpPr>
        <p:spPr>
          <a:xfrm>
            <a:off x="186268" y="5997192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4" name="Овал 53"/>
          <p:cNvSpPr/>
          <p:nvPr/>
        </p:nvSpPr>
        <p:spPr>
          <a:xfrm>
            <a:off x="8201407" y="5349213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5" name="Овал 54"/>
          <p:cNvSpPr/>
          <p:nvPr/>
        </p:nvSpPr>
        <p:spPr>
          <a:xfrm>
            <a:off x="8201407" y="5685188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6" name="Овал 55"/>
          <p:cNvSpPr/>
          <p:nvPr/>
        </p:nvSpPr>
        <p:spPr>
          <a:xfrm>
            <a:off x="8201407" y="5997192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59" name="Овал 58"/>
          <p:cNvSpPr/>
          <p:nvPr/>
        </p:nvSpPr>
        <p:spPr>
          <a:xfrm>
            <a:off x="8201407" y="6277755"/>
            <a:ext cx="134112" cy="134112"/>
          </a:xfrm>
          <a:prstGeom prst="ellipse">
            <a:avLst/>
          </a:prstGeom>
          <a:noFill/>
          <a:ln>
            <a:solidFill>
              <a:schemeClr val="accent5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173572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562100" y="220116"/>
            <a:ext cx="10629899" cy="828675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Оборудование</a:t>
            </a:r>
            <a:r>
              <a:rPr lang="en-US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 DWDM </a:t>
            </a:r>
            <a:r>
              <a:rPr lang="ru-RU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для </a:t>
            </a: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формирования безопасной </a:t>
            </a:r>
            <a:endParaRPr lang="en-US" sz="3600" dirty="0" smtClean="0">
              <a:solidFill>
                <a:schemeClr val="bg1"/>
              </a:solidFill>
              <a:latin typeface="Franklin Gothic Medium Cond" panose="020B06060304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телекоммуникационной </a:t>
            </a: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инфраструктуры</a:t>
            </a:r>
          </a:p>
        </p:txBody>
      </p:sp>
      <p:sp>
        <p:nvSpPr>
          <p:cNvPr id="17" name="Прямоугольник 16"/>
          <p:cNvSpPr/>
          <p:nvPr/>
        </p:nvSpPr>
        <p:spPr>
          <a:xfrm rot="10800000">
            <a:off x="-3" y="2767558"/>
            <a:ext cx="12192002" cy="1219200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8" name="Прямоугольник 17"/>
          <p:cNvSpPr/>
          <p:nvPr/>
        </p:nvSpPr>
        <p:spPr>
          <a:xfrm rot="10800000">
            <a:off x="-9" y="5301208"/>
            <a:ext cx="12192008" cy="1219200"/>
          </a:xfrm>
          <a:prstGeom prst="rect">
            <a:avLst/>
          </a:prstGeom>
          <a:pattFill prst="dkDnDiag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9" name="TextBox 18"/>
          <p:cNvSpPr txBox="1"/>
          <p:nvPr/>
        </p:nvSpPr>
        <p:spPr>
          <a:xfrm>
            <a:off x="5381625" y="4136766"/>
            <a:ext cx="41159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мультисервисность</a:t>
            </a: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и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масштабируемость</a:t>
            </a:r>
            <a:endParaRPr lang="ru-RU" dirty="0" smtClean="0">
              <a:solidFill>
                <a:srgbClr val="0070C0"/>
              </a:solidFill>
              <a:latin typeface="Franklin Gothic Demi Cond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от Е1 до UTUC4 в одном канале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работа на чужих длинах волн</a:t>
            </a:r>
            <a:endParaRPr lang="ru-RU" dirty="0">
              <a:solidFill>
                <a:srgbClr val="0070C0"/>
              </a:solidFill>
              <a:latin typeface="Franklin Gothic Demi Cond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81625" y="54585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поддержка сложных сетевых топологий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надежность и резервирование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пролёты до 500 км без регенерации</a:t>
            </a:r>
            <a:endParaRPr lang="ru-RU" dirty="0">
              <a:solidFill>
                <a:srgbClr val="0070C0"/>
              </a:solidFill>
              <a:latin typeface="Franklin Gothic Demi Cond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381625" y="2900318"/>
            <a:ext cx="49625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компактность и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энергоэффективность</a:t>
            </a:r>
            <a:endParaRPr lang="ru-RU" dirty="0" smtClean="0">
              <a:solidFill>
                <a:srgbClr val="0070C0"/>
              </a:solidFill>
              <a:latin typeface="Franklin Gothic Demi Cond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высокая плотность интерфейсов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поддержка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Fibre</a:t>
            </a: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Channel</a:t>
            </a: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, сертификация </a:t>
            </a:r>
            <a:r>
              <a:rPr lang="ru-RU" dirty="0" err="1" smtClean="0">
                <a:solidFill>
                  <a:srgbClr val="0070C0"/>
                </a:solidFill>
                <a:latin typeface="Franklin Gothic Demi Cond" pitchFamily="34" charset="0"/>
              </a:rPr>
              <a:t>Brocade</a:t>
            </a:r>
            <a:endParaRPr lang="ru-RU" dirty="0">
              <a:solidFill>
                <a:srgbClr val="0070C0"/>
              </a:solidFill>
              <a:latin typeface="Franklin Gothic Demi Cond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81625" y="16770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низкие задержки передачи сигнала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работа на старом волокне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0070C0"/>
                </a:solidFill>
                <a:latin typeface="Franklin Gothic Demi Cond" pitchFamily="34" charset="0"/>
              </a:rPr>
              <a:t> российская разработка и производство</a:t>
            </a:r>
            <a:endParaRPr lang="ru-RU" dirty="0">
              <a:solidFill>
                <a:srgbClr val="0070C0"/>
              </a:solidFill>
              <a:latin typeface="Franklin Gothic Demi Cond" pitchFamily="34" charset="0"/>
            </a:endParaRPr>
          </a:p>
        </p:txBody>
      </p:sp>
      <p:pic>
        <p:nvPicPr>
          <p:cNvPr id="23" name="Picture 8" descr="X:\3 Презентации и доклады\2019\_ОБЩАЯ\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4016" y="2890647"/>
            <a:ext cx="1047749" cy="976502"/>
          </a:xfrm>
          <a:prstGeom prst="rect">
            <a:avLst/>
          </a:prstGeom>
          <a:noFill/>
        </p:spPr>
      </p:pic>
      <p:pic>
        <p:nvPicPr>
          <p:cNvPr id="24" name="Picture 9" descr="X:\3 Презентации и доклады\2019\_ОБЩАЯ\3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1890" y="4144673"/>
            <a:ext cx="972000" cy="972000"/>
          </a:xfrm>
          <a:prstGeom prst="rect">
            <a:avLst/>
          </a:prstGeom>
          <a:noFill/>
        </p:spPr>
      </p:pic>
      <p:pic>
        <p:nvPicPr>
          <p:cNvPr id="25" name="Picture 10" descr="X:\3 Презентации и доклады\2019\_ОБЩАЯ\4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74503" y="5368882"/>
            <a:ext cx="866774" cy="1080000"/>
          </a:xfrm>
          <a:prstGeom prst="rect">
            <a:avLst/>
          </a:prstGeom>
          <a:noFill/>
        </p:spPr>
      </p:pic>
      <p:pic>
        <p:nvPicPr>
          <p:cNvPr id="26" name="Picture 11" descr="X:\3 Презентации и доклады\2019\_ОБЩАЯ\1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9513" y="1598702"/>
            <a:ext cx="1176755" cy="972000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1790783" y="1815585"/>
            <a:ext cx="1657267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rgbClr val="DE006A"/>
                </a:solidFill>
                <a:latin typeface="Franklin Gothic Demi Cond" pitchFamily="34" charset="0"/>
              </a:rPr>
              <a:t>СЕТИ НОВОГО ПОКОЛЕНИЯ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90783" y="2943860"/>
            <a:ext cx="1620841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rgbClr val="DE006A"/>
                </a:solidFill>
                <a:latin typeface="Franklin Gothic Demi Cond" pitchFamily="34" charset="0"/>
              </a:rPr>
              <a:t>ЦЕНТРЫ ОБРАБОТКИ ДАННЫХ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90783" y="4189380"/>
            <a:ext cx="1587249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rgbClr val="DE006A"/>
                </a:solidFill>
                <a:latin typeface="Franklin Gothic Demi Cond" pitchFamily="34" charset="0"/>
              </a:rPr>
              <a:t>ГОРОДСКИЕ ОПТИЧЕСКИЕ СЕТИ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90782" y="5597010"/>
            <a:ext cx="1866818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ru-RU" dirty="0" smtClean="0">
                <a:solidFill>
                  <a:srgbClr val="DE006A"/>
                </a:solidFill>
                <a:latin typeface="Franklin Gothic Demi Cond" pitchFamily="34" charset="0"/>
              </a:rPr>
              <a:t>МАГИСТРАЛЬНЫЕ ЛИНИИ СВЯЗИ</a:t>
            </a:r>
          </a:p>
        </p:txBody>
      </p:sp>
    </p:spTree>
    <p:extLst>
      <p:ext uri="{BB962C8B-B14F-4D97-AF65-F5344CB8AC3E}">
        <p14:creationId xmlns:p14="http://schemas.microsoft.com/office/powerpoint/2010/main" val="1465113082"/>
      </p:ext>
    </p:extLst>
  </p:cSld>
  <p:clrMapOvr>
    <a:masterClrMapping/>
  </p:clrMapOvr>
  <p:transition advTm="900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594340" y="10781"/>
            <a:ext cx="10597660" cy="13608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  <a:t>Оборудование</a:t>
            </a:r>
            <a:r>
              <a:rPr lang="en-US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  <a:t> DWDM </a:t>
            </a:r>
            <a:r>
              <a:rPr lang="ru-RU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  <a:t>для формирования безопасной </a:t>
            </a:r>
            <a:r>
              <a:rPr lang="en-US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Franklin Gothic Medium Cond" panose="020B0606030402020204" pitchFamily="34" charset="0"/>
                <a:cs typeface="Arial" panose="020B0604020202020204" pitchFamily="34" charset="0"/>
              </a:rPr>
              <a:t>телекоммуникационной инфраструктуры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53382" y="1455261"/>
            <a:ext cx="6385918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400"/>
              </a:spcBef>
              <a:buClr>
                <a:srgbClr val="002060"/>
              </a:buClr>
              <a:buFont typeface="Georgia"/>
              <a:buChar char="•"/>
            </a:pP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Полная линейка модулей для построения 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DWDM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-сетей любой сложности</a:t>
            </a:r>
          </a:p>
          <a:p>
            <a:pPr marL="285750" indent="-285750">
              <a:spcBef>
                <a:spcPts val="400"/>
              </a:spcBef>
              <a:buClr>
                <a:srgbClr val="002060"/>
              </a:buClr>
              <a:buFont typeface="Georgia"/>
              <a:buChar char="•"/>
            </a:pP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Передача любых клиентов от 100М до 100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G</a:t>
            </a:r>
            <a:endParaRPr lang="ru-RU" sz="1600" dirty="0" smtClean="0">
              <a:solidFill>
                <a:srgbClr val="2E75B6"/>
              </a:solidFill>
              <a:latin typeface="Franklin Gothic Demi Cond" pitchFamily="34" charset="0"/>
              <a:cs typeface="Arial" pitchFamily="34" charset="0"/>
            </a:endParaRPr>
          </a:p>
          <a:p>
            <a:pPr marL="285750" indent="-285750">
              <a:spcBef>
                <a:spcPts val="400"/>
              </a:spcBef>
              <a:buClr>
                <a:srgbClr val="002060"/>
              </a:buClr>
              <a:buFont typeface="Georgia"/>
              <a:buChar char="•"/>
            </a:pP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Транспондеры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и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мукспондеры 400/100/40/10/2,5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G</a:t>
            </a:r>
          </a:p>
          <a:p>
            <a:pPr marL="285750" indent="-285750">
              <a:spcBef>
                <a:spcPts val="400"/>
              </a:spcBef>
              <a:buClr>
                <a:srgbClr val="002060"/>
              </a:buClr>
              <a:buFont typeface="Georgia"/>
              <a:buChar char="•"/>
            </a:pP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MUX/DEMUX, EDFA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, гибридные, </a:t>
            </a:r>
            <a:r>
              <a:rPr lang="ru-RU" sz="1600" dirty="0" err="1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Рамановские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 усилители</a:t>
            </a:r>
          </a:p>
          <a:p>
            <a:pPr marL="285750" indent="-285750">
              <a:spcBef>
                <a:spcPts val="400"/>
              </a:spcBef>
              <a:buClr>
                <a:srgbClr val="002060"/>
              </a:buClr>
              <a:buFont typeface="Georgia"/>
              <a:buChar char="•"/>
            </a:pP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ROADM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OADM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, </a:t>
            </a:r>
            <a:r>
              <a:rPr lang="en-US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DCM</a:t>
            </a:r>
            <a:r>
              <a:rPr lang="ru-RU" sz="1600" dirty="0" smtClean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, служебные модули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137933"/>
              </p:ext>
            </p:extLst>
          </p:nvPr>
        </p:nvGraphicFramePr>
        <p:xfrm>
          <a:off x="3095625" y="3067529"/>
          <a:ext cx="8886825" cy="356036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624964"/>
                <a:gridCol w="914127"/>
                <a:gridCol w="141641"/>
                <a:gridCol w="1127905"/>
                <a:gridCol w="1269547"/>
                <a:gridCol w="1269547"/>
                <a:gridCol w="1269547"/>
                <a:gridCol w="1269547"/>
              </a:tblGrid>
              <a:tr h="314477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Шасси /Исполнение</a:t>
                      </a:r>
                      <a:endParaRPr lang="ru-RU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mpd="sng">
                      <a:noFill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V10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V10R2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V6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V5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V3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chemeClr val="bg1"/>
                          </a:solidFill>
                          <a:latin typeface="Franklin Gothic Demi Cond" pitchFamily="34" charset="0"/>
                        </a:rPr>
                        <a:t>V1</a:t>
                      </a:r>
                      <a:endParaRPr lang="en-US" sz="1400" b="0" i="0" u="none" strike="noStrike" dirty="0">
                        <a:solidFill>
                          <a:schemeClr val="bg1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1805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Слотов в шасси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Franklin Gothic Demi Cond" pitchFamily="34" charset="0"/>
                        </a:rPr>
                        <a:t>7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Franklin Gothic Demi Cond" pitchFamily="34" charset="0"/>
                        </a:rPr>
                        <a:t>5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Franklin Gothic Demi Cond" pitchFamily="34" charset="0"/>
                        </a:rPr>
                        <a:t>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latin typeface="Franklin Gothic Demi Cond" pitchFamily="34" charset="0"/>
                        </a:rPr>
                        <a:t>1 несъемный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545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Резервирование блока управления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1+1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1+1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нет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/>
                </a:tc>
              </a:tr>
              <a:tr h="2372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Резервирование БП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1+1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2390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Система управления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latin typeface="Franklin Gothic Demi Cond" pitchFamily="34" charset="0"/>
                        </a:rPr>
                        <a:t>EMS 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и </a:t>
                      </a:r>
                      <a:r>
                        <a:rPr lang="en-US" sz="1100" u="none" strike="noStrike" dirty="0">
                          <a:latin typeface="Franklin Gothic Demi Cond" pitchFamily="34" charset="0"/>
                        </a:rPr>
                        <a:t>NMS «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Фрактал»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3545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Направление 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  <a:p>
                      <a:pPr algn="ctr" fontAlgn="b"/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воздушных 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потоков*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боковое (слева направо)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Фронтальное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боковое (слева направо)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2534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Электропитание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2 модуля АС 220 В 50 / DC 36-72 В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2632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Габариты (Ш </a:t>
                      </a:r>
                      <a:r>
                        <a:rPr lang="ru-RU" sz="1100" u="none" strike="noStrike" dirty="0" err="1">
                          <a:latin typeface="Franklin Gothic Demi Cond" pitchFamily="34" charset="0"/>
                        </a:rPr>
                        <a:t>х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 В </a:t>
                      </a:r>
                      <a:r>
                        <a:rPr lang="ru-RU" sz="1100" u="none" strike="noStrike" dirty="0" err="1">
                          <a:latin typeface="Franklin Gothic Demi Cond" pitchFamily="34" charset="0"/>
                        </a:rPr>
                        <a:t>х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 Д), мм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Franklin Gothic Demi Cond" pitchFamily="34" charset="0"/>
                        </a:rPr>
                        <a:t>482×441 ×340</a:t>
                      </a: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Franklin Gothic Demi Cond" pitchFamily="34" charset="0"/>
                        </a:rPr>
                        <a:t>482×258,2×340</a:t>
                      </a: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Franklin Gothic Demi Cond" pitchFamily="34" charset="0"/>
                        </a:rPr>
                        <a:t>482×222×450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Franklin Gothic Demi Cond" pitchFamily="34" charset="0"/>
                        </a:rPr>
                        <a:t>482×136,2×340</a:t>
                      </a: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Franklin Gothic Demi Cond" pitchFamily="34" charset="0"/>
                        </a:rPr>
                        <a:t>482×44,0×378</a:t>
                      </a: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504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Рабочая температура, °С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от +5 до +40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3545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Максимальная влажность, 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80 (при +25 °С)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b"/>
                </a:tc>
              </a:tr>
              <a:tr h="4035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Энергопотребление шасси (без оборудования), Вт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63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45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Вес шасси </a:t>
                      </a:r>
                      <a:endParaRPr lang="ru-RU" sz="1100" b="0" i="0" u="none" strike="noStrike" dirty="0" smtClean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  <a:p>
                      <a:pPr algn="ctr" fontAlgn="b"/>
                      <a:r>
                        <a:rPr lang="ru-RU" sz="1100" u="none" strike="noStrike" dirty="0" smtClean="0">
                          <a:latin typeface="Franklin Gothic Demi Cond" pitchFamily="34" charset="0"/>
                        </a:rPr>
                        <a:t>(</a:t>
                      </a:r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без оборудования), кг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8,6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latin typeface="Franklin Gothic Demi Cond" pitchFamily="34" charset="0"/>
                        </a:rPr>
                        <a:t>5,3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Franklin Gothic Demi Cond" pitchFamily="34" charset="0"/>
                      </a:endParaRPr>
                    </a:p>
                  </a:txBody>
                  <a:tcPr marL="6302" marR="6302" marT="6302" marB="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8775531" y="2219573"/>
            <a:ext cx="28098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00"/>
              </a:spcBef>
              <a:buClr>
                <a:srgbClr val="002060"/>
              </a:buClr>
            </a:pPr>
            <a:r>
              <a:rPr lang="ru-RU" sz="2000" dirty="0" smtClean="0">
                <a:solidFill>
                  <a:srgbClr val="DE006A"/>
                </a:solidFill>
                <a:latin typeface="Franklin Gothic Demi Cond" pitchFamily="34" charset="0"/>
                <a:cs typeface="Arial" pitchFamily="34" charset="0"/>
              </a:rPr>
              <a:t>Статус отечественного производителя ТОРП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" y="5302323"/>
            <a:ext cx="2655094" cy="766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80" y="3775416"/>
            <a:ext cx="2593795" cy="1502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647"/>
            <a:ext cx="2819400" cy="232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X:\1 Видео фото\Новая линейка оборудования\Волга шасси\v1-Kuban-s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9880" y="6214208"/>
            <a:ext cx="2508070" cy="4342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право 4"/>
          <p:cNvSpPr/>
          <p:nvPr/>
        </p:nvSpPr>
        <p:spPr>
          <a:xfrm>
            <a:off x="8751218" y="4229139"/>
            <a:ext cx="282285" cy="55048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2400"/>
          </a:p>
        </p:txBody>
      </p:sp>
      <p:sp>
        <p:nvSpPr>
          <p:cNvPr id="6" name="Прямоугольник 5"/>
          <p:cNvSpPr/>
          <p:nvPr/>
        </p:nvSpPr>
        <p:spPr>
          <a:xfrm>
            <a:off x="173838" y="1613622"/>
            <a:ext cx="8434753" cy="5138042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400">
              <a:solidFill>
                <a:srgbClr val="00B0F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857119" y="1628120"/>
            <a:ext cx="1889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100G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5031102" y="1639478"/>
            <a:ext cx="1889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10G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3418699" y="1645158"/>
            <a:ext cx="19646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40</a:t>
            </a:r>
            <a:r>
              <a:rPr lang="en-US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G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6721077" y="1633799"/>
            <a:ext cx="18033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До 2,5</a:t>
            </a:r>
            <a:r>
              <a:rPr lang="en-US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G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8751217" y="5814969"/>
            <a:ext cx="282285" cy="550483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sz="2400"/>
          </a:p>
        </p:txBody>
      </p:sp>
      <p:pic>
        <p:nvPicPr>
          <p:cNvPr id="13" name="Picture 2" descr="Y:\1 фотографии\Новая линейка оборудования\Волга_Шасси_фото\1U\1U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53965" y="5814969"/>
            <a:ext cx="2897483" cy="680491"/>
          </a:xfrm>
          <a:prstGeom prst="rect">
            <a:avLst/>
          </a:prstGeom>
          <a:noFill/>
        </p:spPr>
      </p:pic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10519" y="4013326"/>
            <a:ext cx="4387947" cy="74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81343" y="4013326"/>
            <a:ext cx="4387947" cy="746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 descr="C:\Users\shishkov\Documents\_Презентации\Трещиков\Каспий-8U-4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9077" y="2195860"/>
            <a:ext cx="876297" cy="4381493"/>
          </a:xfrm>
          <a:prstGeom prst="rect">
            <a:avLst/>
          </a:prstGeom>
          <a:noFill/>
        </p:spPr>
      </p:pic>
      <p:pic>
        <p:nvPicPr>
          <p:cNvPr id="1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430431" y="3904681"/>
            <a:ext cx="4465513" cy="900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Users\shishkov\Documents\_Презентации\Трещиков\Desna-8U-1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71852" y="2154445"/>
            <a:ext cx="882193" cy="4410967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411733" y="4033363"/>
            <a:ext cx="4432687" cy="697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5347192" y="4017140"/>
            <a:ext cx="4430132" cy="711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400000">
            <a:off x="5834281" y="4017140"/>
            <a:ext cx="4430132" cy="711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" descr="Y:\1 Видео фото\Новая линейка оборудования\_2016\400Г\MS400E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5400000">
            <a:off x="-579625" y="3839158"/>
            <a:ext cx="4616419" cy="989233"/>
          </a:xfrm>
          <a:prstGeom prst="rect">
            <a:avLst/>
          </a:prstGeom>
          <a:noFill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 cstate="print"/>
          <a:srcRect b="4939"/>
          <a:stretch>
            <a:fillRect/>
          </a:stretch>
        </p:blipFill>
        <p:spPr bwMode="auto">
          <a:xfrm rot="5400000">
            <a:off x="1035964" y="3988759"/>
            <a:ext cx="4395156" cy="80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709345" y="1645157"/>
            <a:ext cx="1889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4</a:t>
            </a:r>
            <a:r>
              <a:rPr lang="en-US" sz="2400" dirty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00G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829" y="2965423"/>
            <a:ext cx="2849546" cy="2849546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1562100" y="0"/>
            <a:ext cx="10629900" cy="1388125"/>
          </a:xfrm>
          <a:prstGeom prst="rect">
            <a:avLst/>
          </a:prstGeom>
          <a:gradFill>
            <a:gsLst>
              <a:gs pos="100000">
                <a:srgbClr val="01A3DD"/>
              </a:gs>
              <a:gs pos="8712">
                <a:srgbClr val="01A3E7"/>
              </a:gs>
              <a:gs pos="0">
                <a:srgbClr val="01AAE7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1562100" cy="1388125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38" y="424574"/>
            <a:ext cx="1256612" cy="54599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562100" y="166931"/>
            <a:ext cx="10310586" cy="1009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907" tIns="60953" rIns="121907" bIns="60953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29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Оборудование</a:t>
            </a:r>
            <a:r>
              <a:rPr lang="en-US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 DWDM </a:t>
            </a: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для формирования </a:t>
            </a:r>
            <a:r>
              <a:rPr lang="ru-RU" sz="3600" dirty="0" smtClean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безопасной </a:t>
            </a:r>
            <a:endParaRPr lang="en-US" sz="3600" dirty="0">
              <a:solidFill>
                <a:schemeClr val="bg1"/>
              </a:solidFill>
              <a:latin typeface="Franklin Gothic Medium Cond" panose="020B06060304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3600" dirty="0">
                <a:solidFill>
                  <a:schemeClr val="bg1"/>
                </a:solidFill>
                <a:latin typeface="Franklin Gothic Medium Cond" panose="020B0606030402020204" pitchFamily="34" charset="0"/>
                <a:cs typeface="Arial" panose="020B0604020202020204" pitchFamily="34" charset="0"/>
              </a:rPr>
              <a:t>телекоммуникационной инфраструктуры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8550326" y="1503578"/>
            <a:ext cx="3274423" cy="182879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2E75B6"/>
                </a:solidFill>
                <a:latin typeface="Franklin Gothic Demi Cond" pitchFamily="34" charset="0"/>
                <a:cs typeface="Arial" pitchFamily="34" charset="0"/>
              </a:rPr>
              <a:t>Более 70 блоков для передачи любых клиентских сигналов от 100 Мбит/с до 100Гбит/с.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37535" y="3842208"/>
            <a:ext cx="4470793" cy="975616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 bwMode="auto">
          <a:xfrm>
            <a:off x="-319562" y="1645157"/>
            <a:ext cx="1889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defPPr>
              <a:defRPr lang="ru-RU"/>
            </a:defPPr>
            <a:lvl1pPr marL="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4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9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4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92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40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88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36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84" algn="l" defTabSz="91429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2400" dirty="0" smtClean="0">
                <a:solidFill>
                  <a:srgbClr val="DE006A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1200T</a:t>
            </a:r>
            <a:endParaRPr lang="ru-RU" sz="2400" dirty="0">
              <a:solidFill>
                <a:srgbClr val="DE006A"/>
              </a:solidFill>
              <a:latin typeface="Franklin Gothic Demi Cond" panose="020B07060304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92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6000"/>
    </mc:Choice>
    <mc:Fallback xmlns="">
      <p:transition advTm="6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4441</TotalTime>
  <Words>1546</Words>
  <Application>Microsoft Office PowerPoint</Application>
  <PresentationFormat>Широкоэкранный</PresentationFormat>
  <Paragraphs>291</Paragraphs>
  <Slides>23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Wingdings 2</vt:lpstr>
      <vt:lpstr>Franklin Gothic Demi Cond</vt:lpstr>
      <vt:lpstr>Georgia</vt:lpstr>
      <vt:lpstr>Franklin Gothic Demi</vt:lpstr>
      <vt:lpstr>Franklin Gothic Medium Cond</vt:lpstr>
      <vt:lpstr>Wingdings</vt:lpstr>
      <vt:lpstr>Franklin Gothic Book</vt:lpstr>
      <vt:lpstr>Calibri Light</vt:lpstr>
      <vt:lpstr>Calibri</vt:lpstr>
      <vt:lpstr>Times New Roman</vt:lpstr>
      <vt:lpstr>Arial</vt:lpstr>
      <vt:lpstr>Franklin Gothic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Оборудование DWDM для формирования безопасной  телекоммуникационной инфраструктуры</vt:lpstr>
      <vt:lpstr>Более 70 блоков для передачи любых клиентских сигналов от 100 Мбит/с до 100Гбит/с. </vt:lpstr>
      <vt:lpstr>Презентация PowerPoint</vt:lpstr>
      <vt:lpstr>                НОВОЕ ШАССИ ДЛЯ ДАТА-ЦЕНТРОВ</vt:lpstr>
      <vt:lpstr>Комплекс криптографической защиты информации  сетей OTN «Квазар» совместимый с платформой «Волга» </vt:lpstr>
      <vt:lpstr>Комплекс криптографической защиты информации  сетей OTN «Квазар» совместимый с платформой «Волга» </vt:lpstr>
      <vt:lpstr>Комплекс криптографической защиты информации  сетей OTN «Квазар» совместимый с платформой «Волга»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Понкратьев</dc:creator>
  <cp:lastModifiedBy>EMT</cp:lastModifiedBy>
  <cp:revision>82</cp:revision>
  <dcterms:created xsi:type="dcterms:W3CDTF">2019-02-20T15:39:50Z</dcterms:created>
  <dcterms:modified xsi:type="dcterms:W3CDTF">2019-09-26T08:28:34Z</dcterms:modified>
</cp:coreProperties>
</file>