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83" r:id="rId3"/>
    <p:sldId id="401" r:id="rId4"/>
    <p:sldId id="402" r:id="rId5"/>
    <p:sldId id="404" r:id="rId6"/>
    <p:sldId id="405" r:id="rId7"/>
    <p:sldId id="410" r:id="rId8"/>
    <p:sldId id="407" r:id="rId9"/>
    <p:sldId id="406" r:id="rId10"/>
    <p:sldId id="408" r:id="rId11"/>
    <p:sldId id="409" r:id="rId12"/>
    <p:sldId id="315" r:id="rId13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CC3300"/>
    <a:srgbClr val="6600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81" autoAdjust="0"/>
    <p:restoredTop sz="94625" autoAdjust="0"/>
  </p:normalViewPr>
  <p:slideViewPr>
    <p:cSldViewPr snapToGrid="0">
      <p:cViewPr>
        <p:scale>
          <a:sx n="60" d="100"/>
          <a:sy n="60" d="100"/>
        </p:scale>
        <p:origin x="-62" y="-25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5570" tIns="47785" rIns="95570" bIns="47785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5570" tIns="47785" rIns="95570" bIns="47785" rtlCol="0"/>
          <a:lstStyle>
            <a:lvl1pPr algn="r">
              <a:defRPr sz="1300"/>
            </a:lvl1pPr>
          </a:lstStyle>
          <a:p>
            <a:fld id="{A8ED078D-3252-4B39-98CB-B4CEDF41E16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70" tIns="47785" rIns="95570" bIns="477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5570" tIns="47785" rIns="95570" bIns="477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5570" tIns="47785" rIns="95570" bIns="47785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1599"/>
            <a:ext cx="2945659" cy="498214"/>
          </a:xfrm>
          <a:prstGeom prst="rect">
            <a:avLst/>
          </a:prstGeom>
        </p:spPr>
        <p:txBody>
          <a:bodyPr vert="horz" lIns="95570" tIns="47785" rIns="95570" bIns="47785" rtlCol="0" anchor="b"/>
          <a:lstStyle>
            <a:lvl1pPr algn="r">
              <a:defRPr sz="1300"/>
            </a:lvl1pPr>
          </a:lstStyle>
          <a:p>
            <a:fld id="{B22C8742-13BB-4CBA-BC34-CA21AD6F7C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7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694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16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52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33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495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10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41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907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860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62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12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BEC0-57C8-49C2-980A-5D4B673D6A0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19D60-3527-414D-849C-806A75E425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98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284686"/>
            <a:ext cx="12192000" cy="402264"/>
          </a:xfrm>
        </p:spPr>
        <p:txBody>
          <a:bodyPr anchor="ctr">
            <a:normAutofit lnSpcReduction="10000"/>
          </a:bodyPr>
          <a:lstStyle/>
          <a:p>
            <a:r>
              <a:rPr lang="ru-RU" b="1" cap="all" smtClean="0"/>
              <a:t>Москва</a:t>
            </a:r>
            <a:r>
              <a:rPr lang="ru-RU" b="1" smtClean="0"/>
              <a:t> </a:t>
            </a:r>
            <a:r>
              <a:rPr lang="ru-RU" b="1" dirty="0"/>
              <a:t>- 2019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2276"/>
            <a:ext cx="12192000" cy="11878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597" y="48473"/>
            <a:ext cx="4273544" cy="110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445854" y="1551429"/>
            <a:ext cx="9172574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Федеральное автономное учреждение</a:t>
            </a:r>
          </a:p>
          <a:p>
            <a:pPr algn="ctr" fontAlgn="auto">
              <a:lnSpc>
                <a:spcPct val="80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«Российский дорожный научно-исследовательский институт»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E4B8243-1915-4B15-AA23-D76CB84EBD84}"/>
              </a:ext>
            </a:extLst>
          </p:cNvPr>
          <p:cNvSpPr/>
          <p:nvPr/>
        </p:nvSpPr>
        <p:spPr>
          <a:xfrm>
            <a:off x="676272" y="2805290"/>
            <a:ext cx="11153775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Направления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стандартизации технологии информационного моделирования в дорожном хозяйстве с учетом международного опыта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одзаголовок 2">
            <a:extLst>
              <a:ext uri="{FF2B5EF4-FFF2-40B4-BE49-F238E27FC236}">
                <a16:creationId xmlns="" xmlns:a16="http://schemas.microsoft.com/office/drawing/2014/main" id="{90BD9703-AAB0-48E5-9978-26AB3A363CB1}"/>
              </a:ext>
            </a:extLst>
          </p:cNvPr>
          <p:cNvSpPr txBox="1">
            <a:spLocks/>
          </p:cNvSpPr>
          <p:nvPr/>
        </p:nvSpPr>
        <p:spPr>
          <a:xfrm>
            <a:off x="4114800" y="4863409"/>
            <a:ext cx="7715249" cy="1127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Миронюк Виталий Петрович,</a:t>
            </a:r>
          </a:p>
          <a:p>
            <a:pPr algn="r">
              <a:lnSpc>
                <a:spcPct val="80000"/>
              </a:lnSpc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заместитель директора по инновационному развитию, доктор экономических наук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1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003300" y="330478"/>
            <a:ext cx="11087100" cy="1190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079" y="453281"/>
            <a:ext cx="2295621" cy="95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10</a:t>
            </a:fld>
            <a:endParaRPr lang="ru-RU" sz="4000" dirty="0"/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36702" y="486503"/>
            <a:ext cx="84511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История международной стандартизации </a:t>
            </a:r>
          </a:p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области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BIM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7501" y="1889462"/>
            <a:ext cx="55880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ISO 13303 </a:t>
            </a:r>
            <a:r>
              <a:rPr lang="en-US" b="1" dirty="0" smtClean="0"/>
              <a:t>STEP</a:t>
            </a:r>
            <a:r>
              <a:rPr lang="ru-RU" b="1" dirty="0"/>
              <a:t> </a:t>
            </a:r>
            <a:r>
              <a:rPr lang="en-US" b="1" dirty="0" smtClean="0"/>
              <a:t> </a:t>
            </a:r>
            <a:r>
              <a:rPr lang="ru-RU" sz="1600" b="1" dirty="0"/>
              <a:t>«Система автоматизации и интеграции»</a:t>
            </a:r>
          </a:p>
          <a:p>
            <a:r>
              <a:rPr lang="ru-RU" sz="1600" b="1" dirty="0" smtClean="0">
                <a:solidFill>
                  <a:srgbClr val="FF0066"/>
                </a:solidFill>
              </a:rPr>
              <a:t>                    </a:t>
            </a:r>
            <a:r>
              <a:rPr lang="en-US" sz="1600" b="1" dirty="0" smtClean="0">
                <a:solidFill>
                  <a:srgbClr val="FF0066"/>
                </a:solidFill>
              </a:rPr>
              <a:t>I</a:t>
            </a:r>
            <a:r>
              <a:rPr lang="ru-RU" sz="1600" b="1" dirty="0" smtClean="0">
                <a:solidFill>
                  <a:srgbClr val="FF0066"/>
                </a:solidFill>
              </a:rPr>
              <a:t> часть «Модель данных предметной области»</a:t>
            </a:r>
          </a:p>
          <a:p>
            <a:r>
              <a:rPr lang="ru-RU" sz="1600" b="1" dirty="0"/>
              <a:t> </a:t>
            </a:r>
            <a:r>
              <a:rPr lang="ru-RU" sz="1600" b="1" dirty="0" smtClean="0"/>
              <a:t>                   </a:t>
            </a:r>
            <a:r>
              <a:rPr lang="en-US" sz="1600" b="1" dirty="0" smtClean="0">
                <a:solidFill>
                  <a:srgbClr val="660066"/>
                </a:solidFill>
              </a:rPr>
              <a:t>II</a:t>
            </a:r>
            <a:r>
              <a:rPr lang="ru-RU" sz="1600" b="1" dirty="0" smtClean="0">
                <a:solidFill>
                  <a:srgbClr val="660066"/>
                </a:solidFill>
              </a:rPr>
              <a:t> часть «Технологии, </a:t>
            </a:r>
            <a:r>
              <a:rPr lang="ru-RU" sz="1600" dirty="0" smtClean="0">
                <a:solidFill>
                  <a:srgbClr val="660066"/>
                </a:solidFill>
              </a:rPr>
              <a:t>поддерживающие модель</a:t>
            </a:r>
            <a:r>
              <a:rPr lang="ru-RU" sz="1600" b="1" dirty="0" smtClean="0">
                <a:solidFill>
                  <a:srgbClr val="660066"/>
                </a:solidFill>
              </a:rPr>
              <a:t>»</a:t>
            </a:r>
          </a:p>
          <a:p>
            <a:endParaRPr lang="ru-RU" sz="11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9655079" y="931490"/>
            <a:ext cx="2295621" cy="478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655079" y="925563"/>
            <a:ext cx="2339166" cy="574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ФАУ «РОСДОРНИИ»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Выноска 1 (граница и черта) 2"/>
          <p:cNvSpPr/>
          <p:nvPr/>
        </p:nvSpPr>
        <p:spPr>
          <a:xfrm>
            <a:off x="6924176" y="1716633"/>
            <a:ext cx="4591549" cy="1302792"/>
          </a:xfrm>
          <a:prstGeom prst="accentBorderCallout1">
            <a:avLst>
              <a:gd name="adj1" fmla="val 18750"/>
              <a:gd name="adj2" fmla="val -8333"/>
              <a:gd name="adj3" fmla="val 44118"/>
              <a:gd name="adj4" fmla="val -279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FF0066"/>
                </a:solidFill>
              </a:rPr>
              <a:t>Модель данных </a:t>
            </a:r>
            <a:r>
              <a:rPr lang="ru-RU" sz="1600" dirty="0">
                <a:solidFill>
                  <a:srgbClr val="FF0066"/>
                </a:solidFill>
              </a:rPr>
              <a:t>– формализованное описание информационных структур  и операций над ними. Любая модель данных должна обеспечивать представление объектов </a:t>
            </a:r>
            <a:r>
              <a:rPr lang="ru-RU" sz="1600" b="1" u="sng" dirty="0">
                <a:solidFill>
                  <a:srgbClr val="FF0066"/>
                </a:solidFill>
              </a:rPr>
              <a:t>предметной области</a:t>
            </a:r>
            <a:r>
              <a:rPr lang="ru-RU" sz="1600" dirty="0">
                <a:solidFill>
                  <a:srgbClr val="FF0066"/>
                </a:solidFill>
              </a:rPr>
              <a:t>, их атрибутов и структурных связей</a:t>
            </a:r>
            <a:r>
              <a:rPr lang="ru-RU" dirty="0">
                <a:solidFill>
                  <a:srgbClr val="FF0066"/>
                </a:solidFill>
              </a:rPr>
              <a:t> </a:t>
            </a:r>
          </a:p>
        </p:txBody>
      </p:sp>
      <p:sp>
        <p:nvSpPr>
          <p:cNvPr id="29" name="Выноска 2 (граница и черта) 28"/>
          <p:cNvSpPr/>
          <p:nvPr/>
        </p:nvSpPr>
        <p:spPr>
          <a:xfrm>
            <a:off x="798284" y="2882412"/>
            <a:ext cx="4669065" cy="1184763"/>
          </a:xfrm>
          <a:prstGeom prst="accentBorderCallout2">
            <a:avLst>
              <a:gd name="adj1" fmla="val -4449"/>
              <a:gd name="adj2" fmla="val -7275"/>
              <a:gd name="adj3" fmla="val -3939"/>
              <a:gd name="adj4" fmla="val -14393"/>
              <a:gd name="adj5" fmla="val -60959"/>
              <a:gd name="adj6" fmla="val 136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STEP – </a:t>
            </a:r>
            <a:r>
              <a:rPr lang="en-US" sz="1400" dirty="0" smtClean="0">
                <a:solidFill>
                  <a:schemeClr val="tx1"/>
                </a:solidFill>
              </a:rPr>
              <a:t>Standard for Exchange of Product model data </a:t>
            </a:r>
            <a:r>
              <a:rPr lang="ru-RU" sz="1400" dirty="0" smtClean="0">
                <a:solidFill>
                  <a:schemeClr val="tx1"/>
                </a:solidFill>
              </a:rPr>
              <a:t>– стандарт обмена данными модели изделия. Совокупность стандартов </a:t>
            </a:r>
            <a:r>
              <a:rPr lang="en-US" sz="1400" dirty="0" smtClean="0">
                <a:solidFill>
                  <a:schemeClr val="tx1"/>
                </a:solidFill>
              </a:rPr>
              <a:t>ISO</a:t>
            </a:r>
            <a:r>
              <a:rPr lang="ru-RU" sz="1400" dirty="0" smtClean="0">
                <a:solidFill>
                  <a:schemeClr val="tx1"/>
                </a:solidFill>
              </a:rPr>
              <a:t> 10303 используемая в САПР. Описывает жизненный цикл изделия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0" name="Выноска 2 (граница и черта) 29"/>
          <p:cNvSpPr/>
          <p:nvPr/>
        </p:nvSpPr>
        <p:spPr>
          <a:xfrm>
            <a:off x="6727349" y="3204944"/>
            <a:ext cx="4502626" cy="862231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6356"/>
              <a:gd name="adj6" fmla="val -23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660066"/>
                </a:solidFill>
              </a:rPr>
              <a:t>Технологии </a:t>
            </a:r>
            <a:r>
              <a:rPr lang="ru-RU" sz="1600" dirty="0">
                <a:solidFill>
                  <a:srgbClr val="660066"/>
                </a:solidFill>
              </a:rPr>
              <a:t>– набор общих </a:t>
            </a:r>
            <a:r>
              <a:rPr lang="ru-RU" sz="1600" b="1" u="sng" dirty="0">
                <a:solidFill>
                  <a:srgbClr val="660066"/>
                </a:solidFill>
              </a:rPr>
              <a:t>языков</a:t>
            </a:r>
            <a:r>
              <a:rPr lang="ru-RU" sz="1600" u="sng" dirty="0">
                <a:solidFill>
                  <a:srgbClr val="660066"/>
                </a:solidFill>
              </a:rPr>
              <a:t>, </a:t>
            </a:r>
            <a:r>
              <a:rPr lang="ru-RU" sz="1600" b="1" u="sng" dirty="0">
                <a:solidFill>
                  <a:srgbClr val="660066"/>
                </a:solidFill>
              </a:rPr>
              <a:t>форматов</a:t>
            </a:r>
            <a:r>
              <a:rPr lang="ru-RU" sz="1600" u="sng" dirty="0">
                <a:solidFill>
                  <a:srgbClr val="660066"/>
                </a:solidFill>
              </a:rPr>
              <a:t> </a:t>
            </a:r>
            <a:r>
              <a:rPr lang="ru-RU" sz="1600" dirty="0">
                <a:solidFill>
                  <a:srgbClr val="660066"/>
                </a:solidFill>
              </a:rPr>
              <a:t>и инструментов которые могут использоваться для поддержки тех или иных моделей данных </a:t>
            </a:r>
          </a:p>
        </p:txBody>
      </p:sp>
      <p:sp>
        <p:nvSpPr>
          <p:cNvPr id="8" name="Выноска 2 (граница и черта) 7"/>
          <p:cNvSpPr/>
          <p:nvPr/>
        </p:nvSpPr>
        <p:spPr>
          <a:xfrm>
            <a:off x="8181975" y="4253223"/>
            <a:ext cx="3908425" cy="2461902"/>
          </a:xfrm>
          <a:prstGeom prst="accentBorderCallout2">
            <a:avLst>
              <a:gd name="adj1" fmla="val 30810"/>
              <a:gd name="adj2" fmla="val -4443"/>
              <a:gd name="adj3" fmla="val 33126"/>
              <a:gd name="adj4" fmla="val -69252"/>
              <a:gd name="adj5" fmla="val -23197"/>
              <a:gd name="adj6" fmla="val -1489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ISO 10303 </a:t>
            </a:r>
            <a:r>
              <a:rPr lang="en-US" sz="1400" dirty="0" smtClean="0">
                <a:solidFill>
                  <a:schemeClr val="tx1"/>
                </a:solidFill>
              </a:rPr>
              <a:t>– </a:t>
            </a:r>
            <a:r>
              <a:rPr lang="ru-RU" sz="1400" dirty="0" smtClean="0">
                <a:solidFill>
                  <a:schemeClr val="tx1"/>
                </a:solidFill>
              </a:rPr>
              <a:t>для компьютера, интерпретации и обмена промышленного продукта;</a:t>
            </a:r>
          </a:p>
          <a:p>
            <a:r>
              <a:rPr lang="en-US" sz="1400" b="1" dirty="0">
                <a:solidFill>
                  <a:schemeClr val="tx1"/>
                </a:solidFill>
              </a:rPr>
              <a:t>ISO </a:t>
            </a:r>
            <a:r>
              <a:rPr lang="en-US" sz="1400" b="1" dirty="0" smtClean="0">
                <a:solidFill>
                  <a:schemeClr val="tx1"/>
                </a:solidFill>
              </a:rPr>
              <a:t>10303</a:t>
            </a:r>
            <a:r>
              <a:rPr lang="ru-RU" sz="1400" b="1" dirty="0" smtClean="0">
                <a:solidFill>
                  <a:schemeClr val="tx1"/>
                </a:solidFill>
              </a:rPr>
              <a:t>-28 </a:t>
            </a:r>
            <a:r>
              <a:rPr lang="ru-RU" sz="1400" dirty="0" smtClean="0">
                <a:solidFill>
                  <a:schemeClr val="tx1"/>
                </a:solidFill>
              </a:rPr>
              <a:t>– определяет использование Расширяемого языка разметки (</a:t>
            </a:r>
            <a:r>
              <a:rPr lang="en-US" sz="1400" dirty="0" smtClean="0">
                <a:solidFill>
                  <a:schemeClr val="tx1"/>
                </a:solidFill>
              </a:rPr>
              <a:t>XML</a:t>
            </a:r>
            <a:r>
              <a:rPr lang="ru-RU" sz="1400" dirty="0" smtClean="0">
                <a:solidFill>
                  <a:schemeClr val="tx1"/>
                </a:solidFill>
              </a:rPr>
              <a:t>) для представления;</a:t>
            </a:r>
          </a:p>
          <a:p>
            <a:r>
              <a:rPr lang="en-US" sz="1400" b="1" dirty="0">
                <a:solidFill>
                  <a:schemeClr val="tx1"/>
                </a:solidFill>
              </a:rPr>
              <a:t>ISO </a:t>
            </a:r>
            <a:r>
              <a:rPr lang="en-US" sz="1400" b="1" dirty="0" smtClean="0">
                <a:solidFill>
                  <a:srgbClr val="FF0000"/>
                </a:solidFill>
              </a:rPr>
              <a:t>10303-2</a:t>
            </a:r>
            <a:r>
              <a:rPr lang="ru-RU" sz="1400" b="1" dirty="0" smtClean="0">
                <a:solidFill>
                  <a:srgbClr val="FF0000"/>
                </a:solidFill>
              </a:rPr>
              <a:t>3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– логическая модель </a:t>
            </a:r>
            <a:r>
              <a:rPr lang="en-US" sz="1400" dirty="0" err="1" smtClean="0">
                <a:solidFill>
                  <a:schemeClr val="tx1"/>
                </a:solidFill>
              </a:rPr>
              <a:t>plib</a:t>
            </a:r>
            <a:r>
              <a:rPr lang="ru-RU" sz="1400" dirty="0" smtClean="0">
                <a:solidFill>
                  <a:schemeClr val="tx1"/>
                </a:solidFill>
              </a:rPr>
              <a:t> по указаниям в </a:t>
            </a:r>
            <a:r>
              <a:rPr lang="en-US" sz="1400" dirty="0" smtClean="0">
                <a:solidFill>
                  <a:schemeClr val="tx1"/>
                </a:solidFill>
              </a:rPr>
              <a:t>Express</a:t>
            </a:r>
            <a:r>
              <a:rPr lang="ru-RU" sz="1400" dirty="0" smtClean="0">
                <a:solidFill>
                  <a:schemeClr val="tx1"/>
                </a:solidFill>
              </a:rPr>
              <a:t>;</a:t>
            </a:r>
          </a:p>
          <a:p>
            <a:r>
              <a:rPr lang="en-US" sz="1400" b="1" dirty="0" smtClean="0">
                <a:solidFill>
                  <a:schemeClr val="tx1"/>
                </a:solidFill>
              </a:rPr>
              <a:t>ISO 10303</a:t>
            </a:r>
            <a:r>
              <a:rPr lang="ru-RU" sz="1400" b="1" dirty="0" smtClean="0">
                <a:solidFill>
                  <a:schemeClr val="tx1"/>
                </a:solidFill>
              </a:rPr>
              <a:t>-239 </a:t>
            </a:r>
            <a:r>
              <a:rPr lang="ru-RU" sz="1400" dirty="0" smtClean="0">
                <a:solidFill>
                  <a:schemeClr val="tx1"/>
                </a:solidFill>
              </a:rPr>
              <a:t>- Стандарт поддержки жизненного цикла;</a:t>
            </a:r>
          </a:p>
          <a:p>
            <a:pPr algn="ctr"/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8" name="Выноска 2 (граница и черта) 37"/>
          <p:cNvSpPr/>
          <p:nvPr/>
        </p:nvSpPr>
        <p:spPr>
          <a:xfrm rot="5400000">
            <a:off x="5836099" y="4653128"/>
            <a:ext cx="2176152" cy="1762377"/>
          </a:xfrm>
          <a:prstGeom prst="accentBorderCallout2">
            <a:avLst>
              <a:gd name="adj1" fmla="val 11365"/>
              <a:gd name="adj2" fmla="val -6098"/>
              <a:gd name="adj3" fmla="val 11487"/>
              <a:gd name="adj4" fmla="val -14288"/>
              <a:gd name="adj5" fmla="val -86490"/>
              <a:gd name="adj6" fmla="val -44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rgbClr val="660066"/>
                </a:solidFill>
              </a:rPr>
              <a:t>Язык </a:t>
            </a:r>
            <a:r>
              <a:rPr lang="en-US" sz="1400" dirty="0" smtClean="0">
                <a:solidFill>
                  <a:srgbClr val="660066"/>
                </a:solidFill>
              </a:rPr>
              <a:t>EXPRESS</a:t>
            </a:r>
            <a:r>
              <a:rPr lang="ru-RU" sz="1400" dirty="0" smtClean="0">
                <a:solidFill>
                  <a:srgbClr val="660066"/>
                </a:solidFill>
              </a:rPr>
              <a:t> – стандартный язык моделирования данных для применения в </a:t>
            </a:r>
            <a:r>
              <a:rPr lang="ru-RU" sz="1400" b="1" u="sng" dirty="0" smtClean="0">
                <a:solidFill>
                  <a:srgbClr val="660066"/>
                </a:solidFill>
              </a:rPr>
              <a:t>производстве</a:t>
            </a:r>
            <a:r>
              <a:rPr lang="ru-RU" sz="1400" dirty="0" smtClean="0">
                <a:solidFill>
                  <a:srgbClr val="660066"/>
                </a:solidFill>
              </a:rPr>
              <a:t>. Язык стандартизован в   </a:t>
            </a:r>
            <a:r>
              <a:rPr lang="en-US" sz="1400" dirty="0" smtClean="0">
                <a:solidFill>
                  <a:srgbClr val="660066"/>
                </a:solidFill>
              </a:rPr>
              <a:t> ISO 10303-11</a:t>
            </a:r>
            <a:r>
              <a:rPr lang="ru-RU" sz="1400" dirty="0" smtClean="0">
                <a:solidFill>
                  <a:srgbClr val="660066"/>
                </a:solidFill>
              </a:rPr>
              <a:t> «Справочное руководство языка»</a:t>
            </a:r>
            <a:r>
              <a:rPr lang="en-US" sz="1400" dirty="0" smtClean="0">
                <a:solidFill>
                  <a:srgbClr val="660066"/>
                </a:solidFill>
              </a:rPr>
              <a:t> </a:t>
            </a:r>
            <a:endParaRPr lang="ru-RU" sz="1400" dirty="0">
              <a:solidFill>
                <a:srgbClr val="660066"/>
              </a:solidFill>
            </a:endParaRPr>
          </a:p>
        </p:txBody>
      </p:sp>
      <p:sp>
        <p:nvSpPr>
          <p:cNvPr id="39" name="Выноска 2 (граница и черта) 38"/>
          <p:cNvSpPr/>
          <p:nvPr/>
        </p:nvSpPr>
        <p:spPr>
          <a:xfrm rot="10800000">
            <a:off x="2423616" y="4331905"/>
            <a:ext cx="2927730" cy="2211769"/>
          </a:xfrm>
          <a:prstGeom prst="accentBorderCallout2">
            <a:avLst>
              <a:gd name="adj1" fmla="val 82917"/>
              <a:gd name="adj2" fmla="val -8333"/>
              <a:gd name="adj3" fmla="val 82917"/>
              <a:gd name="adj4" fmla="val -23824"/>
              <a:gd name="adj5" fmla="val 173652"/>
              <a:gd name="adj6" fmla="val -1380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42" y="4256726"/>
            <a:ext cx="4799803" cy="237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4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9" grpId="0" animBg="1"/>
      <p:bldP spid="30" grpId="0" animBg="1"/>
      <p:bldP spid="8" grpId="0" animBg="1"/>
      <p:bldP spid="38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003300" y="330479"/>
            <a:ext cx="11087100" cy="602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11</a:t>
            </a:fld>
            <a:endParaRPr lang="ru-RU" sz="4000" dirty="0"/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155467" y="1284045"/>
            <a:ext cx="3688891" cy="1004627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Стандарты </a:t>
            </a:r>
            <a:r>
              <a:rPr lang="en-US" b="1" dirty="0">
                <a:solidFill>
                  <a:schemeClr val="tx1"/>
                </a:solidFill>
              </a:rPr>
              <a:t>ISO </a:t>
            </a:r>
            <a:r>
              <a:rPr lang="en-US" b="1" dirty="0" smtClean="0">
                <a:solidFill>
                  <a:schemeClr val="tx1"/>
                </a:solidFill>
              </a:rPr>
              <a:t>19100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OGC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</a:t>
            </a:r>
            <a:r>
              <a:rPr lang="en-US" b="1" dirty="0" smtClean="0">
                <a:solidFill>
                  <a:schemeClr val="tx1"/>
                </a:solidFill>
              </a:rPr>
              <a:t>Open </a:t>
            </a:r>
            <a:r>
              <a:rPr lang="en-US" b="1" dirty="0">
                <a:solidFill>
                  <a:schemeClr val="tx1"/>
                </a:solidFill>
              </a:rPr>
              <a:t>Geospatial </a:t>
            </a:r>
            <a:r>
              <a:rPr lang="en-US" b="1" dirty="0" smtClean="0">
                <a:solidFill>
                  <a:schemeClr val="tx1"/>
                </a:solidFill>
              </a:rPr>
              <a:t>Consortium) </a:t>
            </a:r>
            <a:r>
              <a:rPr lang="en-US" b="1" dirty="0" err="1" smtClean="0">
                <a:solidFill>
                  <a:schemeClr val="tx1"/>
                </a:solidFill>
              </a:rPr>
              <a:t>GML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стандарты </a:t>
            </a:r>
            <a:r>
              <a:rPr lang="en-US" b="1" dirty="0" smtClean="0">
                <a:solidFill>
                  <a:schemeClr val="tx1"/>
                </a:solidFill>
              </a:rPr>
              <a:t>(</a:t>
            </a:r>
            <a:r>
              <a:rPr lang="en-US" b="1" dirty="0">
                <a:solidFill>
                  <a:schemeClr val="tx1"/>
                </a:solidFill>
              </a:rPr>
              <a:t>ISO </a:t>
            </a:r>
            <a:r>
              <a:rPr lang="en-US" b="1" dirty="0" smtClean="0">
                <a:solidFill>
                  <a:schemeClr val="tx1"/>
                </a:solidFill>
              </a:rPr>
              <a:t>19136</a:t>
            </a:r>
            <a:r>
              <a:rPr lang="ru-RU" b="1" dirty="0" smtClean="0">
                <a:solidFill>
                  <a:schemeClr val="tx1"/>
                </a:solidFill>
              </a:rPr>
              <a:t>) </a:t>
            </a:r>
            <a:r>
              <a:rPr lang="en-US" b="1" dirty="0" smtClean="0">
                <a:solidFill>
                  <a:schemeClr val="tx1"/>
                </a:solidFill>
              </a:rPr>
              <a:t>OpenGIS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7456" y="302696"/>
            <a:ext cx="84511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Сферы применения автоматизации  </a:t>
            </a:r>
            <a:endParaRPr lang="ru-RU" sz="3200" dirty="0"/>
          </a:p>
        </p:txBody>
      </p:sp>
      <p:sp>
        <p:nvSpPr>
          <p:cNvPr id="1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186675" y="4006628"/>
            <a:ext cx="2342237" cy="1197970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ISO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16739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Industry </a:t>
            </a:r>
            <a:r>
              <a:rPr lang="en-US" b="1" dirty="0" smtClean="0">
                <a:solidFill>
                  <a:srgbClr val="FF0000"/>
                </a:solidFill>
              </a:rPr>
              <a:t>Foundation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Classes 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b="1" dirty="0" err="1">
                <a:solidFill>
                  <a:srgbClr val="FF0000"/>
                </a:solidFill>
              </a:rPr>
              <a:t>IFC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</a:rPr>
              <a:t>bSDD</a:t>
            </a:r>
            <a:r>
              <a:rPr lang="ru-RU" sz="1200" b="1" dirty="0">
                <a:solidFill>
                  <a:srgbClr val="FF0000"/>
                </a:solidFill>
              </a:rPr>
              <a:t>, </a:t>
            </a:r>
            <a:r>
              <a:rPr lang="en-US" sz="1200" b="1" dirty="0" err="1">
                <a:solidFill>
                  <a:srgbClr val="FF0000"/>
                </a:solidFill>
              </a:rPr>
              <a:t>MVD</a:t>
            </a:r>
            <a:r>
              <a:rPr lang="ru-RU" sz="1200" b="1" dirty="0">
                <a:solidFill>
                  <a:srgbClr val="FF0000"/>
                </a:solidFill>
              </a:rPr>
              <a:t>, </a:t>
            </a:r>
            <a:r>
              <a:rPr lang="en-US" sz="1200" b="1" dirty="0">
                <a:solidFill>
                  <a:srgbClr val="FF0000"/>
                </a:solidFill>
              </a:rPr>
              <a:t>IDM 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с двумя усеченными противолежащими углами 11"/>
          <p:cNvSpPr/>
          <p:nvPr/>
        </p:nvSpPr>
        <p:spPr>
          <a:xfrm>
            <a:off x="1799771" y="3270487"/>
            <a:ext cx="1186992" cy="463451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chemeClr val="tx1"/>
                </a:solidFill>
              </a:rPr>
              <a:t>CityGML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299617" y="3012977"/>
            <a:ext cx="1167061" cy="505754"/>
          </a:xfrm>
          <a:prstGeom prst="snip2DiagRect">
            <a:avLst/>
          </a:prstGeom>
          <a:solidFill>
            <a:schemeClr val="bg1">
              <a:lumMod val="50000"/>
              <a:alpha val="41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LandXML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sz="2400" dirty="0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661846" y="1506544"/>
            <a:ext cx="3550750" cy="5115774"/>
          </a:xfrm>
          <a:prstGeom prst="roundRect">
            <a:avLst/>
          </a:prstGeom>
          <a:solidFill>
            <a:srgbClr val="FF0066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8268238" y="1083990"/>
            <a:ext cx="3871625" cy="5732979"/>
          </a:xfrm>
          <a:prstGeom prst="roundRect">
            <a:avLst/>
          </a:prstGeom>
          <a:solidFill>
            <a:schemeClr val="accent6">
              <a:lumMod val="75000"/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sp>
        <p:nvSpPr>
          <p:cNvPr id="9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670702" y="2338058"/>
            <a:ext cx="1273647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Эконом</a:t>
            </a:r>
            <a:endParaRPr lang="en-US" sz="1400" dirty="0"/>
          </a:p>
        </p:txBody>
      </p:sp>
      <p:sp>
        <p:nvSpPr>
          <p:cNvPr id="94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1064404" y="3009810"/>
            <a:ext cx="1025996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Мин Природы</a:t>
            </a:r>
            <a:endParaRPr lang="en-US" sz="1400" dirty="0"/>
          </a:p>
        </p:txBody>
      </p:sp>
      <p:sp>
        <p:nvSpPr>
          <p:cNvPr id="95" name="Дуга 94"/>
          <p:cNvSpPr/>
          <p:nvPr/>
        </p:nvSpPr>
        <p:spPr>
          <a:xfrm>
            <a:off x="10189734" y="2425544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Дуга 95"/>
          <p:cNvSpPr/>
          <p:nvPr/>
        </p:nvSpPr>
        <p:spPr>
          <a:xfrm rot="8873035">
            <a:off x="10411786" y="2654379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Дуга 96"/>
          <p:cNvSpPr/>
          <p:nvPr/>
        </p:nvSpPr>
        <p:spPr>
          <a:xfrm>
            <a:off x="10588992" y="3091495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Дуга 97"/>
          <p:cNvSpPr/>
          <p:nvPr/>
        </p:nvSpPr>
        <p:spPr>
          <a:xfrm rot="8873035">
            <a:off x="10902054" y="3355575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1075279" y="3824774"/>
            <a:ext cx="1025996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Мин Культ</a:t>
            </a:r>
            <a:endParaRPr lang="en-US" sz="1400" dirty="0"/>
          </a:p>
        </p:txBody>
      </p:sp>
      <p:sp>
        <p:nvSpPr>
          <p:cNvPr id="100" name="Дуга 99"/>
          <p:cNvSpPr/>
          <p:nvPr/>
        </p:nvSpPr>
        <p:spPr>
          <a:xfrm rot="20953313">
            <a:off x="10605323" y="4070911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551258" y="4351846"/>
            <a:ext cx="1633873" cy="65005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</a:rPr>
              <a:t>Согласительные  процедуры по с/х землям</a:t>
            </a:r>
            <a:endParaRPr lang="en-US" sz="1200" dirty="0"/>
          </a:p>
        </p:txBody>
      </p:sp>
      <p:sp>
        <p:nvSpPr>
          <p:cNvPr id="102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362337" y="4439580"/>
            <a:ext cx="1273647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Сельхоз</a:t>
            </a:r>
            <a:endParaRPr lang="en-US" sz="1400" dirty="0"/>
          </a:p>
        </p:txBody>
      </p:sp>
      <p:sp>
        <p:nvSpPr>
          <p:cNvPr id="103" name="Дуга 102"/>
          <p:cNvSpPr/>
          <p:nvPr/>
        </p:nvSpPr>
        <p:spPr>
          <a:xfrm rot="20953313">
            <a:off x="9859425" y="4674162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841567" y="5397919"/>
            <a:ext cx="1273647" cy="364399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Здрав</a:t>
            </a:r>
            <a:endParaRPr lang="en-US" sz="1400" dirty="0"/>
          </a:p>
        </p:txBody>
      </p:sp>
      <p:sp>
        <p:nvSpPr>
          <p:cNvPr id="105" name="Дуга 104"/>
          <p:cNvSpPr/>
          <p:nvPr/>
        </p:nvSpPr>
        <p:spPr>
          <a:xfrm rot="8873035">
            <a:off x="10605322" y="5417400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816753" y="5850354"/>
            <a:ext cx="1273647" cy="3172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Энерго</a:t>
            </a:r>
            <a:endParaRPr lang="en-US" sz="1400" dirty="0"/>
          </a:p>
        </p:txBody>
      </p:sp>
      <p:sp>
        <p:nvSpPr>
          <p:cNvPr id="107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788178" y="6211950"/>
            <a:ext cx="1273647" cy="22759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Строй</a:t>
            </a:r>
            <a:endParaRPr lang="en-US" sz="1400" dirty="0"/>
          </a:p>
        </p:txBody>
      </p:sp>
      <p:sp>
        <p:nvSpPr>
          <p:cNvPr id="108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786746" y="6486076"/>
            <a:ext cx="1273647" cy="22759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Цифра</a:t>
            </a:r>
            <a:endParaRPr lang="en-US" sz="1400" dirty="0"/>
          </a:p>
        </p:txBody>
      </p:sp>
      <p:sp>
        <p:nvSpPr>
          <p:cNvPr id="109" name="Дуга 108"/>
          <p:cNvSpPr/>
          <p:nvPr/>
        </p:nvSpPr>
        <p:spPr>
          <a:xfrm rot="8873035">
            <a:off x="10517996" y="6420535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Дуга 109"/>
          <p:cNvSpPr/>
          <p:nvPr/>
        </p:nvSpPr>
        <p:spPr>
          <a:xfrm rot="8873035">
            <a:off x="10495299" y="6221996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Дуга 110"/>
          <p:cNvSpPr/>
          <p:nvPr/>
        </p:nvSpPr>
        <p:spPr>
          <a:xfrm rot="8873035">
            <a:off x="10464753" y="5971156"/>
            <a:ext cx="747026" cy="45719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9148296" y="1551691"/>
            <a:ext cx="1510865" cy="608146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Транспортный комплекс</a:t>
            </a:r>
            <a:endParaRPr lang="en-US" sz="1400" dirty="0"/>
          </a:p>
        </p:txBody>
      </p:sp>
      <p:sp>
        <p:nvSpPr>
          <p:cNvPr id="11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806374" y="1598680"/>
            <a:ext cx="1173778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</a:t>
            </a:r>
            <a:r>
              <a:rPr lang="ru-RU" sz="1400" b="1" dirty="0">
                <a:solidFill>
                  <a:schemeClr val="bg1"/>
                </a:solidFill>
              </a:rPr>
              <a:t>т</a:t>
            </a:r>
            <a:r>
              <a:rPr lang="ru-RU" sz="1400" b="1" dirty="0" smtClean="0">
                <a:solidFill>
                  <a:schemeClr val="bg1"/>
                </a:solidFill>
              </a:rPr>
              <a:t>ранс</a:t>
            </a:r>
            <a:endParaRPr lang="en-US" sz="1400" dirty="0"/>
          </a:p>
        </p:txBody>
      </p:sp>
      <p:sp>
        <p:nvSpPr>
          <p:cNvPr id="114" name="Дуга 113"/>
          <p:cNvSpPr/>
          <p:nvPr/>
        </p:nvSpPr>
        <p:spPr>
          <a:xfrm rot="8873035">
            <a:off x="10535603" y="1826073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212596" y="2288673"/>
            <a:ext cx="2342237" cy="31603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Геодезические изыскания</a:t>
            </a:r>
            <a:endParaRPr lang="en-US" sz="1400" dirty="0"/>
          </a:p>
        </p:txBody>
      </p:sp>
      <p:sp>
        <p:nvSpPr>
          <p:cNvPr id="116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626327" y="3040012"/>
            <a:ext cx="2342237" cy="31603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Геологические изыскания</a:t>
            </a:r>
            <a:endParaRPr lang="en-US" sz="1400" dirty="0"/>
          </a:p>
        </p:txBody>
      </p:sp>
      <p:sp>
        <p:nvSpPr>
          <p:cNvPr id="117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679620" y="3390865"/>
            <a:ext cx="2342237" cy="31603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Экологическ. изыскания</a:t>
            </a:r>
            <a:endParaRPr lang="en-US" sz="1400" dirty="0"/>
          </a:p>
        </p:txBody>
      </p:sp>
      <p:sp>
        <p:nvSpPr>
          <p:cNvPr id="118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9281775" y="3837245"/>
            <a:ext cx="1633873" cy="454373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Археологические изыскания</a:t>
            </a:r>
            <a:endParaRPr lang="en-US" sz="1400" dirty="0"/>
          </a:p>
        </p:txBody>
      </p:sp>
      <p:sp>
        <p:nvSpPr>
          <p:cNvPr id="12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212596" y="2678417"/>
            <a:ext cx="2342237" cy="31603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Планировка территории</a:t>
            </a:r>
            <a:endParaRPr lang="en-US" sz="1400" dirty="0"/>
          </a:p>
        </p:txBody>
      </p:sp>
      <p:sp>
        <p:nvSpPr>
          <p:cNvPr id="124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615391" y="5397920"/>
            <a:ext cx="2079493" cy="646213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</a:rPr>
              <a:t>Санитарно-эпидемиологическое благополучие населения</a:t>
            </a:r>
            <a:endParaRPr lang="en-US" sz="1200" dirty="0"/>
          </a:p>
        </p:txBody>
      </p:sp>
      <p:sp>
        <p:nvSpPr>
          <p:cNvPr id="125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739389" y="6167631"/>
            <a:ext cx="1815444" cy="604643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</a:rPr>
              <a:t>Балансодержатели  инженерных  коммуникаций</a:t>
            </a:r>
            <a:endParaRPr lang="en-US" sz="1200" dirty="0"/>
          </a:p>
        </p:txBody>
      </p:sp>
      <p:cxnSp>
        <p:nvCxnSpPr>
          <p:cNvPr id="133" name="Скругленная соединительная линия 132"/>
          <p:cNvCxnSpPr/>
          <p:nvPr/>
        </p:nvCxnSpPr>
        <p:spPr>
          <a:xfrm flipV="1">
            <a:off x="904281" y="4745597"/>
            <a:ext cx="687894" cy="499193"/>
          </a:xfrm>
          <a:prstGeom prst="curvedConnector3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Прямоугольник с двумя усеченными противолежащими углами 11"/>
          <p:cNvSpPr/>
          <p:nvPr/>
        </p:nvSpPr>
        <p:spPr>
          <a:xfrm>
            <a:off x="457037" y="2378150"/>
            <a:ext cx="729638" cy="463451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chemeClr val="tx1"/>
                </a:solidFill>
              </a:rPr>
              <a:t>CSW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6" name="Прямоугольник с двумя усеченными противолежащими углами 11"/>
          <p:cNvSpPr/>
          <p:nvPr/>
        </p:nvSpPr>
        <p:spPr>
          <a:xfrm>
            <a:off x="2971954" y="2709525"/>
            <a:ext cx="824888" cy="463451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chemeClr val="tx1"/>
                </a:solidFill>
              </a:rPr>
              <a:t>GML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7" name="Прямоугольник с двумя усеченными противолежащими углами 11"/>
          <p:cNvSpPr/>
          <p:nvPr/>
        </p:nvSpPr>
        <p:spPr>
          <a:xfrm>
            <a:off x="1303080" y="2376860"/>
            <a:ext cx="698423" cy="463451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chemeClr val="tx1"/>
                </a:solidFill>
              </a:rPr>
              <a:t>WFS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8" name="Прямоугольник с двумя усеченными противолежащими углами 11"/>
          <p:cNvSpPr/>
          <p:nvPr/>
        </p:nvSpPr>
        <p:spPr>
          <a:xfrm>
            <a:off x="2053253" y="2546359"/>
            <a:ext cx="824888" cy="463451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chemeClr val="tx1"/>
                </a:solidFill>
              </a:rPr>
              <a:t>WMS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0" name="Правая фигурная скобка 139"/>
          <p:cNvSpPr/>
          <p:nvPr/>
        </p:nvSpPr>
        <p:spPr>
          <a:xfrm>
            <a:off x="3695701" y="1180937"/>
            <a:ext cx="769834" cy="2489213"/>
          </a:xfrm>
          <a:prstGeom prst="rightBrace">
            <a:avLst>
              <a:gd name="adj1" fmla="val 8333"/>
              <a:gd name="adj2" fmla="val 49286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Прямоугольник 142"/>
          <p:cNvSpPr/>
          <p:nvPr/>
        </p:nvSpPr>
        <p:spPr>
          <a:xfrm>
            <a:off x="-10164" y="5207966"/>
            <a:ext cx="460360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ISO 13303 </a:t>
            </a:r>
            <a:r>
              <a:rPr lang="en-US" b="1" dirty="0" smtClean="0">
                <a:solidFill>
                  <a:srgbClr val="FF0000"/>
                </a:solidFill>
              </a:rPr>
              <a:t>STEP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(</a:t>
            </a:r>
            <a:r>
              <a:rPr lang="ru-RU" b="1" dirty="0" smtClean="0">
                <a:solidFill>
                  <a:srgbClr val="FF0000"/>
                </a:solidFill>
              </a:rPr>
              <a:t>язык </a:t>
            </a:r>
            <a:r>
              <a:rPr lang="en-US" b="1" dirty="0" smtClean="0">
                <a:solidFill>
                  <a:srgbClr val="FF0000"/>
                </a:solidFill>
              </a:rPr>
              <a:t>EXPRESS)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1600" b="1" dirty="0" smtClean="0">
                <a:solidFill>
                  <a:srgbClr val="FF0000"/>
                </a:solidFill>
              </a:rPr>
              <a:t>«</a:t>
            </a:r>
            <a:r>
              <a:rPr lang="ru-RU" sz="1600" b="1" dirty="0">
                <a:solidFill>
                  <a:srgbClr val="FF0000"/>
                </a:solidFill>
              </a:rPr>
              <a:t>Система автоматизации и интеграции»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          </a:t>
            </a:r>
            <a:r>
              <a:rPr lang="en-US" sz="1600" b="1" dirty="0" smtClean="0">
                <a:solidFill>
                  <a:srgbClr val="FF0000"/>
                </a:solidFill>
              </a:rPr>
              <a:t>I</a:t>
            </a:r>
            <a:r>
              <a:rPr lang="ru-RU" sz="1600" b="1" dirty="0" smtClean="0">
                <a:solidFill>
                  <a:srgbClr val="FF0000"/>
                </a:solidFill>
              </a:rPr>
              <a:t> часть «Модель предметной области»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      </a:t>
            </a:r>
            <a:r>
              <a:rPr lang="en-US" sz="1600" b="1" dirty="0" smtClean="0">
                <a:solidFill>
                  <a:srgbClr val="FF0000"/>
                </a:solidFill>
              </a:rPr>
              <a:t>II</a:t>
            </a:r>
            <a:r>
              <a:rPr lang="ru-RU" sz="1600" b="1" dirty="0" smtClean="0">
                <a:solidFill>
                  <a:srgbClr val="FF0000"/>
                </a:solidFill>
              </a:rPr>
              <a:t> часть «Технологии, поддерживающие 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                        </a:t>
            </a:r>
            <a:r>
              <a:rPr lang="ru-RU" sz="1600" b="1" dirty="0" smtClean="0">
                <a:solidFill>
                  <a:srgbClr val="FF0000"/>
                </a:solidFill>
              </a:rPr>
              <a:t>модель»</a:t>
            </a:r>
          </a:p>
          <a:p>
            <a:endParaRPr lang="ru-RU" sz="1100" dirty="0" smtClean="0"/>
          </a:p>
        </p:txBody>
      </p:sp>
      <p:cxnSp>
        <p:nvCxnSpPr>
          <p:cNvPr id="144" name="Скругленная соединительная линия 143"/>
          <p:cNvCxnSpPr/>
          <p:nvPr/>
        </p:nvCxnSpPr>
        <p:spPr>
          <a:xfrm flipV="1">
            <a:off x="3255744" y="2840311"/>
            <a:ext cx="1749577" cy="1663214"/>
          </a:xfrm>
          <a:prstGeom prst="curvedConnector3">
            <a:avLst>
              <a:gd name="adj1" fmla="val 57077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Прямоугольник с двумя усеченными противолежащими углами 11"/>
          <p:cNvSpPr/>
          <p:nvPr/>
        </p:nvSpPr>
        <p:spPr>
          <a:xfrm>
            <a:off x="1" y="3733938"/>
            <a:ext cx="2373349" cy="463451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SDNF, CIS/2, IFC, DSTV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47" name="Скругленная соединительная линия 146"/>
          <p:cNvCxnSpPr/>
          <p:nvPr/>
        </p:nvCxnSpPr>
        <p:spPr>
          <a:xfrm flipV="1">
            <a:off x="2465697" y="3441553"/>
            <a:ext cx="2773053" cy="565076"/>
          </a:xfrm>
          <a:prstGeom prst="curvedConnector3">
            <a:avLst>
              <a:gd name="adj1" fmla="val 69922"/>
            </a:avLst>
          </a:prstGeom>
          <a:ln w="190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Скругленная соединительная линия 159"/>
          <p:cNvCxnSpPr/>
          <p:nvPr/>
        </p:nvCxnSpPr>
        <p:spPr>
          <a:xfrm flipV="1">
            <a:off x="4593440" y="2281567"/>
            <a:ext cx="3472459" cy="101487"/>
          </a:xfrm>
          <a:prstGeom prst="curvedConnector3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3396060" y="4605613"/>
            <a:ext cx="1140673" cy="261999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rgbClr val="FF0000"/>
                </a:solidFill>
              </a:rPr>
              <a:t>IFC-Road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3243801" y="4867612"/>
            <a:ext cx="1209079" cy="261999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rgbClr val="FF0000"/>
                </a:solidFill>
              </a:rPr>
              <a:t>IFC-Bridge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4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3352772" y="5135921"/>
            <a:ext cx="1240668" cy="261999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b="1" dirty="0" smtClean="0">
                <a:solidFill>
                  <a:srgbClr val="FF0000"/>
                </a:solidFill>
              </a:rPr>
              <a:t>IFC-Tunnel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65" name="Скругленная соединительная линия 164"/>
          <p:cNvCxnSpPr>
            <a:stCxn id="163" idx="0"/>
          </p:cNvCxnSpPr>
          <p:nvPr/>
        </p:nvCxnSpPr>
        <p:spPr>
          <a:xfrm flipV="1">
            <a:off x="4452880" y="4024918"/>
            <a:ext cx="552439" cy="973694"/>
          </a:xfrm>
          <a:prstGeom prst="curvedConnector3">
            <a:avLst>
              <a:gd name="adj1" fmla="val 29310"/>
            </a:avLst>
          </a:prstGeom>
          <a:ln w="190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Прямоугольник с двумя усеченными противолежащими углами 11"/>
          <p:cNvSpPr/>
          <p:nvPr/>
        </p:nvSpPr>
        <p:spPr>
          <a:xfrm>
            <a:off x="4302076" y="4164717"/>
            <a:ext cx="469313" cy="463451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75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798990" y="5083371"/>
            <a:ext cx="998455" cy="249189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</a:rPr>
              <a:t>ГО и ЧС</a:t>
            </a:r>
            <a:endParaRPr lang="en-US" sz="1200" dirty="0"/>
          </a:p>
        </p:txBody>
      </p:sp>
      <p:sp>
        <p:nvSpPr>
          <p:cNvPr id="78" name="Дуга 77"/>
          <p:cNvSpPr/>
          <p:nvPr/>
        </p:nvSpPr>
        <p:spPr>
          <a:xfrm rot="8873035">
            <a:off x="9633774" y="4572488"/>
            <a:ext cx="1719565" cy="524302"/>
          </a:xfrm>
          <a:prstGeom prst="arc">
            <a:avLst>
              <a:gd name="adj1" fmla="val 15124932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588992" y="5001903"/>
            <a:ext cx="1391160" cy="33065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МЧС России</a:t>
            </a:r>
            <a:endParaRPr lang="en-US" sz="1400" dirty="0"/>
          </a:p>
        </p:txBody>
      </p:sp>
      <p:sp>
        <p:nvSpPr>
          <p:cNvPr id="77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365122" y="1054437"/>
            <a:ext cx="2264090" cy="413730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</a:rPr>
              <a:t>Проектирование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0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4993033" y="1757976"/>
            <a:ext cx="2790113" cy="401861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Проект полосы отвода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1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005321" y="2444250"/>
            <a:ext cx="3066580" cy="4970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500" b="1" dirty="0" smtClean="0">
                <a:solidFill>
                  <a:schemeClr val="tx1"/>
                </a:solidFill>
              </a:rPr>
              <a:t>Здания</a:t>
            </a:r>
            <a:r>
              <a:rPr lang="ru-RU" sz="1500" b="1" dirty="0">
                <a:solidFill>
                  <a:schemeClr val="tx1"/>
                </a:solidFill>
              </a:rPr>
              <a:t>, строения </a:t>
            </a:r>
            <a:r>
              <a:rPr lang="ru-RU" sz="1500" b="1" dirty="0" smtClean="0">
                <a:solidFill>
                  <a:schemeClr val="tx1"/>
                </a:solidFill>
              </a:rPr>
              <a:t>и сооружения</a:t>
            </a:r>
            <a:endParaRPr lang="en-US" sz="1500" b="1" dirty="0">
              <a:solidFill>
                <a:schemeClr val="tx1"/>
              </a:solidFill>
            </a:endParaRPr>
          </a:p>
        </p:txBody>
      </p:sp>
      <p:sp>
        <p:nvSpPr>
          <p:cNvPr id="82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805556" y="4424701"/>
            <a:ext cx="1211534" cy="3429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ПОС, ПОД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254838" y="3059214"/>
            <a:ext cx="2610001" cy="733278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chemeClr val="tx1"/>
                </a:solidFill>
              </a:rPr>
              <a:t>Технологические и конструктивные решения линейного объекта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4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005320" y="3853468"/>
            <a:ext cx="3057362" cy="342900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Искусственные сооружения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944614" y="6161274"/>
            <a:ext cx="1140673" cy="261999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b="1" dirty="0" smtClean="0">
                <a:solidFill>
                  <a:schemeClr val="tx1"/>
                </a:solidFill>
              </a:rPr>
              <a:t>10-20%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9842737" y="1284046"/>
            <a:ext cx="1140673" cy="261999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b="1" dirty="0" smtClean="0">
                <a:solidFill>
                  <a:schemeClr val="tx1"/>
                </a:solidFill>
              </a:rPr>
              <a:t>80-90%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7158959" y="4434104"/>
            <a:ext cx="705880" cy="3429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ООС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8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066420" y="4937958"/>
            <a:ext cx="2514057" cy="3429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Пожарная безопасность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9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4799380" y="4424370"/>
            <a:ext cx="926716" cy="3429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Смета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0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944614" y="5397224"/>
            <a:ext cx="1660578" cy="584706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Иная документация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91" name="Скругленная соединительная линия 90"/>
          <p:cNvCxnSpPr/>
          <p:nvPr/>
        </p:nvCxnSpPr>
        <p:spPr>
          <a:xfrm flipV="1">
            <a:off x="4482027" y="4164717"/>
            <a:ext cx="552439" cy="973694"/>
          </a:xfrm>
          <a:prstGeom prst="curvedConnector3">
            <a:avLst>
              <a:gd name="adj1" fmla="val 29310"/>
            </a:avLst>
          </a:prstGeom>
          <a:ln w="190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Скругленная соединительная линия 130"/>
          <p:cNvCxnSpPr/>
          <p:nvPr/>
        </p:nvCxnSpPr>
        <p:spPr>
          <a:xfrm flipV="1">
            <a:off x="4006489" y="3701490"/>
            <a:ext cx="918092" cy="839850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Скругленная соединительная линия 131"/>
          <p:cNvCxnSpPr/>
          <p:nvPr/>
        </p:nvCxnSpPr>
        <p:spPr>
          <a:xfrm flipV="1">
            <a:off x="2410315" y="2692750"/>
            <a:ext cx="2389065" cy="1231081"/>
          </a:xfrm>
          <a:prstGeom prst="curvedConnector3">
            <a:avLst>
              <a:gd name="adj1" fmla="val 62758"/>
            </a:avLst>
          </a:prstGeom>
          <a:ln w="190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Скругленная соединительная линия 133"/>
          <p:cNvCxnSpPr/>
          <p:nvPr/>
        </p:nvCxnSpPr>
        <p:spPr>
          <a:xfrm flipV="1">
            <a:off x="4452880" y="1958909"/>
            <a:ext cx="425960" cy="322658"/>
          </a:xfrm>
          <a:prstGeom prst="curvedConnector3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8679620" y="950007"/>
            <a:ext cx="3157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Согласование и получение ТУ</a:t>
            </a:r>
          </a:p>
        </p:txBody>
      </p:sp>
      <p:cxnSp>
        <p:nvCxnSpPr>
          <p:cNvPr id="119" name="Скругленная соединительная линия 118"/>
          <p:cNvCxnSpPr/>
          <p:nvPr/>
        </p:nvCxnSpPr>
        <p:spPr>
          <a:xfrm>
            <a:off x="4176713" y="2626452"/>
            <a:ext cx="857753" cy="469022"/>
          </a:xfrm>
          <a:prstGeom prst="curved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Скругленная соединительная линия 119"/>
          <p:cNvCxnSpPr/>
          <p:nvPr/>
        </p:nvCxnSpPr>
        <p:spPr>
          <a:xfrm>
            <a:off x="4235886" y="2530855"/>
            <a:ext cx="642954" cy="6350"/>
          </a:xfrm>
          <a:prstGeom prst="curvedConnector3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Скругленная соединительная линия 120"/>
          <p:cNvCxnSpPr/>
          <p:nvPr/>
        </p:nvCxnSpPr>
        <p:spPr>
          <a:xfrm rot="16200000" flipH="1">
            <a:off x="4101192" y="2758862"/>
            <a:ext cx="1018379" cy="912077"/>
          </a:xfrm>
          <a:prstGeom prst="curvedConnector3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Прямоугольник с двумя усеченными противолежащими углами 10">
            <a:extLst>
              <a:ext uri="{FF2B5EF4-FFF2-40B4-BE49-F238E27FC236}">
                <a16:creationId xmlns="" xmlns:a16="http://schemas.microsoft.com/office/drawing/2014/main" id="{EEE76506-4FEA-9647-94F8-AC01C2A21649}"/>
              </a:ext>
            </a:extLst>
          </p:cNvPr>
          <p:cNvSpPr/>
          <p:nvPr/>
        </p:nvSpPr>
        <p:spPr>
          <a:xfrm>
            <a:off x="155466" y="4218203"/>
            <a:ext cx="1209691" cy="558801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ISO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 12006, </a:t>
            </a:r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81346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0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190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544" y="79731"/>
            <a:ext cx="2295621" cy="111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ятиугольник 5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7" name="Шеврон 6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03385" y="2844021"/>
            <a:ext cx="5773054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/>
              <a:t>СПАСИБО ЗА ВНИМАНИЕ</a:t>
            </a:r>
            <a:r>
              <a:rPr lang="ru-RU" sz="4000" dirty="0" smtClean="0"/>
              <a:t>!</a:t>
            </a:r>
          </a:p>
          <a:p>
            <a:pPr algn="ctr"/>
            <a:endParaRPr lang="en-US" sz="4000" dirty="0" smtClean="0"/>
          </a:p>
          <a:p>
            <a:pPr algn="r"/>
            <a:r>
              <a:rPr lang="en-US" sz="2400" dirty="0" smtClean="0"/>
              <a:t>+7(499) 759-41-52</a:t>
            </a:r>
          </a:p>
          <a:p>
            <a:pPr algn="r"/>
            <a:r>
              <a:rPr lang="en-US" sz="2400" dirty="0" smtClean="0"/>
              <a:t>e-mail: mironyuk@rosdornii.ru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639300" y="605970"/>
            <a:ext cx="2509155" cy="574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ФАУ «РОСДОРНИИ»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451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214584"/>
            <a:ext cx="12192000" cy="1190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639" y="210916"/>
            <a:ext cx="2295621" cy="111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2</a:t>
            </a:fld>
            <a:endParaRPr lang="ru-RU" sz="4000" dirty="0"/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27202" y="412004"/>
            <a:ext cx="8451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Подготовленные документы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55079" y="843146"/>
            <a:ext cx="2411181" cy="478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809289" y="771082"/>
            <a:ext cx="2339166" cy="574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ФАУ «РОСДОРНИИ»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9229" y="1895931"/>
            <a:ext cx="1154974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400" b="1" dirty="0"/>
              <a:t>Дороги автомобильные общего пользования. Правила описания компонентов информационного </a:t>
            </a:r>
            <a:r>
              <a:rPr lang="ru-RU" sz="2400" b="1" dirty="0" smtClean="0"/>
              <a:t>моделирования</a:t>
            </a:r>
          </a:p>
          <a:p>
            <a:endParaRPr lang="ru-RU" sz="2000" dirty="0" smtClean="0"/>
          </a:p>
          <a:p>
            <a:r>
              <a:rPr lang="ru-RU" sz="2000" dirty="0"/>
              <a:t>	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/>
              <a:t>Дороги </a:t>
            </a:r>
            <a:r>
              <a:rPr lang="ru-RU" sz="2400" b="1" dirty="0"/>
              <a:t>автомобильные общего пользования. Правила формирования и применения информационных моделей на различных стадиях жизненного </a:t>
            </a:r>
            <a:r>
              <a:rPr lang="ru-RU" sz="2400" b="1" dirty="0" smtClean="0"/>
              <a:t>цикла</a:t>
            </a:r>
          </a:p>
          <a:p>
            <a:pPr marL="342900" indent="-342900">
              <a:buFontTx/>
              <a:buChar char="-"/>
            </a:pPr>
            <a:endParaRPr lang="ru-RU" sz="2000" dirty="0" smtClean="0"/>
          </a:p>
          <a:p>
            <a:pPr marL="342900" indent="-342900">
              <a:buFontTx/>
              <a:buChar char="-"/>
            </a:pPr>
            <a:endParaRPr lang="ru-RU" sz="2000" dirty="0" smtClean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ru-RU" sz="2000" dirty="0"/>
          </a:p>
          <a:p>
            <a:pPr marL="342900" indent="-342900">
              <a:buFontTx/>
              <a:buChar char="-"/>
            </a:pP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400" b="1" dirty="0" smtClean="0"/>
              <a:t>Осуществлен </a:t>
            </a:r>
            <a:r>
              <a:rPr lang="ru-RU" sz="2400" b="1" dirty="0"/>
              <a:t>перевод «Технического отчета о требованиях к информационному моделированию для управляющих (менеджеров) инфраструктурными активами» </a:t>
            </a:r>
            <a:r>
              <a:rPr lang="en-US" sz="2400" b="1" dirty="0" smtClean="0"/>
              <a:t>(</a:t>
            </a:r>
            <a:r>
              <a:rPr lang="en-US" sz="2400" b="1" dirty="0" err="1" smtClean="0"/>
              <a:t>buildingSMART</a:t>
            </a:r>
            <a:r>
              <a:rPr lang="en-US" sz="2400" b="1" dirty="0"/>
              <a:t> International Infrastructure </a:t>
            </a:r>
            <a:r>
              <a:rPr lang="en-US" sz="2400" b="1" dirty="0" smtClean="0"/>
              <a:t>Room)</a:t>
            </a:r>
            <a:endParaRPr lang="ru-RU" sz="2400" b="1" dirty="0"/>
          </a:p>
          <a:p>
            <a:pPr algn="ctr"/>
            <a:endParaRPr lang="ru-RU" sz="2000" dirty="0" smtClean="0"/>
          </a:p>
        </p:txBody>
      </p:sp>
      <p:sp>
        <p:nvSpPr>
          <p:cNvPr id="20" name="Прямоугольник 19"/>
          <p:cNvSpPr/>
          <p:nvPr/>
        </p:nvSpPr>
        <p:spPr>
          <a:xfrm>
            <a:off x="3984170" y="3961510"/>
            <a:ext cx="77506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800" dirty="0" smtClean="0"/>
          </a:p>
          <a:p>
            <a:r>
              <a:rPr lang="ru-RU" sz="2000" dirty="0" smtClean="0"/>
              <a:t>Участники:</a:t>
            </a:r>
          </a:p>
          <a:p>
            <a:r>
              <a:rPr lang="ru-RU" sz="2000" dirty="0"/>
              <a:t> отдел инновационных технологий в инженерных изысканиях </a:t>
            </a:r>
            <a:r>
              <a:rPr lang="ru-RU" sz="2000" dirty="0" err="1" smtClean="0"/>
              <a:t>ФАУ</a:t>
            </a:r>
            <a:r>
              <a:rPr lang="ru-RU" sz="2000" dirty="0" smtClean="0"/>
              <a:t> </a:t>
            </a:r>
            <a:r>
              <a:rPr lang="ru-RU" sz="2000" dirty="0"/>
              <a:t>«РОСДОРНИИ»;</a:t>
            </a:r>
            <a:endParaRPr lang="ru-RU" sz="2000" dirty="0" smtClean="0"/>
          </a:p>
          <a:p>
            <a:r>
              <a:rPr lang="ru-RU" sz="2000" dirty="0" smtClean="0"/>
              <a:t>ООО «С-Инфо»;</a:t>
            </a:r>
            <a:r>
              <a:rPr lang="en-US" sz="2000" dirty="0" smtClean="0"/>
              <a:t> </a:t>
            </a:r>
            <a:r>
              <a:rPr lang="ru-RU" sz="2000" dirty="0" smtClean="0"/>
              <a:t>ООО «ИндорСофт»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984171" y="2692725"/>
            <a:ext cx="5188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Соавторы: ООО </a:t>
            </a:r>
            <a:r>
              <a:rPr lang="ru-RU" sz="2000" dirty="0"/>
              <a:t>Институт </a:t>
            </a:r>
            <a:r>
              <a:rPr lang="ru-RU" sz="2000" dirty="0" smtClean="0"/>
              <a:t>«Теринформ»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448903" y="1495821"/>
            <a:ext cx="46173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ГК </a:t>
            </a:r>
            <a:r>
              <a:rPr lang="ru-RU" sz="2000" b="1" dirty="0"/>
              <a:t>от </a:t>
            </a:r>
            <a:r>
              <a:rPr lang="ru-RU" sz="2000" b="1" dirty="0" smtClean="0"/>
              <a:t>26 </a:t>
            </a:r>
            <a:r>
              <a:rPr lang="ru-RU" sz="2000" b="1" dirty="0"/>
              <a:t>декабря 2018 г. № ФДА 47/152 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418392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214584"/>
            <a:ext cx="12192000" cy="1190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639" y="210916"/>
            <a:ext cx="2295621" cy="111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3</a:t>
            </a:fld>
            <a:endParaRPr lang="ru-RU" sz="4000" dirty="0"/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27202" y="412004"/>
            <a:ext cx="8451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Направления развития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55079" y="843146"/>
            <a:ext cx="2411181" cy="478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809289" y="771082"/>
            <a:ext cx="2339166" cy="574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ФАУ «РОСДОРНИИ»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6518" y="1444095"/>
            <a:ext cx="1154974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/>
              <a:t>обеспечение формирования </a:t>
            </a:r>
            <a:r>
              <a:rPr lang="ru-RU" sz="2200" dirty="0"/>
              <a:t>у заказчика компетенций, управленческого, технического и программного обеспечения в части управления информацией об автомобильной дороге на протяжении всего её жизненного цикла</a:t>
            </a:r>
            <a:r>
              <a:rPr lang="ru-RU" sz="2200" dirty="0" smtClean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обеспечение подхода работы с информацией на основе  БИМ-серверных </a:t>
            </a:r>
            <a:r>
              <a:rPr lang="ru-RU" sz="2200" dirty="0" smtClean="0"/>
              <a:t>технологий  с реализацией управления </a:t>
            </a:r>
            <a:r>
              <a:rPr lang="ru-RU" sz="2200" dirty="0"/>
              <a:t>записями, версиями и </a:t>
            </a:r>
            <a:r>
              <a:rPr lang="ru-RU" sz="2200" dirty="0" smtClean="0"/>
              <a:t>информационными трансакциями в отличии от подхода</a:t>
            </a:r>
            <a:r>
              <a:rPr lang="ru-RU" sz="2200" dirty="0"/>
              <a:t>, основанного на файлах (документах</a:t>
            </a:r>
            <a:r>
              <a:rPr lang="ru-RU" sz="2200" dirty="0" smtClean="0"/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/>
              <a:t>создание предпосылок к изменению требованиями </a:t>
            </a:r>
            <a:r>
              <a:rPr lang="ru-RU" sz="2200" dirty="0"/>
              <a:t>управления содержанием (контентом) информационной модели объекта, </a:t>
            </a:r>
            <a:r>
              <a:rPr lang="ru-RU" sz="2200" dirty="0" smtClean="0"/>
              <a:t>для обеспечения динамического семантического связывания </a:t>
            </a:r>
            <a:r>
              <a:rPr lang="ru-RU" sz="2200" dirty="0"/>
              <a:t>в рамках сводной (</a:t>
            </a:r>
            <a:r>
              <a:rPr lang="ru-RU" sz="2200" dirty="0" err="1"/>
              <a:t>федерированной</a:t>
            </a:r>
            <a:r>
              <a:rPr lang="ru-RU" sz="2200" dirty="0"/>
              <a:t>) модели (информационного контейнера</a:t>
            </a:r>
            <a:r>
              <a:rPr lang="ru-RU" sz="2200" dirty="0" smtClean="0"/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/>
              <a:t>применение подходов основанных на принципах системной инженерии. </a:t>
            </a:r>
            <a:endParaRPr lang="ru-RU" sz="2200" dirty="0"/>
          </a:p>
          <a:p>
            <a:pPr algn="ctr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30956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" y="236279"/>
            <a:ext cx="12192000" cy="1190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639" y="210916"/>
            <a:ext cx="2295621" cy="111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4</a:t>
            </a:fld>
            <a:endParaRPr lang="ru-RU" sz="4000" dirty="0"/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27202" y="412004"/>
            <a:ext cx="8451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Неоправдавшиеся надежды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55079" y="843146"/>
            <a:ext cx="2411181" cy="478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809289" y="771082"/>
            <a:ext cx="2339166" cy="574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ФАУ «РОСДОРНИИ»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1129" y="1455900"/>
            <a:ext cx="1154974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внедрение информационного моделирования должно осуществляться в первую очередь в проектных организациях, у подрядчика и эксплуатирующих организациях</a:t>
            </a:r>
            <a:r>
              <a:rPr lang="ru-RU" sz="2400" dirty="0" smtClean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Информационная модель это только совокупность представленных в электронном виде документов, графических и текстовых данных по </a:t>
            </a:r>
            <a:r>
              <a:rPr lang="ru-RU" sz="2400" dirty="0"/>
              <a:t>объекту строительства, размещаемая в среде общих данных и представляющая собой единый достоверный источник информации по объекту на всех или отдельных стадиях его жизненного </a:t>
            </a:r>
            <a:r>
              <a:rPr lang="ru-RU" sz="2400" dirty="0" smtClean="0"/>
              <a:t>цикла;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СП 333.1325800.2017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9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9</a:t>
            </a:r>
            <a:endParaRPr lang="ru-RU" sz="9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подходы применения информационного моделирования для объектов промышленного и гражданского строительства и для автомобильных дорог идентичны;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и</a:t>
            </a:r>
            <a:r>
              <a:rPr lang="ru-RU" sz="2400" dirty="0" smtClean="0"/>
              <a:t>спользование только одного открытого </a:t>
            </a:r>
            <a:r>
              <a:rPr lang="ru-RU" sz="2400" dirty="0"/>
              <a:t>формата </a:t>
            </a:r>
            <a:r>
              <a:rPr lang="ru-RU" sz="2400" dirty="0" smtClean="0"/>
              <a:t>данных </a:t>
            </a:r>
            <a:r>
              <a:rPr lang="en-US" sz="2400" dirty="0" smtClean="0"/>
              <a:t>(</a:t>
            </a:r>
            <a:r>
              <a:rPr lang="en-US" sz="2400" dirty="0" err="1" smtClean="0"/>
              <a:t>IFC</a:t>
            </a:r>
            <a:r>
              <a:rPr lang="ru-RU" sz="2400" dirty="0" smtClean="0"/>
              <a:t>: </a:t>
            </a:r>
            <a:r>
              <a:rPr lang="en-US" sz="2400" dirty="0" smtClean="0"/>
              <a:t>Industry </a:t>
            </a:r>
            <a:r>
              <a:rPr lang="en-US" sz="2400" dirty="0"/>
              <a:t>Foundation Classes </a:t>
            </a:r>
            <a:r>
              <a:rPr lang="en-US" sz="2400" dirty="0" smtClean="0"/>
              <a:t>)</a:t>
            </a:r>
            <a:r>
              <a:rPr lang="ru-RU" sz="2400" dirty="0" smtClean="0"/>
              <a:t>, применительно к автомобильной дороге.</a:t>
            </a:r>
            <a:endParaRPr lang="ru-RU" sz="2400" dirty="0"/>
          </a:p>
          <a:p>
            <a:pPr algn="ctr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97907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214584"/>
            <a:ext cx="12192000" cy="1190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639" y="210916"/>
            <a:ext cx="2295621" cy="111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5</a:t>
            </a:fld>
            <a:endParaRPr lang="ru-RU" sz="4000" dirty="0"/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27202" y="412004"/>
            <a:ext cx="8451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Этапы внедрения ИМ 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55079" y="843146"/>
            <a:ext cx="2411181" cy="478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809289" y="771082"/>
            <a:ext cx="2339166" cy="574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ФАУ «РОСДОРНИИ»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93000" y="1758833"/>
            <a:ext cx="4573260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sz="900" dirty="0"/>
          </a:p>
          <a:p>
            <a:r>
              <a:rPr lang="ru-RU" sz="2400" dirty="0" smtClean="0"/>
              <a:t>Очень важно, чтобы информация об активе (автомобильной дороге) принадлежала и велась заказчиком/владельцем, а не контрагентами.  Следовательно, владелец берет на себя ответственность за необходимую информацию об активе, которая контролируется и изменяется им же.</a:t>
            </a:r>
            <a:endParaRPr lang="ru-RU" sz="2400" dirty="0"/>
          </a:p>
          <a:p>
            <a:pPr algn="ctr"/>
            <a:endParaRPr lang="ru-RU" sz="2000" dirty="0" smtClean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C982270B-F773-4F46-A4E8-F4ED83CDE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68" y="1513466"/>
            <a:ext cx="2074970" cy="314234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A24E53F-9EBB-6841-8D7B-24DED83E7B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869" y="2157537"/>
            <a:ext cx="2104662" cy="290612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285" y="3119979"/>
            <a:ext cx="2171430" cy="307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71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214584"/>
            <a:ext cx="12192000" cy="1190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639" y="210916"/>
            <a:ext cx="2295621" cy="111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6</a:t>
            </a:fld>
            <a:endParaRPr lang="ru-RU" sz="4000" dirty="0"/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27202" y="412004"/>
            <a:ext cx="8451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Этапы внедрения ИМ 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55079" y="843146"/>
            <a:ext cx="2411181" cy="478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809289" y="771082"/>
            <a:ext cx="2339166" cy="574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ФАУ «РОСДОРНИИ»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93000" y="1758833"/>
            <a:ext cx="4573260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sz="900" dirty="0"/>
          </a:p>
          <a:p>
            <a:r>
              <a:rPr lang="ru-RU" sz="2400" dirty="0"/>
              <a:t>Дорожным органам следует обследовать свой   </a:t>
            </a:r>
            <a:r>
              <a:rPr lang="ru-RU" sz="2400" dirty="0" err="1"/>
              <a:t>IT</a:t>
            </a:r>
            <a:r>
              <a:rPr lang="ru-RU" sz="2400" dirty="0"/>
              <a:t>-статус:  цифровые форматы, применение стандартов, единообразие в управлении активами и  используемых базах данных и уровень БИМ зрелости. </a:t>
            </a:r>
          </a:p>
          <a:p>
            <a:pPr algn="ctr"/>
            <a:endParaRPr lang="ru-RU" sz="2000" dirty="0" smtClean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C982270B-F773-4F46-A4E8-F4ED83CDE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68" y="1513466"/>
            <a:ext cx="2074970" cy="314234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A24E53F-9EBB-6841-8D7B-24DED83E7B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869" y="2271837"/>
            <a:ext cx="2104662" cy="290612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669" y="3119979"/>
            <a:ext cx="2171430" cy="307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07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214584"/>
            <a:ext cx="12192000" cy="1190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639" y="210916"/>
            <a:ext cx="2295621" cy="111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7</a:t>
            </a:fld>
            <a:endParaRPr lang="ru-RU" sz="4000" dirty="0"/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27202" y="412004"/>
            <a:ext cx="8451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Не 3</a:t>
            </a:r>
            <a:r>
              <a:rPr lang="en-US" sz="3600" b="1" dirty="0" smtClean="0"/>
              <a:t>D, 4D, 5D, 6D…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55079" y="843146"/>
            <a:ext cx="2411181" cy="478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809289" y="771082"/>
            <a:ext cx="2339166" cy="574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ФАУ «РОСДОРНИИ»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87FCA467-647D-EB42-AF79-DCE110BEF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41" y="1409700"/>
            <a:ext cx="3251765" cy="50419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076700" y="1631833"/>
            <a:ext cx="7989560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sz="900" dirty="0"/>
          </a:p>
          <a:p>
            <a:r>
              <a:rPr lang="ru-RU" sz="2400" dirty="0"/>
              <a:t>БИМ для дорожных заказчиков – это прежде всего управление информацией об </a:t>
            </a:r>
            <a:r>
              <a:rPr lang="ru-RU" sz="2400" dirty="0" smtClean="0"/>
              <a:t>объектах;</a:t>
            </a:r>
            <a:endParaRPr lang="ru-RU" sz="2400" dirty="0"/>
          </a:p>
          <a:p>
            <a:endParaRPr lang="ru-RU" sz="2400" dirty="0"/>
          </a:p>
          <a:p>
            <a:r>
              <a:rPr lang="ru-RU" sz="2400" dirty="0" smtClean="0"/>
              <a:t>Необходимо </a:t>
            </a:r>
            <a:r>
              <a:rPr lang="ru-RU" sz="2400" dirty="0"/>
              <a:t>сфокусироваться на жизненном цикле информации об активе и определить потребности в информации, необходимой для эксплуатации и управления содержанием и </a:t>
            </a:r>
            <a:r>
              <a:rPr lang="ru-RU" sz="2400" dirty="0" smtClean="0"/>
              <a:t>ремонтами;</a:t>
            </a:r>
          </a:p>
          <a:p>
            <a:endParaRPr lang="ru-RU" sz="2400" dirty="0"/>
          </a:p>
          <a:p>
            <a:r>
              <a:rPr lang="ru-RU" sz="2400" dirty="0"/>
              <a:t>Существует устойчивая потребность в упорядочении цифровой информации, описывающей текущую ситуацию: данные инженерных изысканий, существующие водопроводы, </a:t>
            </a:r>
            <a:r>
              <a:rPr lang="ru-RU" sz="2400" dirty="0" err="1"/>
              <a:t>электрокабели</a:t>
            </a:r>
            <a:r>
              <a:rPr lang="ru-RU" sz="2400" dirty="0"/>
              <a:t>, иные объекты сетевых инженерных коммуникаций, существующие </a:t>
            </a:r>
            <a:r>
              <a:rPr lang="ru-RU" sz="2400" dirty="0" smtClean="0"/>
              <a:t>объекты…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92553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003300" y="330479"/>
            <a:ext cx="11087100" cy="602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8</a:t>
            </a:fld>
            <a:endParaRPr lang="ru-RU" sz="4000" dirty="0"/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457200" y="1783775"/>
            <a:ext cx="3395023" cy="1099008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Сфера геопространственных </a:t>
            </a:r>
            <a:r>
              <a:rPr lang="ru-RU" b="1" dirty="0" smtClean="0">
                <a:solidFill>
                  <a:schemeClr val="tx1"/>
                </a:solidFill>
              </a:rPr>
              <a:t>данных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7456" y="302696"/>
            <a:ext cx="9680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Особенности проектирования автомобильных дорог</a:t>
            </a:r>
            <a:endParaRPr lang="ru-RU" sz="3200" dirty="0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661846" y="1506544"/>
            <a:ext cx="3550750" cy="4661088"/>
          </a:xfrm>
          <a:prstGeom prst="roundRect">
            <a:avLst/>
          </a:prstGeom>
          <a:solidFill>
            <a:srgbClr val="FF0066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72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365122" y="1054437"/>
            <a:ext cx="2264090" cy="413730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</a:rPr>
              <a:t>Проектирование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4993033" y="1757976"/>
            <a:ext cx="2790113" cy="401861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Проект полосы отвода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005321" y="2444250"/>
            <a:ext cx="3066580" cy="4970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500" b="1" dirty="0" smtClean="0">
                <a:solidFill>
                  <a:schemeClr val="tx1"/>
                </a:solidFill>
              </a:rPr>
              <a:t>Здания</a:t>
            </a:r>
            <a:r>
              <a:rPr lang="ru-RU" sz="1500" b="1" dirty="0">
                <a:solidFill>
                  <a:schemeClr val="tx1"/>
                </a:solidFill>
              </a:rPr>
              <a:t>, строения </a:t>
            </a:r>
            <a:r>
              <a:rPr lang="ru-RU" sz="1500" b="1" dirty="0" smtClean="0">
                <a:solidFill>
                  <a:schemeClr val="tx1"/>
                </a:solidFill>
              </a:rPr>
              <a:t>и сооружения</a:t>
            </a:r>
            <a:endParaRPr lang="en-US" sz="1500" b="1" dirty="0">
              <a:solidFill>
                <a:schemeClr val="tx1"/>
              </a:solidFill>
            </a:endParaRP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8268238" y="933450"/>
            <a:ext cx="3871625" cy="5883519"/>
          </a:xfrm>
          <a:prstGeom prst="roundRect">
            <a:avLst/>
          </a:prstGeom>
          <a:solidFill>
            <a:schemeClr val="accent6">
              <a:lumMod val="75000"/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Согласование и получение ТУ</a:t>
            </a:r>
          </a:p>
          <a:p>
            <a:pPr algn="ctr"/>
            <a:endParaRPr lang="ru-RU" sz="800" b="1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sp>
        <p:nvSpPr>
          <p:cNvPr id="9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670702" y="2338058"/>
            <a:ext cx="1273647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Эконом</a:t>
            </a:r>
            <a:endParaRPr lang="en-US" sz="1400" dirty="0"/>
          </a:p>
        </p:txBody>
      </p:sp>
      <p:sp>
        <p:nvSpPr>
          <p:cNvPr id="94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1064404" y="3009810"/>
            <a:ext cx="1025996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Мин Природы</a:t>
            </a:r>
            <a:endParaRPr lang="en-US" sz="1400" dirty="0"/>
          </a:p>
        </p:txBody>
      </p:sp>
      <p:sp>
        <p:nvSpPr>
          <p:cNvPr id="95" name="Дуга 94"/>
          <p:cNvSpPr/>
          <p:nvPr/>
        </p:nvSpPr>
        <p:spPr>
          <a:xfrm>
            <a:off x="10189734" y="2425544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Дуга 95"/>
          <p:cNvSpPr/>
          <p:nvPr/>
        </p:nvSpPr>
        <p:spPr>
          <a:xfrm rot="8873035">
            <a:off x="10411786" y="2654379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Дуга 96"/>
          <p:cNvSpPr/>
          <p:nvPr/>
        </p:nvSpPr>
        <p:spPr>
          <a:xfrm>
            <a:off x="10588992" y="3091495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Дуга 97"/>
          <p:cNvSpPr/>
          <p:nvPr/>
        </p:nvSpPr>
        <p:spPr>
          <a:xfrm rot="8873035">
            <a:off x="10902054" y="3355575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1075279" y="3824774"/>
            <a:ext cx="1025996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Мин Культ</a:t>
            </a:r>
            <a:endParaRPr lang="en-US" sz="1400" dirty="0"/>
          </a:p>
        </p:txBody>
      </p:sp>
      <p:sp>
        <p:nvSpPr>
          <p:cNvPr id="100" name="Дуга 99"/>
          <p:cNvSpPr/>
          <p:nvPr/>
        </p:nvSpPr>
        <p:spPr>
          <a:xfrm rot="20953313">
            <a:off x="10605323" y="4070911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551258" y="4351846"/>
            <a:ext cx="1633873" cy="65005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</a:rPr>
              <a:t>Согласительные  процедуры по с/х землям</a:t>
            </a:r>
            <a:endParaRPr lang="en-US" sz="1200" dirty="0"/>
          </a:p>
        </p:txBody>
      </p:sp>
      <p:sp>
        <p:nvSpPr>
          <p:cNvPr id="102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362337" y="4439580"/>
            <a:ext cx="1273647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Сельхоз</a:t>
            </a:r>
            <a:endParaRPr lang="en-US" sz="1400" dirty="0"/>
          </a:p>
        </p:txBody>
      </p:sp>
      <p:sp>
        <p:nvSpPr>
          <p:cNvPr id="103" name="Дуга 102"/>
          <p:cNvSpPr/>
          <p:nvPr/>
        </p:nvSpPr>
        <p:spPr>
          <a:xfrm rot="20953313">
            <a:off x="9859425" y="4674162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841567" y="5397919"/>
            <a:ext cx="1273647" cy="364399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Здрав</a:t>
            </a:r>
            <a:endParaRPr lang="en-US" sz="1400" dirty="0"/>
          </a:p>
        </p:txBody>
      </p:sp>
      <p:sp>
        <p:nvSpPr>
          <p:cNvPr id="105" name="Дуга 104"/>
          <p:cNvSpPr/>
          <p:nvPr/>
        </p:nvSpPr>
        <p:spPr>
          <a:xfrm rot="8873035">
            <a:off x="10605322" y="5417400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816753" y="5850354"/>
            <a:ext cx="1273647" cy="3172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Энерго</a:t>
            </a:r>
            <a:endParaRPr lang="en-US" sz="1400" dirty="0"/>
          </a:p>
        </p:txBody>
      </p:sp>
      <p:sp>
        <p:nvSpPr>
          <p:cNvPr id="107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788178" y="6211950"/>
            <a:ext cx="1273647" cy="22759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Строй</a:t>
            </a:r>
            <a:endParaRPr lang="en-US" sz="1400" dirty="0"/>
          </a:p>
        </p:txBody>
      </p:sp>
      <p:sp>
        <p:nvSpPr>
          <p:cNvPr id="108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786746" y="6486076"/>
            <a:ext cx="1273647" cy="22759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 Цифра</a:t>
            </a:r>
            <a:endParaRPr lang="en-US" sz="1400" dirty="0"/>
          </a:p>
        </p:txBody>
      </p:sp>
      <p:sp>
        <p:nvSpPr>
          <p:cNvPr id="109" name="Дуга 108"/>
          <p:cNvSpPr/>
          <p:nvPr/>
        </p:nvSpPr>
        <p:spPr>
          <a:xfrm rot="8873035">
            <a:off x="10517996" y="6420535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Дуга 109"/>
          <p:cNvSpPr/>
          <p:nvPr/>
        </p:nvSpPr>
        <p:spPr>
          <a:xfrm rot="8873035">
            <a:off x="10495299" y="6221996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Дуга 110"/>
          <p:cNvSpPr/>
          <p:nvPr/>
        </p:nvSpPr>
        <p:spPr>
          <a:xfrm rot="8873035">
            <a:off x="10464753" y="5971156"/>
            <a:ext cx="747026" cy="45719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9148296" y="1551691"/>
            <a:ext cx="1510865" cy="608146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Транспортный комплекс</a:t>
            </a:r>
            <a:endParaRPr lang="en-US" sz="1400" dirty="0"/>
          </a:p>
        </p:txBody>
      </p:sp>
      <p:sp>
        <p:nvSpPr>
          <p:cNvPr id="11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806374" y="1598680"/>
            <a:ext cx="1173778" cy="49837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Мин</a:t>
            </a:r>
            <a:r>
              <a:rPr lang="ru-RU" sz="1400" b="1" dirty="0">
                <a:solidFill>
                  <a:schemeClr val="bg1"/>
                </a:solidFill>
              </a:rPr>
              <a:t>т</a:t>
            </a:r>
            <a:r>
              <a:rPr lang="ru-RU" sz="1400" b="1" dirty="0" smtClean="0">
                <a:solidFill>
                  <a:schemeClr val="bg1"/>
                </a:solidFill>
              </a:rPr>
              <a:t>ранс</a:t>
            </a:r>
            <a:endParaRPr lang="en-US" sz="1400" dirty="0"/>
          </a:p>
        </p:txBody>
      </p:sp>
      <p:sp>
        <p:nvSpPr>
          <p:cNvPr id="114" name="Дуга 113"/>
          <p:cNvSpPr/>
          <p:nvPr/>
        </p:nvSpPr>
        <p:spPr>
          <a:xfrm rot="8873035">
            <a:off x="10535603" y="1826073"/>
            <a:ext cx="505150" cy="1405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268238" y="2288673"/>
            <a:ext cx="2286595" cy="31603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>
                <a:solidFill>
                  <a:schemeClr val="bg1"/>
                </a:solidFill>
              </a:rPr>
              <a:t>Геодезические изыскания</a:t>
            </a:r>
            <a:endParaRPr lang="en-US" sz="1400" dirty="0"/>
          </a:p>
        </p:txBody>
      </p:sp>
      <p:sp>
        <p:nvSpPr>
          <p:cNvPr id="116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626327" y="3040012"/>
            <a:ext cx="2342237" cy="31603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Геологические изыскания</a:t>
            </a:r>
            <a:endParaRPr lang="en-US" sz="1400" dirty="0"/>
          </a:p>
        </p:txBody>
      </p:sp>
      <p:sp>
        <p:nvSpPr>
          <p:cNvPr id="117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679620" y="3390865"/>
            <a:ext cx="2342237" cy="31603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Экологическ. изыскания</a:t>
            </a:r>
            <a:endParaRPr lang="en-US" sz="1400" dirty="0"/>
          </a:p>
        </p:txBody>
      </p:sp>
      <p:sp>
        <p:nvSpPr>
          <p:cNvPr id="118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9281775" y="3837245"/>
            <a:ext cx="1633873" cy="454373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Археологические изыскания</a:t>
            </a:r>
            <a:endParaRPr lang="en-US" sz="1400" dirty="0"/>
          </a:p>
        </p:txBody>
      </p:sp>
      <p:sp>
        <p:nvSpPr>
          <p:cNvPr id="123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268238" y="2678417"/>
            <a:ext cx="2286595" cy="31603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Планировка территории</a:t>
            </a:r>
            <a:endParaRPr lang="en-US" sz="1400" dirty="0"/>
          </a:p>
        </p:txBody>
      </p:sp>
      <p:sp>
        <p:nvSpPr>
          <p:cNvPr id="124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615391" y="5397920"/>
            <a:ext cx="2079493" cy="646213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</a:rPr>
              <a:t>Санитарно-эпидемиологическое благополучие населения</a:t>
            </a:r>
            <a:endParaRPr lang="en-US" sz="1200" dirty="0"/>
          </a:p>
        </p:txBody>
      </p:sp>
      <p:sp>
        <p:nvSpPr>
          <p:cNvPr id="125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739389" y="6167631"/>
            <a:ext cx="1815444" cy="604643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</a:rPr>
              <a:t>Балансодержатели  инженерных  коммуникаций</a:t>
            </a:r>
            <a:endParaRPr lang="en-US" sz="1200" dirty="0"/>
          </a:p>
        </p:txBody>
      </p:sp>
      <p:sp>
        <p:nvSpPr>
          <p:cNvPr id="127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805556" y="4424701"/>
            <a:ext cx="631665" cy="3429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ПОС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28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254838" y="3059214"/>
            <a:ext cx="2610001" cy="733278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chemeClr val="tx1"/>
                </a:solidFill>
              </a:rPr>
              <a:t>Технологические и конструктивные решения линейного объекта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44" name="Скругленная соединительная линия 143"/>
          <p:cNvCxnSpPr/>
          <p:nvPr/>
        </p:nvCxnSpPr>
        <p:spPr>
          <a:xfrm flipV="1">
            <a:off x="3903155" y="2872226"/>
            <a:ext cx="1038925" cy="708572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005320" y="3853468"/>
            <a:ext cx="3057362" cy="342900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Искусственные сооружения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60" name="Скругленная соединительная линия 159"/>
          <p:cNvCxnSpPr/>
          <p:nvPr/>
        </p:nvCxnSpPr>
        <p:spPr>
          <a:xfrm flipV="1">
            <a:off x="3973106" y="2281568"/>
            <a:ext cx="4092793" cy="143976"/>
          </a:xfrm>
          <a:prstGeom prst="curvedConnector3">
            <a:avLst>
              <a:gd name="adj1" fmla="val 48138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8798990" y="5083371"/>
            <a:ext cx="998455" cy="249189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</a:rPr>
              <a:t>ГО и ЧС</a:t>
            </a:r>
            <a:endParaRPr lang="en-US" sz="1200" dirty="0"/>
          </a:p>
        </p:txBody>
      </p:sp>
      <p:sp>
        <p:nvSpPr>
          <p:cNvPr id="78" name="Дуга 77"/>
          <p:cNvSpPr/>
          <p:nvPr/>
        </p:nvSpPr>
        <p:spPr>
          <a:xfrm rot="8873035">
            <a:off x="9633774" y="4572488"/>
            <a:ext cx="1719565" cy="524302"/>
          </a:xfrm>
          <a:prstGeom prst="arc">
            <a:avLst>
              <a:gd name="adj1" fmla="val 15124932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10588992" y="5001903"/>
            <a:ext cx="1391160" cy="33065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МЧС России</a:t>
            </a:r>
            <a:endParaRPr lang="en-US" sz="1400" dirty="0"/>
          </a:p>
        </p:txBody>
      </p:sp>
      <p:sp>
        <p:nvSpPr>
          <p:cNvPr id="81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7284769" y="4424370"/>
            <a:ext cx="705880" cy="3429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ООС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1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066420" y="4937958"/>
            <a:ext cx="2514057" cy="3429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Пожарная безопасность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2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4799380" y="4424370"/>
            <a:ext cx="926716" cy="3429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Смета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34" name="Скругленная соединительная линия 133"/>
          <p:cNvCxnSpPr/>
          <p:nvPr/>
        </p:nvCxnSpPr>
        <p:spPr>
          <a:xfrm flipV="1">
            <a:off x="3966396" y="1958907"/>
            <a:ext cx="912444" cy="379151"/>
          </a:xfrm>
          <a:prstGeom prst="curvedConnector3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5944614" y="5397224"/>
            <a:ext cx="1660578" cy="584706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Иная документация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8" name="Прямоугольник с двумя усеченными противолежащими углами 11"/>
          <p:cNvSpPr/>
          <p:nvPr/>
        </p:nvSpPr>
        <p:spPr>
          <a:xfrm>
            <a:off x="696685" y="3122414"/>
            <a:ext cx="3155538" cy="1099008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Сфера </a:t>
            </a:r>
            <a:r>
              <a:rPr lang="ru-RU" b="1" dirty="0" smtClean="0">
                <a:solidFill>
                  <a:schemeClr val="tx1"/>
                </a:solidFill>
              </a:rPr>
              <a:t>автоматизации и интеграции данных</a:t>
            </a:r>
            <a:endParaRPr lang="en-US" b="1" dirty="0" smtClean="0">
              <a:solidFill>
                <a:schemeClr val="tx1"/>
              </a:solidFill>
            </a:endParaRPr>
          </a:p>
          <a:p>
            <a:pPr lvl="0" algn="r"/>
            <a:r>
              <a:rPr lang="ru-RU" b="1" dirty="0">
                <a:solidFill>
                  <a:srgbClr val="7030A0"/>
                </a:solidFill>
              </a:rPr>
              <a:t>ф</a:t>
            </a:r>
            <a:r>
              <a:rPr lang="ru-RU" b="1" dirty="0" smtClean="0">
                <a:solidFill>
                  <a:srgbClr val="7030A0"/>
                </a:solidFill>
              </a:rPr>
              <a:t>орматы данных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49" name="Прямоугольник с двумя усеченными противолежащими углами 11"/>
          <p:cNvSpPr/>
          <p:nvPr/>
        </p:nvSpPr>
        <p:spPr>
          <a:xfrm>
            <a:off x="261257" y="4391352"/>
            <a:ext cx="2329543" cy="1006568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Сфера </a:t>
            </a:r>
            <a:r>
              <a:rPr lang="ru-RU" b="1" dirty="0" smtClean="0">
                <a:solidFill>
                  <a:schemeClr val="tx1"/>
                </a:solidFill>
              </a:rPr>
              <a:t>поддержки жизненного цикла 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50" name="Скругленная соединительная линия 149"/>
          <p:cNvCxnSpPr/>
          <p:nvPr/>
        </p:nvCxnSpPr>
        <p:spPr>
          <a:xfrm flipV="1">
            <a:off x="4055555" y="3356049"/>
            <a:ext cx="1038925" cy="377149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Скругленная соединительная линия 151"/>
          <p:cNvCxnSpPr/>
          <p:nvPr/>
        </p:nvCxnSpPr>
        <p:spPr>
          <a:xfrm>
            <a:off x="4027495" y="3898909"/>
            <a:ext cx="851345" cy="6675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Скругленная соединительная линия 152"/>
          <p:cNvCxnSpPr/>
          <p:nvPr/>
        </p:nvCxnSpPr>
        <p:spPr>
          <a:xfrm>
            <a:off x="4055555" y="4033618"/>
            <a:ext cx="634351" cy="447686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Прямоугольник с двумя усеченными противолежащими углами 11"/>
          <p:cNvSpPr/>
          <p:nvPr/>
        </p:nvSpPr>
        <p:spPr>
          <a:xfrm>
            <a:off x="816429" y="5771824"/>
            <a:ext cx="2808514" cy="707621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Классификация данных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55" name="Скругленная соединительная линия 154"/>
          <p:cNvCxnSpPr/>
          <p:nvPr/>
        </p:nvCxnSpPr>
        <p:spPr>
          <a:xfrm>
            <a:off x="1529894" y="5472539"/>
            <a:ext cx="1249633" cy="126418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Скругленная соединительная линия 155"/>
          <p:cNvCxnSpPr/>
          <p:nvPr/>
        </p:nvCxnSpPr>
        <p:spPr>
          <a:xfrm flipV="1">
            <a:off x="3683395" y="5776081"/>
            <a:ext cx="579422" cy="179773"/>
          </a:xfrm>
          <a:prstGeom prst="curvedConnector3">
            <a:avLst>
              <a:gd name="adj1" fmla="val 66908"/>
            </a:avLst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Скругленная соединительная линия 156"/>
          <p:cNvCxnSpPr/>
          <p:nvPr/>
        </p:nvCxnSpPr>
        <p:spPr>
          <a:xfrm>
            <a:off x="3779856" y="6211950"/>
            <a:ext cx="4424615" cy="227598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Скругленная соединительная линия 157"/>
          <p:cNvCxnSpPr/>
          <p:nvPr/>
        </p:nvCxnSpPr>
        <p:spPr>
          <a:xfrm>
            <a:off x="3973106" y="4215737"/>
            <a:ext cx="968974" cy="787063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Скругленная соединительная линия 160"/>
          <p:cNvCxnSpPr/>
          <p:nvPr/>
        </p:nvCxnSpPr>
        <p:spPr>
          <a:xfrm rot="5400000" flipH="1" flipV="1">
            <a:off x="3766549" y="2246555"/>
            <a:ext cx="1212360" cy="1038925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Прямоугольник с двумя усеченными противолежащими углами 11"/>
          <p:cNvSpPr/>
          <p:nvPr/>
        </p:nvSpPr>
        <p:spPr>
          <a:xfrm>
            <a:off x="2854282" y="4834639"/>
            <a:ext cx="1712073" cy="814564"/>
          </a:xfrm>
          <a:prstGeom prst="snip2Diag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chemeClr val="tx1"/>
                </a:solidFill>
              </a:rPr>
              <a:t> </a:t>
            </a:r>
            <a:endParaRPr lang="ru-RU" sz="2000" dirty="0" smtClean="0">
              <a:solidFill>
                <a:schemeClr val="tx1"/>
              </a:solidFill>
            </a:endParaRPr>
          </a:p>
          <a:p>
            <a:pPr lvl="0" algn="ctr"/>
            <a:r>
              <a:rPr lang="ru-RU" sz="1500" b="1" dirty="0" smtClean="0">
                <a:solidFill>
                  <a:schemeClr val="tx1"/>
                </a:solidFill>
              </a:rPr>
              <a:t>Автомобильная дорога</a:t>
            </a:r>
          </a:p>
          <a:p>
            <a:pPr lvl="0"/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67" name="Скругленная соединительная линия 166"/>
          <p:cNvCxnSpPr/>
          <p:nvPr/>
        </p:nvCxnSpPr>
        <p:spPr>
          <a:xfrm>
            <a:off x="3918246" y="6069673"/>
            <a:ext cx="864698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xmlns="" id="{EEE76506-4FEA-9647-94F8-AC01C2A21649}"/>
              </a:ext>
            </a:extLst>
          </p:cNvPr>
          <p:cNvSpPr/>
          <p:nvPr/>
        </p:nvSpPr>
        <p:spPr>
          <a:xfrm>
            <a:off x="6497167" y="4433762"/>
            <a:ext cx="714987" cy="3429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b="1" dirty="0" smtClean="0">
                <a:solidFill>
                  <a:schemeClr val="tx1"/>
                </a:solidFill>
              </a:rPr>
              <a:t>ПОД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68" name="Скругленная соединительная линия 67"/>
          <p:cNvCxnSpPr/>
          <p:nvPr/>
        </p:nvCxnSpPr>
        <p:spPr>
          <a:xfrm>
            <a:off x="4176713" y="2626452"/>
            <a:ext cx="857753" cy="469022"/>
          </a:xfrm>
          <a:prstGeom prst="curved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Скругленная соединительная линия 68"/>
          <p:cNvCxnSpPr/>
          <p:nvPr/>
        </p:nvCxnSpPr>
        <p:spPr>
          <a:xfrm>
            <a:off x="4235886" y="2530855"/>
            <a:ext cx="642954" cy="6350"/>
          </a:xfrm>
          <a:prstGeom prst="curvedConnector3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Скругленная соединительная линия 69"/>
          <p:cNvCxnSpPr/>
          <p:nvPr/>
        </p:nvCxnSpPr>
        <p:spPr>
          <a:xfrm rot="16200000" flipH="1">
            <a:off x="4101192" y="2758862"/>
            <a:ext cx="1018379" cy="912077"/>
          </a:xfrm>
          <a:prstGeom prst="curvedConnector3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36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23" grpId="0" animBg="1"/>
      <p:bldP spid="124" grpId="0" animBg="1"/>
      <p:bldP spid="125" grpId="0" animBg="1"/>
      <p:bldP spid="75" grpId="0" animBg="1"/>
      <p:bldP spid="78" grpId="0" animBg="1"/>
      <p:bldP spid="79" grpId="0" animBg="1"/>
      <p:bldP spid="148" grpId="0" animBg="1"/>
      <p:bldP spid="149" grpId="0" animBg="1"/>
      <p:bldP spid="154" grpId="0" animBg="1"/>
      <p:bldP spid="16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214584"/>
            <a:ext cx="12192000" cy="1190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639" y="210916"/>
            <a:ext cx="2295621" cy="111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1" y="1"/>
            <a:ext cx="1103085" cy="11901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612AFA0-EB1E-4D73-ACC4-553CE60751A2}" type="slidenum">
              <a:rPr lang="ru-RU" sz="4000" smtClean="0"/>
              <a:pPr algn="ctr"/>
              <a:t>9</a:t>
            </a:fld>
            <a:endParaRPr lang="ru-RU" sz="4000" dirty="0"/>
          </a:p>
        </p:txBody>
      </p:sp>
      <p:sp>
        <p:nvSpPr>
          <p:cNvPr id="15" name="Шеврон 14"/>
          <p:cNvSpPr/>
          <p:nvPr/>
        </p:nvSpPr>
        <p:spPr>
          <a:xfrm>
            <a:off x="696685" y="0"/>
            <a:ext cx="1103086" cy="119017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27202" y="412004"/>
            <a:ext cx="84511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Особенности </a:t>
            </a:r>
            <a:r>
              <a:rPr lang="ru-RU" sz="3200" smtClean="0"/>
              <a:t>эксплуатации автомобильной </a:t>
            </a:r>
            <a:r>
              <a:rPr lang="ru-RU" sz="3200" dirty="0" smtClean="0"/>
              <a:t>дороги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55079" y="843146"/>
            <a:ext cx="2411181" cy="478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809289" y="771082"/>
            <a:ext cx="2339166" cy="574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ФАУ «РОСДОРНИИ»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4" b="9107"/>
          <a:stretch/>
        </p:blipFill>
        <p:spPr>
          <a:xfrm>
            <a:off x="463931" y="1930400"/>
            <a:ext cx="11264138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0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20717</TotalTime>
  <Words>936</Words>
  <Application>Microsoft Office PowerPoint</Application>
  <PresentationFormat>Произвольный</PresentationFormat>
  <Paragraphs>254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Миронюк Виталий Петрович</cp:lastModifiedBy>
  <cp:revision>555</cp:revision>
  <cp:lastPrinted>2019-09-23T16:47:26Z</cp:lastPrinted>
  <dcterms:created xsi:type="dcterms:W3CDTF">2019-01-23T17:26:22Z</dcterms:created>
  <dcterms:modified xsi:type="dcterms:W3CDTF">2019-09-24T06:29:38Z</dcterms:modified>
</cp:coreProperties>
</file>