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478" r:id="rId2"/>
    <p:sldId id="491" r:id="rId3"/>
    <p:sldId id="489" r:id="rId4"/>
    <p:sldId id="492" r:id="rId5"/>
    <p:sldId id="477" r:id="rId6"/>
    <p:sldId id="465" r:id="rId7"/>
    <p:sldId id="464" r:id="rId8"/>
    <p:sldId id="497" r:id="rId9"/>
    <p:sldId id="494" r:id="rId10"/>
    <p:sldId id="480" r:id="rId11"/>
    <p:sldId id="479" r:id="rId12"/>
    <p:sldId id="496" r:id="rId13"/>
    <p:sldId id="495" r:id="rId14"/>
    <p:sldId id="493" r:id="rId15"/>
  </p:sldIdLst>
  <p:sldSz cx="9144000" cy="5143500" type="screen16x9"/>
  <p:notesSz cx="6648450" cy="98504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389626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77925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16887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55850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1948129" algn="l" defTabSz="779252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337755" algn="l" defTabSz="779252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2727381" algn="l" defTabSz="779252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117007" algn="l" defTabSz="779252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282">
          <p15:clr>
            <a:srgbClr val="A4A3A4"/>
          </p15:clr>
        </p15:guide>
        <p15:guide id="2" pos="3120">
          <p15:clr>
            <a:srgbClr val="A4A3A4"/>
          </p15:clr>
        </p15:guide>
        <p15:guide id="3" orient="horz" pos="1712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9176E"/>
    <a:srgbClr val="9B2D2A"/>
    <a:srgbClr val="D79929"/>
    <a:srgbClr val="1B99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91243" autoAdjust="0"/>
  </p:normalViewPr>
  <p:slideViewPr>
    <p:cSldViewPr snapToGrid="0">
      <p:cViewPr varScale="1">
        <p:scale>
          <a:sx n="139" d="100"/>
          <a:sy n="139" d="100"/>
        </p:scale>
        <p:origin x="552" y="120"/>
      </p:cViewPr>
      <p:guideLst>
        <p:guide orient="horz" pos="2282"/>
        <p:guide pos="3120"/>
        <p:guide orient="horz" pos="1712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8813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765554" y="2"/>
            <a:ext cx="28813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59CF30E-9A4B-455C-8765-E9F171C46C20}" type="datetimeFigureOut">
              <a:rPr lang="ru-RU"/>
              <a:pPr>
                <a:defRPr/>
              </a:pPr>
              <a:t>25.09.2019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9356727"/>
            <a:ext cx="28813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765554" y="9356727"/>
            <a:ext cx="28813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2378E759-583C-4D32-8031-A7A88A51DF7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30881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28813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765554" y="2"/>
            <a:ext cx="2881313" cy="4921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685AD68-C40B-428C-AF28-7A20312D2391}" type="datetimeFigureOut">
              <a:rPr lang="ru-RU"/>
              <a:pPr>
                <a:defRPr/>
              </a:pPr>
              <a:t>25.09.2019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1275" y="739775"/>
            <a:ext cx="6565900" cy="3694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65166" y="4679952"/>
            <a:ext cx="5318125" cy="4430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9356727"/>
            <a:ext cx="28813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765554" y="9356727"/>
            <a:ext cx="2881313" cy="492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E456831-54D6-4509-BAA1-CB81FFC56BE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74806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89626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79252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68878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58503" algn="l" rtl="0" eaLnBrk="0" fontAlgn="base" hangingPunct="0">
      <a:spcBef>
        <a:spcPct val="30000"/>
      </a:spcBef>
      <a:spcAft>
        <a:spcPct val="0"/>
      </a:spcAft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48129" algn="l" defTabSz="779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37755" algn="l" defTabSz="779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727381" algn="l" defTabSz="779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117007" algn="l" defTabSz="779252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56831-54D6-4509-BAA1-CB81FFC56BEA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Tx/>
              <a:buChar char="-"/>
            </a:pPr>
            <a:endParaRPr lang="ru-RU" dirty="0"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56831-54D6-4509-BAA1-CB81FFC56BEA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4524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56831-54D6-4509-BAA1-CB81FFC56BEA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4671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56831-54D6-4509-BAA1-CB81FFC56BEA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766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Отчеты предоставляемые системой</a:t>
            </a:r>
            <a:r>
              <a:rPr lang="en-US" dirty="0" smtClean="0"/>
              <a:t>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dirty="0" smtClean="0"/>
              <a:t>время прохождения транспортными средствами контрольных точек (остановок)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dirty="0" smtClean="0"/>
              <a:t>отчет о работе транспортного предприятия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dirty="0" smtClean="0"/>
              <a:t>сводка о работе транспортных средств на момент времени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dirty="0" smtClean="0"/>
              <a:t>поостановочные расписания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56831-54D6-4509-BAA1-CB81FFC56BEA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7668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Отчеты предоставляемые системой</a:t>
            </a:r>
            <a:r>
              <a:rPr lang="en-US" dirty="0" smtClean="0"/>
              <a:t>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dirty="0" smtClean="0"/>
              <a:t>время прохождения транспортными средствами контрольных точек (остановок)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dirty="0" smtClean="0"/>
              <a:t>отчет о работе транспортного предприятия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dirty="0" smtClean="0"/>
              <a:t>сводка о работе транспортных средств на момент времени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ru-RU" dirty="0" smtClean="0"/>
              <a:t>поостановочные расписания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56831-54D6-4509-BAA1-CB81FFC56BEA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7668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56831-54D6-4509-BAA1-CB81FFC56BEA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37668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Tx/>
              <a:buNone/>
            </a:pPr>
            <a:endParaRPr lang="ru-RU" dirty="0">
              <a:latin typeface="+mn-lt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E456831-54D6-4509-BAA1-CB81FFC56BEA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4524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896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792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68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58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948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3377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727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117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B3431-9643-400E-A50D-7B89383E70E2}" type="datetime1">
              <a:rPr lang="ru-RU" smtClean="0"/>
              <a:pPr>
                <a:defRPr/>
              </a:pPr>
              <a:t>25.09.2019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0F6C8-F3D9-4D29-9BDA-789054CD593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26848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6541" y="138223"/>
            <a:ext cx="6780538" cy="552893"/>
          </a:xfrm>
        </p:spPr>
        <p:txBody>
          <a:bodyPr/>
          <a:lstStyle>
            <a:lvl1pPr>
              <a:defRPr sz="17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0"/>
              </a:spcBef>
              <a:spcAft>
                <a:spcPts val="400"/>
              </a:spcAft>
              <a:defRPr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01F375-56BE-4558-B545-E19574FE19EC}" type="datetime1">
              <a:rPr lang="ru-RU" smtClean="0"/>
              <a:pPr>
                <a:defRPr/>
              </a:pPr>
              <a:t>25.09.2019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12649" y="193713"/>
            <a:ext cx="754911" cy="432057"/>
          </a:xfrm>
        </p:spPr>
        <p:txBody>
          <a:bodyPr/>
          <a:lstStyle>
            <a:lvl1pPr>
              <a:defRPr sz="2000"/>
            </a:lvl1pPr>
          </a:lstStyle>
          <a:p>
            <a:pPr>
              <a:defRPr/>
            </a:pPr>
            <a:fld id="{16650C9D-DDB8-4B6A-9E48-D83E2F61B31E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9849499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 bwMode="auto">
          <a:xfrm>
            <a:off x="1286541" y="123911"/>
            <a:ext cx="6780538" cy="495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7912" tIns="38957" rIns="77912" bIns="38957" numCol="1" anchor="ctr" anchorCtr="0" compatLnSpc="1">
            <a:prstTxWarp prst="textNoShape">
              <a:avLst/>
            </a:prstTxWarp>
          </a:bodyPr>
          <a:lstStyle>
            <a:lvl1pPr>
              <a:defRPr sz="2000"/>
            </a:lvl1pPr>
          </a:lstStyle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297026" y="140550"/>
            <a:ext cx="754911" cy="432057"/>
          </a:xfrm>
          <a:prstGeom prst="rect">
            <a:avLst/>
          </a:prstGeom>
        </p:spPr>
        <p:txBody>
          <a:bodyPr vert="horz" lIns="77912" tIns="38957" rIns="77912" bIns="38957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5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FCC85DB5-EE23-42BB-BB86-A0FEBDC2603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268485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Угол-Страницы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93208" y="2402487"/>
            <a:ext cx="2147740" cy="2741013"/>
          </a:xfrm>
          <a:prstGeom prst="rect">
            <a:avLst/>
          </a:prstGeom>
        </p:spPr>
      </p:pic>
      <p:pic>
        <p:nvPicPr>
          <p:cNvPr id="7" name="Рисунок 6" descr="фон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3052" y="-1085"/>
            <a:ext cx="9144000" cy="5144586"/>
          </a:xfrm>
          <a:prstGeom prst="rect">
            <a:avLst/>
          </a:prstGeom>
        </p:spPr>
      </p:pic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1286541" y="205979"/>
            <a:ext cx="6780538" cy="495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7925" tIns="38963" rIns="77925" bIns="3896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7925" tIns="38963" rIns="77925" bIns="3896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C62594-A5F0-4CB7-8651-04938B98B11D}" type="datetime1">
              <a:rPr lang="ru-RU" smtClean="0"/>
              <a:pPr>
                <a:defRPr/>
              </a:pPr>
              <a:t>25.09.2019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361507" y="140549"/>
            <a:ext cx="754911" cy="432057"/>
          </a:xfrm>
          <a:prstGeom prst="rect">
            <a:avLst/>
          </a:prstGeom>
        </p:spPr>
        <p:txBody>
          <a:bodyPr vert="horz" lIns="77925" tIns="38963" rIns="77925" bIns="38963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24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>
              <a:defRPr/>
            </a:pPr>
            <a:fld id="{FCC85DB5-EE23-42BB-BB86-A0FEBDC2603C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8182616" y="254623"/>
            <a:ext cx="764163" cy="317983"/>
            <a:chOff x="615571" y="5943705"/>
            <a:chExt cx="956470" cy="398006"/>
          </a:xfrm>
        </p:grpSpPr>
        <p:pic>
          <p:nvPicPr>
            <p:cNvPr id="11" name="Рисунок 10"/>
            <p:cNvPicPr>
              <a:picLocks noChangeAspect="1"/>
            </p:cNvPicPr>
            <p:nvPr/>
          </p:nvPicPr>
          <p:blipFill rotWithShape="1">
            <a:blip r:embed="rId7" cstate="print">
              <a:extLst/>
            </a:blip>
            <a:srcRect l="37789" t="26003" r="36879" b="35030"/>
            <a:stretch/>
          </p:blipFill>
          <p:spPr bwMode="auto">
            <a:xfrm>
              <a:off x="615571" y="5943705"/>
              <a:ext cx="402523" cy="398006"/>
            </a:xfrm>
            <a:prstGeom prst="ellipse">
              <a:avLst/>
            </a:prstGeom>
            <a:noFill/>
            <a:ln>
              <a:noFill/>
            </a:ln>
            <a:extLst/>
          </p:spPr>
        </p:pic>
        <p:pic>
          <p:nvPicPr>
            <p:cNvPr id="12" name="Рисунок 4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09451" y="6007678"/>
              <a:ext cx="462590" cy="2751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000" b="1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itchFamily="34" charset="0"/>
        </a:defRPr>
      </a:lvl5pPr>
      <a:lvl6pPr marL="389626" algn="ctr" rtl="0" eaLnBrk="1" fontAlgn="base" hangingPunct="1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itchFamily="34" charset="0"/>
        </a:defRPr>
      </a:lvl6pPr>
      <a:lvl7pPr marL="779252" algn="ctr" rtl="0" eaLnBrk="1" fontAlgn="base" hangingPunct="1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itchFamily="34" charset="0"/>
        </a:defRPr>
      </a:lvl7pPr>
      <a:lvl8pPr marL="1168878" algn="ctr" rtl="0" eaLnBrk="1" fontAlgn="base" hangingPunct="1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itchFamily="34" charset="0"/>
        </a:defRPr>
      </a:lvl8pPr>
      <a:lvl9pPr marL="1558503" algn="ctr" rtl="0" eaLnBrk="1" fontAlgn="base" hangingPunct="1">
        <a:spcBef>
          <a:spcPct val="0"/>
        </a:spcBef>
        <a:spcAft>
          <a:spcPct val="0"/>
        </a:spcAft>
        <a:defRPr sz="3700">
          <a:solidFill>
            <a:schemeClr val="tx1"/>
          </a:solidFill>
          <a:latin typeface="Arial" pitchFamily="34" charset="0"/>
        </a:defRPr>
      </a:lvl9pPr>
    </p:titleStyle>
    <p:bodyStyle>
      <a:lvl1pPr marL="0" indent="0" algn="l" rtl="0" eaLnBrk="0" fontAlgn="base" hangingPunct="0">
        <a:spcBef>
          <a:spcPct val="20000"/>
        </a:spcBef>
        <a:spcAft>
          <a:spcPct val="0"/>
        </a:spcAft>
        <a:buFont typeface="Arial" charset="0"/>
        <a:buNone/>
        <a:defRPr sz="2000" kern="1200">
          <a:solidFill>
            <a:srgbClr val="A9176E"/>
          </a:solidFill>
          <a:latin typeface="+mn-lt"/>
          <a:ea typeface="+mn-ea"/>
          <a:cs typeface="+mn-cs"/>
        </a:defRPr>
      </a:lvl1pPr>
      <a:lvl2pPr marL="633142" indent="-243516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4065" indent="-1948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63690" indent="-1948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753316" indent="-1948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142942" indent="-194813" algn="l" defTabSz="779252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532568" indent="-194813" algn="l" defTabSz="779252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2922194" indent="-194813" algn="l" defTabSz="779252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311820" indent="-194813" algn="l" defTabSz="779252" rtl="0" eaLnBrk="1" latinLnBrk="0" hangingPunct="1">
        <a:spcBef>
          <a:spcPct val="20000"/>
        </a:spcBef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9626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79252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68878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58503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48129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37755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27381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17007" algn="l" defTabSz="77925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26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629650" cy="496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141767" y="3557004"/>
            <a:ext cx="522255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 smtClean="0">
                <a:latin typeface="Calibri" panose="020F0502020204030204" pitchFamily="34" charset="0"/>
              </a:rPr>
              <a:t>Региональная навигационно-информационная система Калужской области</a:t>
            </a:r>
            <a:endParaRPr lang="ru-RU" b="1" dirty="0">
              <a:latin typeface="Calibri" panose="020F050202020403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796" y="4156508"/>
            <a:ext cx="6535479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500" b="1" dirty="0" smtClean="0">
                <a:latin typeface="Calibri" panose="020F0502020204030204" pitchFamily="34" charset="0"/>
              </a:rPr>
              <a:t>«Агентство информационных технологий Калужской области»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47750" y="280660"/>
            <a:ext cx="68961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dirty="0" smtClean="0">
                <a:latin typeface="Calibri" panose="020F0502020204030204" pitchFamily="34" charset="0"/>
                <a:cs typeface="Times New Roman" pitchFamily="18" charset="0"/>
              </a:rPr>
              <a:t>Получатели информации из системы</a:t>
            </a:r>
            <a:endParaRPr lang="ru-RU" sz="2000" b="1" kern="0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pic>
        <p:nvPicPr>
          <p:cNvPr id="18" name="Рисунок 17" descr="0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86201" y="2154143"/>
            <a:ext cx="1389334" cy="1014089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987648" y="2260600"/>
            <a:ext cx="2235200" cy="8763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latin typeface="Calibri" pitchFamily="34" charset="0"/>
              </a:rPr>
              <a:t>Центр медицины катастроф</a:t>
            </a:r>
            <a:endParaRPr lang="ru-RU" sz="1300" b="1" dirty="0">
              <a:latin typeface="Calibri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74948" y="1155700"/>
            <a:ext cx="2235200" cy="8763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latin typeface="Calibri" pitchFamily="34" charset="0"/>
              </a:rPr>
              <a:t>Система 112</a:t>
            </a:r>
            <a:endParaRPr lang="ru-RU" sz="1300" b="1" dirty="0">
              <a:latin typeface="Calibri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517900" y="1143000"/>
            <a:ext cx="2235200" cy="8763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latin typeface="Calibri" pitchFamily="34" charset="0"/>
              </a:rPr>
              <a:t>МБУ СМЭУ</a:t>
            </a:r>
          </a:p>
          <a:p>
            <a:pPr algn="ctr"/>
            <a:r>
              <a:rPr lang="ru-RU" sz="1300" b="1" dirty="0" smtClean="0">
                <a:latin typeface="Calibri" pitchFamily="34" charset="0"/>
              </a:rPr>
              <a:t>ЕДС г. Калуга                          (горячая линия)</a:t>
            </a:r>
            <a:endParaRPr lang="ru-RU" sz="1300" b="1" dirty="0">
              <a:latin typeface="Calibri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00348" y="3390900"/>
            <a:ext cx="2235200" cy="8763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latin typeface="Calibri" pitchFamily="34" charset="0"/>
              </a:rPr>
              <a:t>Районные больницы</a:t>
            </a:r>
            <a:endParaRPr lang="ru-RU" sz="1300" b="1" dirty="0">
              <a:latin typeface="Calibri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019800" y="3390900"/>
            <a:ext cx="2235200" cy="8763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latin typeface="Calibri" pitchFamily="34" charset="0"/>
              </a:rPr>
              <a:t>ОИВ/ОМСУ</a:t>
            </a:r>
            <a:endParaRPr lang="ru-RU" sz="1300" b="1" dirty="0">
              <a:latin typeface="Calibri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019800" y="1143000"/>
            <a:ext cx="2235200" cy="8763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latin typeface="Calibri" pitchFamily="34" charset="0"/>
              </a:rPr>
              <a:t>Автотранспортные предприятия</a:t>
            </a:r>
            <a:endParaRPr lang="ru-RU" sz="1300" b="1" dirty="0">
              <a:latin typeface="Calibri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019800" y="2291932"/>
            <a:ext cx="2235200" cy="8763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latin typeface="Calibri" pitchFamily="34" charset="0"/>
              </a:rPr>
              <a:t>ГКУ «Школьный автобус»</a:t>
            </a:r>
            <a:endParaRPr lang="ru-RU" sz="1300" b="1" dirty="0">
              <a:latin typeface="Calibri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517900" y="3390900"/>
            <a:ext cx="2235200" cy="8763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300" b="1" dirty="0" smtClean="0">
                <a:latin typeface="Calibri" pitchFamily="34" charset="0"/>
              </a:rPr>
              <a:t>ГКУ «Калугадорзаказчик»</a:t>
            </a:r>
            <a:endParaRPr lang="ru-RU" sz="1300" b="1" dirty="0">
              <a:latin typeface="Calibri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 rot="16200000">
            <a:off x="-701912" y="2560250"/>
            <a:ext cx="292785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b="1" dirty="0" smtClean="0">
                <a:latin typeface="Calibri" pitchFamily="34" charset="0"/>
              </a:rPr>
              <a:t>Транспорт скорой медицинской помощи</a:t>
            </a:r>
            <a:endParaRPr lang="ru-RU" sz="1200" b="1" dirty="0">
              <a:latin typeface="Calibri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24843" y="4555703"/>
            <a:ext cx="2235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Calibri" pitchFamily="34" charset="0"/>
              </a:rPr>
              <a:t>Уборка и содержание дорог </a:t>
            </a:r>
            <a:endParaRPr lang="ru-RU" sz="1200" b="1" dirty="0">
              <a:latin typeface="Calibri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16200000">
            <a:off x="7518403" y="1924832"/>
            <a:ext cx="2235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Calibri" pitchFamily="34" charset="0"/>
              </a:rPr>
              <a:t>Пассажирский транспорт</a:t>
            </a:r>
            <a:endParaRPr lang="ru-RU" sz="1200" b="1" dirty="0">
              <a:latin typeface="Calibri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872162" y="945731"/>
            <a:ext cx="2477686" cy="3594183"/>
          </a:xfrm>
          <a:prstGeom prst="roundRect">
            <a:avLst/>
          </a:prstGeom>
          <a:noFill/>
          <a:ln cap="rnd" cmpd="dbl">
            <a:solidFill>
              <a:schemeClr val="tx2">
                <a:lumMod val="60000"/>
                <a:lumOff val="40000"/>
                <a:alpha val="50000"/>
              </a:schemeClr>
            </a:solidFill>
            <a:prstDash val="sysDash"/>
            <a:beve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b="1" dirty="0">
              <a:latin typeface="Calibri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403600" y="932990"/>
            <a:ext cx="2477686" cy="3594183"/>
          </a:xfrm>
          <a:prstGeom prst="roundRect">
            <a:avLst/>
          </a:prstGeom>
          <a:noFill/>
          <a:ln cap="rnd" cmpd="dbl">
            <a:solidFill>
              <a:schemeClr val="tx2">
                <a:lumMod val="60000"/>
                <a:lumOff val="40000"/>
                <a:alpha val="50000"/>
              </a:schemeClr>
            </a:solidFill>
            <a:prstDash val="sysDash"/>
            <a:beve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b="1" dirty="0">
              <a:latin typeface="Calibri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3403600" y="932991"/>
            <a:ext cx="5018872" cy="2356310"/>
          </a:xfrm>
          <a:prstGeom prst="roundRect">
            <a:avLst/>
          </a:prstGeom>
          <a:noFill/>
          <a:ln cap="rnd" cmpd="dbl">
            <a:solidFill>
              <a:schemeClr val="tx2">
                <a:lumMod val="60000"/>
                <a:lumOff val="40000"/>
                <a:alpha val="50000"/>
              </a:schemeClr>
            </a:solidFill>
            <a:prstDash val="sysDash"/>
            <a:beve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b="1" dirty="0">
              <a:latin typeface="Calibri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019800" y="4388673"/>
            <a:ext cx="2235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latin typeface="Calibri" pitchFamily="34" charset="0"/>
              </a:rPr>
              <a:t>Служебный транспорт</a:t>
            </a:r>
            <a:endParaRPr lang="ru-RU" sz="12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9995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4200" y="229699"/>
            <a:ext cx="77089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500" b="1" kern="0" dirty="0" smtClean="0">
                <a:latin typeface="Calibri" panose="020F0502020204030204" pitchFamily="34" charset="0"/>
                <a:cs typeface="Times New Roman" pitchFamily="18" charset="0"/>
              </a:rPr>
              <a:t>Возможности системы</a:t>
            </a:r>
          </a:p>
        </p:txBody>
      </p:sp>
      <p:pic>
        <p:nvPicPr>
          <p:cNvPr id="5" name="Рисунок 4" descr="task-accomplis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195" y="906633"/>
            <a:ext cx="604152" cy="45311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16222" y="862574"/>
            <a:ext cx="8077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Calibri" pitchFamily="34" charset="0"/>
              </a:rPr>
              <a:t>Дистанционное подтверждение выполненных работ пассажирским транспортом и транспортом осуществляющим уборку дорог</a:t>
            </a:r>
            <a:endParaRPr lang="ru-RU" sz="15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36176" y="3961619"/>
            <a:ext cx="80772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Calibri" pitchFamily="34" charset="0"/>
              </a:rPr>
              <a:t>Посещение транспортными средствами зон выгрузки снега </a:t>
            </a:r>
            <a:endParaRPr lang="ru-RU" sz="15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28917" y="1381518"/>
            <a:ext cx="8077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Calibri" pitchFamily="34" charset="0"/>
              </a:rPr>
              <a:t>Информирование населения о работе пассажирского транспорта, осуществляющего перевозки по межмуниципальным маршрутам и в г. Калуга </a:t>
            </a:r>
            <a:endParaRPr lang="ru-RU" sz="15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28917" y="1891788"/>
            <a:ext cx="8077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Calibri" pitchFamily="34" charset="0"/>
              </a:rPr>
              <a:t>Постановка в наряд пассажирского транспорта диспетчерами транспортных организаций, сотрудниками ГБУ КО «Калугаинформтех», водителями транспортных средств</a:t>
            </a:r>
            <a:endParaRPr lang="ru-RU" sz="15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928917" y="2439502"/>
            <a:ext cx="8077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Calibri" pitchFamily="34" charset="0"/>
              </a:rPr>
              <a:t>Получение отчетов о работе пассажирского транспорта организациями-</a:t>
            </a:r>
            <a:r>
              <a:rPr lang="ru-RU" sz="1500" dirty="0" err="1" smtClean="0">
                <a:latin typeface="Calibri" pitchFamily="34" charset="0"/>
              </a:rPr>
              <a:t>пассажироперевозчиками</a:t>
            </a:r>
            <a:endParaRPr lang="ru-RU" sz="1500" dirty="0"/>
          </a:p>
        </p:txBody>
      </p:sp>
      <p:pic>
        <p:nvPicPr>
          <p:cNvPr id="18" name="Рисунок 17" descr="task-accomplis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985" y="1387875"/>
            <a:ext cx="604152" cy="453114"/>
          </a:xfrm>
          <a:prstGeom prst="rect">
            <a:avLst/>
          </a:prstGeom>
        </p:spPr>
      </p:pic>
      <p:pic>
        <p:nvPicPr>
          <p:cNvPr id="19" name="Рисунок 18" descr="task-accomplis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985" y="1891788"/>
            <a:ext cx="604152" cy="453114"/>
          </a:xfrm>
          <a:prstGeom prst="rect">
            <a:avLst/>
          </a:prstGeom>
        </p:spPr>
      </p:pic>
      <p:pic>
        <p:nvPicPr>
          <p:cNvPr id="22" name="Рисунок 21" descr="task-accomplis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985" y="2432245"/>
            <a:ext cx="604152" cy="453114"/>
          </a:xfrm>
          <a:prstGeom prst="rect">
            <a:avLst/>
          </a:prstGeom>
        </p:spPr>
      </p:pic>
      <p:pic>
        <p:nvPicPr>
          <p:cNvPr id="26" name="Рисунок 25" descr="task-accomplis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985" y="2943932"/>
            <a:ext cx="604152" cy="453114"/>
          </a:xfrm>
          <a:prstGeom prst="rect">
            <a:avLst/>
          </a:prstGeom>
        </p:spPr>
      </p:pic>
      <p:pic>
        <p:nvPicPr>
          <p:cNvPr id="27" name="Рисунок 26" descr="task-accomplis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195" y="3421378"/>
            <a:ext cx="604152" cy="453114"/>
          </a:xfrm>
          <a:prstGeom prst="rect">
            <a:avLst/>
          </a:prstGeom>
        </p:spPr>
      </p:pic>
      <p:pic>
        <p:nvPicPr>
          <p:cNvPr id="28" name="Рисунок 27" descr="task-accomplis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0424" y="3934171"/>
            <a:ext cx="604152" cy="453114"/>
          </a:xfrm>
          <a:prstGeom prst="rect">
            <a:avLst/>
          </a:prstGeom>
        </p:spPr>
      </p:pic>
      <p:sp>
        <p:nvSpPr>
          <p:cNvPr id="29" name="Прямоугольник 28"/>
          <p:cNvSpPr/>
          <p:nvPr/>
        </p:nvSpPr>
        <p:spPr>
          <a:xfrm>
            <a:off x="916222" y="3030240"/>
            <a:ext cx="80772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Calibri" pitchFamily="34" charset="0"/>
              </a:rPr>
              <a:t>Хранение истории движения транспортных средств</a:t>
            </a:r>
            <a:endParaRPr lang="ru-RU" sz="1500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928698" y="3507441"/>
            <a:ext cx="653868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Calibri" pitchFamily="34" charset="0"/>
              </a:rPr>
              <a:t>Учет работы подключенных датчиков (ДУТ, исполнительные механизмы)</a:t>
            </a:r>
            <a:endParaRPr lang="ru-RU" sz="1500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3668590" y="4395202"/>
            <a:ext cx="87169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500" dirty="0" smtClean="0">
                <a:latin typeface="Calibri" pitchFamily="34" charset="0"/>
              </a:rPr>
              <a:t>....и т.д.</a:t>
            </a:r>
            <a:endParaRPr lang="ru-RU" sz="15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4200" y="239126"/>
            <a:ext cx="77089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500" b="1" kern="0" dirty="0" smtClean="0">
                <a:latin typeface="Calibri" panose="020F0502020204030204" pitchFamily="34" charset="0"/>
                <a:cs typeface="Times New Roman" pitchFamily="18" charset="0"/>
              </a:rPr>
              <a:t>Проблемы и перспективы</a:t>
            </a:r>
          </a:p>
        </p:txBody>
      </p:sp>
      <p:pic>
        <p:nvPicPr>
          <p:cNvPr id="5" name="Рисунок 4" descr="task-accomplis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195" y="1114027"/>
            <a:ext cx="604152" cy="453114"/>
          </a:xfrm>
          <a:prstGeom prst="rect">
            <a:avLst/>
          </a:prstGeom>
        </p:spPr>
      </p:pic>
      <p:pic>
        <p:nvPicPr>
          <p:cNvPr id="18" name="Рисунок 17" descr="task-accomplis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985" y="1595269"/>
            <a:ext cx="604152" cy="453114"/>
          </a:xfrm>
          <a:prstGeom prst="rect">
            <a:avLst/>
          </a:prstGeom>
        </p:spPr>
      </p:pic>
      <p:pic>
        <p:nvPicPr>
          <p:cNvPr id="19" name="Рисунок 18" descr="task-accomplis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985" y="2099182"/>
            <a:ext cx="604152" cy="453114"/>
          </a:xfrm>
          <a:prstGeom prst="rect">
            <a:avLst/>
          </a:prstGeom>
        </p:spPr>
      </p:pic>
      <p:pic>
        <p:nvPicPr>
          <p:cNvPr id="22" name="Рисунок 21" descr="task-accomplis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4985" y="2639639"/>
            <a:ext cx="604152" cy="453114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914401" y="1052156"/>
            <a:ext cx="8031637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500" dirty="0" smtClean="0">
                <a:latin typeface="Calibri" pitchFamily="34" charset="0"/>
              </a:rPr>
              <a:t>Отсутствие федеральной нормативной базы, регламентирующей работу РНИС, на основе которой регионы могли бы обеспечить использование результатов РНИС для ОМСУ и ОИВ </a:t>
            </a:r>
          </a:p>
          <a:p>
            <a:pPr lvl="0">
              <a:spcBef>
                <a:spcPts val="1200"/>
              </a:spcBef>
            </a:pPr>
            <a:r>
              <a:rPr lang="ru-RU" sz="1500" dirty="0" smtClean="0">
                <a:latin typeface="Calibri" pitchFamily="34" charset="0"/>
              </a:rPr>
              <a:t>Отсутствие персональной ответственности за неиспользование результатов РНИС</a:t>
            </a:r>
          </a:p>
          <a:p>
            <a:pPr lvl="0">
              <a:spcBef>
                <a:spcPts val="1800"/>
              </a:spcBef>
            </a:pPr>
            <a:r>
              <a:rPr lang="ru-RU" sz="1500" dirty="0" smtClean="0">
                <a:latin typeface="Calibri" pitchFamily="34" charset="0"/>
              </a:rPr>
              <a:t>Отсутствие </a:t>
            </a:r>
            <a:r>
              <a:rPr lang="ru-RU" sz="1500" dirty="0" err="1" smtClean="0">
                <a:latin typeface="Calibri" pitchFamily="34" charset="0"/>
              </a:rPr>
              <a:t>квалифицированых</a:t>
            </a:r>
            <a:r>
              <a:rPr lang="ru-RU" sz="1500" dirty="0" smtClean="0">
                <a:latin typeface="Calibri" pitchFamily="34" charset="0"/>
              </a:rPr>
              <a:t> кадров в ОИВ и ОМСУ</a:t>
            </a:r>
          </a:p>
          <a:p>
            <a:pPr lvl="0">
              <a:spcBef>
                <a:spcPts val="1800"/>
              </a:spcBef>
            </a:pPr>
            <a:r>
              <a:rPr lang="ru-RU" sz="1500" dirty="0" smtClean="0">
                <a:latin typeface="Calibri" pitchFamily="34" charset="0"/>
              </a:rPr>
              <a:t>Необходимо на базе РНИС создавать центры компетенций по внедрению навигационно-информационных систем в регионах и их трансформации в ИТС, с возможностью последующего использования разнообразной информации (навигационной, видеонаблюдения), для решения различных задач с целью повышения предоставления качественных сервисов населению, ОИВ и ОМСУ и другим потребителям. </a:t>
            </a:r>
            <a:endParaRPr lang="ru-RU" sz="15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9509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3414" y="965200"/>
            <a:ext cx="8602415" cy="3160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http://www.giskaluga.ru/upload/medialibrary/9c1/9c1b3579b313dd5dc947725bd90daf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8222" y="1032623"/>
            <a:ext cx="2691777" cy="3729878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84200" y="152400"/>
            <a:ext cx="7708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b="1" kern="0" dirty="0" smtClean="0">
                <a:latin typeface="Calibri" panose="020F0502020204030204" pitchFamily="34" charset="0"/>
                <a:cs typeface="Times New Roman" pitchFamily="18" charset="0"/>
              </a:rPr>
              <a:t>Всероссийский конкурс проектов региональной и муниципальной информатизации</a:t>
            </a:r>
          </a:p>
        </p:txBody>
      </p:sp>
    </p:spTree>
    <p:extLst>
      <p:ext uri="{BB962C8B-B14F-4D97-AF65-F5344CB8AC3E}">
        <p14:creationId xmlns:p14="http://schemas.microsoft.com/office/powerpoint/2010/main" val="19658313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/>
          </a:blip>
          <a:srcRect l="37789" t="26003" r="36879" b="35030"/>
          <a:stretch/>
        </p:blipFill>
        <p:spPr bwMode="auto">
          <a:xfrm>
            <a:off x="3897486" y="1927976"/>
            <a:ext cx="826914" cy="819748"/>
          </a:xfrm>
          <a:prstGeom prst="ellipse">
            <a:avLst/>
          </a:prstGeom>
          <a:noFill/>
          <a:ln>
            <a:noFill/>
          </a:ln>
          <a:extLst/>
        </p:spPr>
      </p:pic>
      <p:sp>
        <p:nvSpPr>
          <p:cNvPr id="9" name="Объект 2"/>
          <p:cNvSpPr>
            <a:spLocks noGrp="1"/>
          </p:cNvSpPr>
          <p:nvPr>
            <p:ph idx="1"/>
          </p:nvPr>
        </p:nvSpPr>
        <p:spPr>
          <a:xfrm>
            <a:off x="1489661" y="2995463"/>
            <a:ext cx="5810203" cy="593557"/>
          </a:xfrm>
        </p:spPr>
        <p:txBody>
          <a:bodyPr/>
          <a:lstStyle/>
          <a:p>
            <a:pPr algn="ctr">
              <a:spcBef>
                <a:spcPts val="400"/>
              </a:spcBef>
              <a:spcAft>
                <a:spcPts val="1000"/>
              </a:spcAft>
            </a:pPr>
            <a:r>
              <a:rPr lang="ru-RU" sz="2400" dirty="0" smtClean="0"/>
              <a:t>Благодарю за внимание!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896727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kak-stat-nevidimkoy-v-Odnoklassnikah.jpg"/>
          <p:cNvPicPr>
            <a:picLocks noChangeAspect="1"/>
          </p:cNvPicPr>
          <p:nvPr/>
        </p:nvPicPr>
        <p:blipFill>
          <a:blip r:embed="rId3">
            <a:lum bright="36000"/>
          </a:blip>
          <a:stretch>
            <a:fillRect/>
          </a:stretch>
        </p:blipFill>
        <p:spPr>
          <a:xfrm>
            <a:off x="6325985" y="3762323"/>
            <a:ext cx="1738516" cy="138117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483100" y="1112083"/>
            <a:ext cx="4508500" cy="24468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b="1" dirty="0" smtClean="0">
                <a:latin typeface="Calibri" pitchFamily="34" charset="0"/>
              </a:rPr>
              <a:t>«Цифровая экономика - это не отдельная отрасль, по сути это уклад жизни, новая основа для развития системы государственного управления, экономики, бизнеса, социальной сферы, всего общества. Формирование цифровой экономики - это вопрос национальной безопасности и независимости России, конкуренции отечественных компаний».</a:t>
            </a:r>
          </a:p>
        </p:txBody>
      </p:sp>
      <p:pic>
        <p:nvPicPr>
          <p:cNvPr id="7" name="Рисунок 6" descr="452355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4001" y="1016000"/>
            <a:ext cx="4076700" cy="2617881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0" y="271105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dirty="0" smtClean="0">
                <a:latin typeface="Calibri" panose="020F0502020204030204" pitchFamily="34" charset="0"/>
                <a:cs typeface="Times New Roman" pitchFamily="18" charset="0"/>
              </a:rPr>
              <a:t>Цифровая экономика</a:t>
            </a:r>
            <a:endParaRPr lang="ru-RU" sz="2000" b="1" kern="0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78000" y="3859937"/>
            <a:ext cx="67437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Calibri" pitchFamily="34" charset="0"/>
              </a:rPr>
              <a:t>АНО «Цифровая экономика» опубликовала обновленный релиз проектов по цифровой трансформации экономики для возможной реализации в регионах, один из рекомендованных для внедрения проектов – региональные навигационно-информационные системы.</a:t>
            </a:r>
            <a:endParaRPr lang="ru-RU" sz="16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0"/>
          <p:cNvGrpSpPr>
            <a:grpSpLocks noChangeAspect="1"/>
          </p:cNvGrpSpPr>
          <p:nvPr/>
        </p:nvGrpSpPr>
        <p:grpSpPr>
          <a:xfrm rot="455549">
            <a:off x="2334874" y="1031085"/>
            <a:ext cx="4163634" cy="3941115"/>
            <a:chOff x="-241017" y="-2310381"/>
            <a:chExt cx="9444443" cy="9480592"/>
          </a:xfrm>
        </p:grpSpPr>
        <p:sp>
          <p:nvSpPr>
            <p:cNvPr id="13" name="Нашивка 12"/>
            <p:cNvSpPr/>
            <p:nvPr/>
          </p:nvSpPr>
          <p:spPr>
            <a:xfrm rot="4393774">
              <a:off x="1645964" y="-1655685"/>
              <a:ext cx="4076486" cy="2767093"/>
            </a:xfrm>
            <a:prstGeom prst="chevron">
              <a:avLst>
                <a:gd name="adj" fmla="val 29648"/>
              </a:avLst>
            </a:prstGeom>
            <a:solidFill>
              <a:schemeClr val="accent4">
                <a:lumMod val="75000"/>
                <a:alpha val="72000"/>
              </a:schemeClr>
            </a:solidFill>
            <a:scene3d>
              <a:camera prst="isometricOffAxis1Right"/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>
                <a:buNone/>
              </a:pPr>
              <a:r>
                <a:rPr lang="ru-RU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Технологический оператор </a:t>
              </a:r>
            </a:p>
            <a:p>
              <a:pPr marL="0" indent="0" algn="ctr">
                <a:buNone/>
              </a:pPr>
              <a:r>
                <a:rPr lang="ru-RU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Региональной </a:t>
              </a:r>
              <a:r>
                <a:rPr lang="ru-RU" sz="7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навигационно-информационной  </a:t>
              </a:r>
              <a:r>
                <a:rPr lang="ru-RU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системы Калужской области (РНИС</a:t>
              </a:r>
              <a:r>
                <a:rPr lang="ru-RU" sz="7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ru-RU" sz="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5" name="Нашивка 14"/>
            <p:cNvSpPr/>
            <p:nvPr/>
          </p:nvSpPr>
          <p:spPr>
            <a:xfrm rot="21444952">
              <a:off x="-241017" y="1269227"/>
              <a:ext cx="4062994" cy="2664296"/>
            </a:xfrm>
            <a:prstGeom prst="chevron">
              <a:avLst>
                <a:gd name="adj" fmla="val 29648"/>
              </a:avLst>
            </a:prstGeom>
            <a:solidFill>
              <a:schemeClr val="accent5">
                <a:lumMod val="50000"/>
              </a:schemeClr>
            </a:solidFill>
            <a:scene3d>
              <a:camera prst="isometricOffAxis1Right"/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ru-RU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Технологический оператор </a:t>
              </a:r>
            </a:p>
            <a:p>
              <a:pPr algn="ctr"/>
              <a:r>
                <a:rPr lang="ru-RU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Региональной инфраструктуры </a:t>
              </a:r>
              <a:r>
                <a:rPr lang="ru-RU" sz="7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пространственных </a:t>
              </a:r>
              <a:r>
                <a:rPr lang="ru-RU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данных Калужской области (РИПД</a:t>
              </a:r>
              <a:r>
                <a:rPr lang="ru-RU" sz="7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ru-RU" sz="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8" name="Нашивка 17"/>
            <p:cNvSpPr/>
            <p:nvPr/>
          </p:nvSpPr>
          <p:spPr>
            <a:xfrm rot="8707518" flipV="1">
              <a:off x="4845618" y="-869969"/>
              <a:ext cx="4057427" cy="2934870"/>
            </a:xfrm>
            <a:prstGeom prst="chevron">
              <a:avLst>
                <a:gd name="adj" fmla="val 29648"/>
              </a:avLst>
            </a:prstGeom>
            <a:solidFill>
              <a:srgbClr val="974807"/>
            </a:solidFill>
            <a:scene3d>
              <a:camera prst="isometricOffAxis1Right"/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r>
                <a:rPr lang="ru-RU" sz="7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Уполномоченная организация  по учету и эксплуатации информационных систем </a:t>
              </a:r>
              <a:r>
                <a:rPr lang="ru-RU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ОИВ и ОМСУ Калужской </a:t>
              </a:r>
              <a:r>
                <a:rPr lang="ru-RU" sz="7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области</a:t>
              </a:r>
              <a:endParaRPr lang="ru-RU" sz="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Нашивка 18"/>
            <p:cNvSpPr/>
            <p:nvPr/>
          </p:nvSpPr>
          <p:spPr>
            <a:xfrm rot="17693532">
              <a:off x="1938474" y="3755087"/>
              <a:ext cx="3993962" cy="2836286"/>
            </a:xfrm>
            <a:prstGeom prst="chevron">
              <a:avLst>
                <a:gd name="adj" fmla="val 29648"/>
              </a:avLst>
            </a:prstGeom>
            <a:solidFill>
              <a:srgbClr val="00B050"/>
            </a:solidFill>
            <a:scene3d>
              <a:camera prst="isometricOffAxis1Right"/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algn="ctr"/>
              <a:r>
                <a:rPr lang="ru-RU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Уполномоченная организация Калужской области по </a:t>
              </a:r>
              <a:r>
                <a:rPr lang="ru-RU" sz="7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выпуску</a:t>
              </a:r>
              <a:r>
                <a:rPr lang="ru-RU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выдаче и обслуживанию универсальной электронной карты (УЭК</a:t>
              </a:r>
              <a:r>
                <a:rPr lang="ru-RU" sz="7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ru-RU" sz="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Нашивка 19"/>
            <p:cNvSpPr/>
            <p:nvPr/>
          </p:nvSpPr>
          <p:spPr>
            <a:xfrm rot="12859816" flipV="1">
              <a:off x="5092282" y="2730728"/>
              <a:ext cx="4111144" cy="2897678"/>
            </a:xfrm>
            <a:prstGeom prst="chevron">
              <a:avLst>
                <a:gd name="adj" fmla="val 29648"/>
              </a:avLst>
            </a:prstGeom>
            <a:solidFill>
              <a:schemeClr val="accent6">
                <a:lumMod val="75000"/>
              </a:schemeClr>
            </a:solidFill>
            <a:scene3d>
              <a:camera prst="isometricOffAxis1Right"/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 wrap="square" anchor="ctr"/>
            <a:lstStyle/>
            <a:p>
              <a:pPr marL="0" indent="0" algn="ctr">
                <a:buNone/>
              </a:pPr>
              <a:r>
                <a:rPr lang="ru-RU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Оператор </a:t>
              </a:r>
            </a:p>
            <a:p>
              <a:pPr marL="0" indent="0" algn="ctr">
                <a:buNone/>
              </a:pPr>
              <a:r>
                <a:rPr lang="ru-RU" sz="7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региональной информационной системы межведомственного информационного взаимодействия Калужской области (РСМЭВ</a:t>
              </a:r>
              <a:r>
                <a:rPr lang="ru-RU" sz="7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ru-RU" sz="7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 rot="21144451">
              <a:off x="2996840" y="1611975"/>
              <a:ext cx="3384375" cy="16301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1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Агентство </a:t>
              </a:r>
              <a:endParaRPr lang="ru-RU" sz="1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endParaRPr>
            </a:p>
            <a:p>
              <a:pPr algn="ctr"/>
              <a:r>
                <a:rPr lang="ru-RU" sz="1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и</a:t>
              </a:r>
              <a:r>
                <a:rPr lang="ru-RU" sz="1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нформационных</a:t>
              </a:r>
            </a:p>
            <a:p>
              <a:pPr algn="ctr"/>
              <a:r>
                <a:rPr lang="ru-RU" sz="10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 </a:t>
              </a:r>
              <a:r>
                <a:rPr lang="ru-RU" sz="1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технологий </a:t>
              </a:r>
            </a:p>
            <a:p>
              <a:pPr algn="ctr"/>
              <a:r>
                <a:rPr lang="ru-RU" sz="10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itchFamily="34" charset="0"/>
                </a:rPr>
                <a:t>Калужской области</a:t>
              </a:r>
            </a:p>
          </p:txBody>
        </p:sp>
      </p:grpSp>
      <p:sp>
        <p:nvSpPr>
          <p:cNvPr id="22" name="Прямоугольник 21"/>
          <p:cNvSpPr/>
          <p:nvPr/>
        </p:nvSpPr>
        <p:spPr>
          <a:xfrm>
            <a:off x="0" y="271105"/>
            <a:ext cx="9144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dirty="0" smtClean="0">
                <a:latin typeface="Calibri" panose="020F0502020204030204" pitchFamily="34" charset="0"/>
                <a:cs typeface="Times New Roman" pitchFamily="18" charset="0"/>
              </a:rPr>
              <a:t>Агентство информационных технологий Калужской области</a:t>
            </a:r>
            <a:endParaRPr lang="ru-RU" sz="2000" b="1" kern="0" dirty="0">
              <a:latin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9995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000" b="1" kern="0" dirty="0" smtClean="0">
                <a:latin typeface="Calibri" panose="020F0502020204030204" pitchFamily="34" charset="0"/>
                <a:cs typeface="Times New Roman" pitchFamily="18" charset="0"/>
              </a:rPr>
              <a:t>Задачи </a:t>
            </a:r>
            <a:r>
              <a:rPr lang="ru-RU" sz="2000" b="1" dirty="0" smtClean="0">
                <a:latin typeface="Calibri" pitchFamily="34" charset="0"/>
              </a:rPr>
              <a:t>региональной </a:t>
            </a:r>
          </a:p>
          <a:p>
            <a:pPr algn="ctr" eaLnBrk="1" hangingPunct="1"/>
            <a:r>
              <a:rPr lang="ru-RU" sz="2000" b="1" dirty="0" smtClean="0">
                <a:latin typeface="Calibri" pitchFamily="34" charset="0"/>
              </a:rPr>
              <a:t>навигационно-информационной системы Калужской области</a:t>
            </a:r>
          </a:p>
          <a:p>
            <a:pPr algn="ctr">
              <a:defRPr/>
            </a:pPr>
            <a:endParaRPr lang="ru-RU" sz="2000" b="1" kern="0" dirty="0">
              <a:latin typeface="Calibri" panose="020F0502020204030204" pitchFamily="34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20800" y="2460695"/>
            <a:ext cx="7670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libri" pitchFamily="34" charset="0"/>
              </a:rPr>
              <a:t>информационно-аналитического обеспечения исполнительных органов государственной власти, органов местного самоуправления муниципальных районов и городских округов Калужской области и транспортных организаций в части принятия решений по управлению транспортным комплексом</a:t>
            </a:r>
            <a:endParaRPr lang="ru-RU" dirty="0">
              <a:latin typeface="Calibri" pitchFamily="34" charset="0"/>
            </a:endParaRPr>
          </a:p>
        </p:txBody>
      </p:sp>
      <p:pic>
        <p:nvPicPr>
          <p:cNvPr id="7" name="Рисунок 6" descr="task-accomplis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9900" y="987425"/>
            <a:ext cx="787400" cy="590550"/>
          </a:xfrm>
          <a:prstGeom prst="rect">
            <a:avLst/>
          </a:prstGeom>
        </p:spPr>
      </p:pic>
      <p:pic>
        <p:nvPicPr>
          <p:cNvPr id="8" name="Рисунок 7" descr="task-accomplis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1800" y="1800225"/>
            <a:ext cx="787400" cy="590550"/>
          </a:xfrm>
          <a:prstGeom prst="rect">
            <a:avLst/>
          </a:prstGeom>
        </p:spPr>
      </p:pic>
      <p:pic>
        <p:nvPicPr>
          <p:cNvPr id="9" name="Рисунок 8" descr="task-accomplis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100" y="2790825"/>
            <a:ext cx="787400" cy="590550"/>
          </a:xfrm>
          <a:prstGeom prst="rect">
            <a:avLst/>
          </a:prstGeom>
        </p:spPr>
      </p:pic>
      <p:pic>
        <p:nvPicPr>
          <p:cNvPr id="10" name="Рисунок 9" descr="task-accomplishe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9100" y="3794125"/>
            <a:ext cx="787400" cy="59055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295681" y="3949700"/>
            <a:ext cx="40126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Calibri" pitchFamily="34" charset="0"/>
              </a:rPr>
              <a:t>обеспечение безопасности перевозок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333500" y="1753285"/>
            <a:ext cx="68707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libri" pitchFamily="34" charset="0"/>
              </a:rPr>
              <a:t>повышение качества и обеспечение контроля качества транспортных услуг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308100" y="968286"/>
            <a:ext cx="8077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Calibri" pitchFamily="34" charset="0"/>
              </a:rPr>
              <a:t>автоматизация процессов планирования, мониторинга, диспетчеризации и управления транспортом различного функционального назначения</a:t>
            </a:r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Номер слайда 3"/>
          <p:cNvSpPr txBox="1">
            <a:spLocks/>
          </p:cNvSpPr>
          <p:nvPr/>
        </p:nvSpPr>
        <p:spPr>
          <a:xfrm>
            <a:off x="205740" y="279778"/>
            <a:ext cx="754911" cy="432057"/>
          </a:xfrm>
          <a:prstGeom prst="rect">
            <a:avLst/>
          </a:prstGeom>
        </p:spPr>
        <p:txBody>
          <a:bodyPr vert="horz" lIns="91426" tIns="45712" rIns="91426" bIns="45712" rtlCol="0" anchor="ctr"/>
          <a:lstStyle>
            <a:defPPr>
              <a:defRPr lang="ru-RU"/>
            </a:defPPr>
            <a:lvl1pPr algn="r" rtl="0" fontAlgn="auto">
              <a:spcBef>
                <a:spcPts val="0"/>
              </a:spcBef>
              <a:spcAft>
                <a:spcPts val="0"/>
              </a:spcAft>
              <a:defRPr sz="1600" kern="1200">
                <a:solidFill>
                  <a:schemeClr val="tx1">
                    <a:tint val="7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38961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779233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168849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558464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1948080" algn="l" defTabSz="779233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337697" algn="l" defTabSz="779233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2727313" algn="l" defTabSz="779233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116929" algn="l" defTabSz="779233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endParaRPr lang="ru-RU" dirty="0">
              <a:solidFill>
                <a:schemeClr val="tx1"/>
              </a:solidFill>
              <a:latin typeface="Calibri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2316" y="1046752"/>
            <a:ext cx="5388088" cy="3810000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54" y="866748"/>
            <a:ext cx="1676916" cy="1257687"/>
          </a:xfrm>
          <a:prstGeom prst="rect">
            <a:avLst/>
          </a:prstGeom>
        </p:spPr>
      </p:pic>
      <p:sp>
        <p:nvSpPr>
          <p:cNvPr id="30" name="Прямоугольник 29"/>
          <p:cNvSpPr/>
          <p:nvPr/>
        </p:nvSpPr>
        <p:spPr>
          <a:xfrm>
            <a:off x="360136" y="1956717"/>
            <a:ext cx="2343149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 smtClean="0">
                <a:solidFill>
                  <a:srgbClr val="96006F"/>
                </a:solidFill>
                <a:latin typeface="Calibri" panose="020F0502020204030204" pitchFamily="34" charset="0"/>
              </a:rPr>
              <a:t>1147 транспортных средств, осуществляющих регулярные перевозки пассажиров по маршрутам </a:t>
            </a:r>
            <a:endParaRPr lang="ru-RU" sz="1300" dirty="0">
              <a:solidFill>
                <a:srgbClr val="96006F"/>
              </a:solidFill>
              <a:latin typeface="Calibri" panose="020F0502020204030204" pitchFamily="34" charset="0"/>
            </a:endParaRPr>
          </a:p>
        </p:txBody>
      </p:sp>
      <p:pic>
        <p:nvPicPr>
          <p:cNvPr id="31" name="Рисунок 3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365" y="2936139"/>
            <a:ext cx="2013303" cy="832165"/>
          </a:xfrm>
          <a:prstGeom prst="rect">
            <a:avLst/>
          </a:prstGeom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83985" y="2930524"/>
            <a:ext cx="1295400" cy="93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4" name="Прямоугольник 33"/>
          <p:cNvSpPr/>
          <p:nvPr/>
        </p:nvSpPr>
        <p:spPr>
          <a:xfrm>
            <a:off x="330200" y="3856708"/>
            <a:ext cx="2984500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 smtClean="0">
                <a:solidFill>
                  <a:srgbClr val="96006F"/>
                </a:solidFill>
                <a:latin typeface="Calibri" panose="020F0502020204030204" pitchFamily="34" charset="0"/>
              </a:rPr>
              <a:t>343 транспортных средства, осуществляющих перевозки</a:t>
            </a:r>
            <a:r>
              <a:rPr lang="en-US" sz="1300" dirty="0" smtClean="0">
                <a:solidFill>
                  <a:srgbClr val="96006F"/>
                </a:solidFill>
                <a:latin typeface="Calibri" panose="020F0502020204030204" pitchFamily="34" charset="0"/>
              </a:rPr>
              <a:t> </a:t>
            </a:r>
            <a:r>
              <a:rPr lang="ru-RU" sz="1300" dirty="0" smtClean="0">
                <a:solidFill>
                  <a:srgbClr val="96006F"/>
                </a:solidFill>
                <a:latin typeface="Calibri" panose="020F0502020204030204" pitchFamily="34" charset="0"/>
              </a:rPr>
              <a:t>детей</a:t>
            </a:r>
          </a:p>
        </p:txBody>
      </p:sp>
      <p:pic>
        <p:nvPicPr>
          <p:cNvPr id="35" name="Рисунок 34" descr="75841-alkogolizm-lechenie-g-astrahan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20117" y="876301"/>
            <a:ext cx="1785256" cy="1338942"/>
          </a:xfrm>
          <a:prstGeom prst="rect">
            <a:avLst/>
          </a:prstGeom>
        </p:spPr>
      </p:pic>
      <p:sp>
        <p:nvSpPr>
          <p:cNvPr id="36" name="Прямоугольник 35"/>
          <p:cNvSpPr/>
          <p:nvPr/>
        </p:nvSpPr>
        <p:spPr>
          <a:xfrm>
            <a:off x="6903896" y="2091207"/>
            <a:ext cx="191897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300" dirty="0" smtClean="0">
                <a:solidFill>
                  <a:srgbClr val="96006F"/>
                </a:solidFill>
                <a:latin typeface="Calibri" panose="020F0502020204030204" pitchFamily="34" charset="0"/>
              </a:rPr>
              <a:t>254 </a:t>
            </a:r>
            <a:r>
              <a:rPr lang="ru-RU" sz="1300" dirty="0">
                <a:solidFill>
                  <a:srgbClr val="96006F"/>
                </a:solidFill>
                <a:latin typeface="Calibri" panose="020F0502020204030204" pitchFamily="34" charset="0"/>
              </a:rPr>
              <a:t>транспортных </a:t>
            </a:r>
            <a:r>
              <a:rPr lang="ru-RU" sz="1300" dirty="0" smtClean="0">
                <a:solidFill>
                  <a:srgbClr val="96006F"/>
                </a:solidFill>
                <a:latin typeface="Calibri" panose="020F0502020204030204" pitchFamily="34" charset="0"/>
              </a:rPr>
              <a:t>средства, оказывающих скорую неотложную помощь</a:t>
            </a:r>
            <a:endParaRPr lang="ru-RU" sz="1300" dirty="0">
              <a:solidFill>
                <a:srgbClr val="96006F"/>
              </a:solidFill>
              <a:latin typeface="Calibri" panose="020F050202020403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0"/>
            <a:ext cx="914399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/>
            <a:endParaRPr lang="ru-RU" b="1" dirty="0" smtClean="0">
              <a:latin typeface="Calibri" pitchFamily="34" charset="0"/>
            </a:endParaRPr>
          </a:p>
          <a:p>
            <a:pPr algn="ctr" eaLnBrk="1" hangingPunct="1"/>
            <a:r>
              <a:rPr lang="ru-RU" b="1" dirty="0" smtClean="0">
                <a:latin typeface="Calibri" pitchFamily="34" charset="0"/>
              </a:rPr>
              <a:t>Подключенный к системе транспорт</a:t>
            </a:r>
            <a:endParaRPr lang="ru-RU" b="1" dirty="0">
              <a:solidFill>
                <a:srgbClr val="00206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60700" y="2655217"/>
            <a:ext cx="2627085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700" b="1" dirty="0" smtClean="0">
                <a:latin typeface="Calibri" panose="020F0502020204030204" pitchFamily="34" charset="0"/>
              </a:rPr>
              <a:t>~2500 </a:t>
            </a:r>
            <a:r>
              <a:rPr lang="ru-RU" sz="1700" b="1" dirty="0" smtClean="0">
                <a:latin typeface="Calibri" panose="020F0502020204030204" pitchFamily="34" charset="0"/>
              </a:rPr>
              <a:t>единиц транспорта</a:t>
            </a:r>
            <a:endParaRPr lang="ru-RU" sz="1700" b="1" dirty="0">
              <a:latin typeface="Calibri" panose="020F0502020204030204" pitchFamily="34" charset="0"/>
            </a:endParaRPr>
          </a:p>
        </p:txBody>
      </p:sp>
      <p:pic>
        <p:nvPicPr>
          <p:cNvPr id="15" name="Рисунок 14" descr="31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30800" y="3743325"/>
            <a:ext cx="1663700" cy="1247775"/>
          </a:xfrm>
          <a:prstGeom prst="rect">
            <a:avLst/>
          </a:prstGeom>
        </p:spPr>
      </p:pic>
      <p:sp>
        <p:nvSpPr>
          <p:cNvPr id="32" name="Прямоугольник 31"/>
          <p:cNvSpPr/>
          <p:nvPr/>
        </p:nvSpPr>
        <p:spPr>
          <a:xfrm>
            <a:off x="6614348" y="3640607"/>
            <a:ext cx="2252804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 smtClean="0">
                <a:solidFill>
                  <a:srgbClr val="96006F"/>
                </a:solidFill>
                <a:latin typeface="Calibri" panose="020F0502020204030204" pitchFamily="34" charset="0"/>
              </a:rPr>
              <a:t>189 </a:t>
            </a:r>
            <a:r>
              <a:rPr lang="ru-RU" sz="1300" dirty="0">
                <a:solidFill>
                  <a:srgbClr val="96006F"/>
                </a:solidFill>
                <a:latin typeface="Calibri" panose="020F0502020204030204" pitchFamily="34" charset="0"/>
              </a:rPr>
              <a:t>транспортных средств, осуществляющих перевозку опасных грузов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667000" y="4851112"/>
            <a:ext cx="5689600" cy="292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smtClean="0">
                <a:solidFill>
                  <a:srgbClr val="96006F"/>
                </a:solidFill>
                <a:latin typeface="Calibri" panose="020F0502020204030204" pitchFamily="34" charset="0"/>
              </a:rPr>
              <a:t>350 </a:t>
            </a:r>
            <a:r>
              <a:rPr lang="ru-RU" sz="1300" dirty="0">
                <a:solidFill>
                  <a:srgbClr val="96006F"/>
                </a:solidFill>
                <a:latin typeface="Calibri" panose="020F0502020204030204" pitchFamily="34" charset="0"/>
              </a:rPr>
              <a:t>транспортных средств, осуществляющих </a:t>
            </a:r>
            <a:r>
              <a:rPr lang="ru-RU" sz="1300" dirty="0" smtClean="0">
                <a:solidFill>
                  <a:srgbClr val="96006F"/>
                </a:solidFill>
                <a:latin typeface="Calibri" panose="020F0502020204030204" pitchFamily="34" charset="0"/>
              </a:rPr>
              <a:t>уборку и содержание дорог</a:t>
            </a:r>
            <a:endParaRPr lang="ru-RU" sz="1300" dirty="0">
              <a:solidFill>
                <a:srgbClr val="96006F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1326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Стрелка вниз 36"/>
          <p:cNvSpPr/>
          <p:nvPr/>
        </p:nvSpPr>
        <p:spPr>
          <a:xfrm rot="16200000">
            <a:off x="3514867" y="642121"/>
            <a:ext cx="571500" cy="1390373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00" b="1" dirty="0">
              <a:latin typeface="Calibri" pitchFamily="34" charset="0"/>
            </a:endParaRPr>
          </a:p>
        </p:txBody>
      </p:sp>
      <p:sp>
        <p:nvSpPr>
          <p:cNvPr id="65" name="Стрелка углом 64"/>
          <p:cNvSpPr/>
          <p:nvPr/>
        </p:nvSpPr>
        <p:spPr>
          <a:xfrm flipV="1">
            <a:off x="5003800" y="1714500"/>
            <a:ext cx="1117600" cy="1358900"/>
          </a:xfrm>
          <a:prstGeom prst="bentArrow">
            <a:avLst>
              <a:gd name="adj1" fmla="val 28093"/>
              <a:gd name="adj2" fmla="val 25000"/>
              <a:gd name="adj3" fmla="val 22938"/>
              <a:gd name="adj4" fmla="val 54059"/>
            </a:avLst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2857500" y="3403600"/>
            <a:ext cx="2247900" cy="12954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300" b="1" dirty="0" smtClean="0">
                <a:latin typeface="Calibri" pitchFamily="34" charset="0"/>
              </a:rPr>
              <a:t>Специализированный </a:t>
            </a:r>
            <a:r>
              <a:rPr lang="en-US" sz="1300" b="1" dirty="0" smtClean="0">
                <a:latin typeface="Calibri" pitchFamily="34" charset="0"/>
              </a:rPr>
              <a:t>Web-</a:t>
            </a:r>
            <a:r>
              <a:rPr lang="ru-RU" sz="1300" b="1" dirty="0" smtClean="0">
                <a:latin typeface="Calibri" pitchFamily="34" charset="0"/>
              </a:rPr>
              <a:t>портал системы управления пассажирскими перевозками</a:t>
            </a:r>
            <a:endParaRPr lang="ru-RU" sz="1300" b="1" dirty="0">
              <a:latin typeface="Calibri" pitchFamily="34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419100" y="3390900"/>
            <a:ext cx="2247900" cy="12954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b="1" dirty="0" smtClean="0">
              <a:latin typeface="Calibri" pitchFamily="34" charset="0"/>
            </a:endParaRPr>
          </a:p>
          <a:p>
            <a:pPr algn="ctr"/>
            <a:r>
              <a:rPr lang="ru-RU" sz="1300" b="1" dirty="0" smtClean="0">
                <a:latin typeface="Calibri" pitchFamily="34" charset="0"/>
              </a:rPr>
              <a:t>Автоматизированная система информирования пассажиров о движении пассажирского транспорта на территории Калужской области</a:t>
            </a:r>
          </a:p>
          <a:p>
            <a:pPr algn="ctr"/>
            <a:endParaRPr lang="ru-RU" sz="1300" b="1" dirty="0">
              <a:latin typeface="Calibri" pitchFamily="34" charset="0"/>
            </a:endParaRPr>
          </a:p>
        </p:txBody>
      </p:sp>
      <p:sp>
        <p:nvSpPr>
          <p:cNvPr id="55" name="Скругленный прямоугольник 54"/>
          <p:cNvSpPr/>
          <p:nvPr/>
        </p:nvSpPr>
        <p:spPr>
          <a:xfrm>
            <a:off x="1485900" y="1968500"/>
            <a:ext cx="2501900" cy="9271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b="1" dirty="0" smtClean="0">
              <a:latin typeface="Calibri" pitchFamily="34" charset="0"/>
            </a:endParaRPr>
          </a:p>
          <a:p>
            <a:pPr algn="ctr"/>
            <a:r>
              <a:rPr lang="ru-RU" sz="1300" b="1" dirty="0" smtClean="0">
                <a:latin typeface="Calibri" pitchFamily="34" charset="0"/>
              </a:rPr>
              <a:t>Система управления пассажирскими перевозками на территории Калужской области (+ школьный автобус)</a:t>
            </a:r>
          </a:p>
          <a:p>
            <a:pPr algn="ctr"/>
            <a:endParaRPr lang="ru-RU" sz="1300" b="1" dirty="0">
              <a:latin typeface="Calibri" pitchFamily="34" charset="0"/>
            </a:endParaRPr>
          </a:p>
        </p:txBody>
      </p:sp>
      <p:sp>
        <p:nvSpPr>
          <p:cNvPr id="22" name="TextBox 8"/>
          <p:cNvSpPr txBox="1">
            <a:spLocks noChangeArrowheads="1"/>
          </p:cNvSpPr>
          <p:nvPr/>
        </p:nvSpPr>
        <p:spPr bwMode="auto">
          <a:xfrm>
            <a:off x="0" y="114300"/>
            <a:ext cx="88773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b="1" dirty="0">
                <a:latin typeface="Calibri" pitchFamily="34" charset="0"/>
              </a:rPr>
              <a:t>Архитектура региональной </a:t>
            </a:r>
            <a:endParaRPr lang="ru-RU" b="1" dirty="0" smtClean="0">
              <a:latin typeface="Calibri" pitchFamily="34" charset="0"/>
            </a:endParaRPr>
          </a:p>
          <a:p>
            <a:pPr algn="ctr" eaLnBrk="1" hangingPunct="1"/>
            <a:r>
              <a:rPr lang="ru-RU" b="1" dirty="0" smtClean="0">
                <a:latin typeface="Calibri" pitchFamily="34" charset="0"/>
              </a:rPr>
              <a:t>навигационно-информационной </a:t>
            </a:r>
            <a:r>
              <a:rPr lang="ru-RU" b="1" dirty="0">
                <a:latin typeface="Calibri" pitchFamily="34" charset="0"/>
              </a:rPr>
              <a:t>системы Калужской области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6157276" y="955040"/>
            <a:ext cx="45719" cy="414274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00" b="1" dirty="0">
              <a:latin typeface="Calibri" pitchFamily="34" charset="0"/>
            </a:endParaRPr>
          </a:p>
        </p:txBody>
      </p:sp>
      <p:sp>
        <p:nvSpPr>
          <p:cNvPr id="35" name="Стрелка вниз 34"/>
          <p:cNvSpPr/>
          <p:nvPr/>
        </p:nvSpPr>
        <p:spPr>
          <a:xfrm>
            <a:off x="1475104" y="1628360"/>
            <a:ext cx="571500" cy="373085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00" b="1" dirty="0">
              <a:latin typeface="Calibri" pitchFamily="34" charset="0"/>
            </a:endParaRPr>
          </a:p>
        </p:txBody>
      </p:sp>
      <p:sp>
        <p:nvSpPr>
          <p:cNvPr id="36" name="Двойная стрелка вверх/вниз 35"/>
          <p:cNvSpPr/>
          <p:nvPr/>
        </p:nvSpPr>
        <p:spPr>
          <a:xfrm>
            <a:off x="3494722" y="2818210"/>
            <a:ext cx="484187" cy="633650"/>
          </a:xfrm>
          <a:prstGeom prst="up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00" b="1" dirty="0">
              <a:latin typeface="Calibri" pitchFamily="34" charset="0"/>
            </a:endParaRPr>
          </a:p>
        </p:txBody>
      </p:sp>
      <p:sp>
        <p:nvSpPr>
          <p:cNvPr id="53" name="Скругленный прямоугольник 52"/>
          <p:cNvSpPr/>
          <p:nvPr/>
        </p:nvSpPr>
        <p:spPr>
          <a:xfrm>
            <a:off x="723900" y="990600"/>
            <a:ext cx="2438400" cy="6858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00" b="1" dirty="0" smtClean="0">
              <a:latin typeface="Calibri" pitchFamily="34" charset="0"/>
            </a:endParaRPr>
          </a:p>
          <a:p>
            <a:pPr algn="ctr">
              <a:defRPr/>
            </a:pPr>
            <a:r>
              <a:rPr lang="ru-RU" sz="1300" b="1" dirty="0" smtClean="0">
                <a:latin typeface="Calibri" pitchFamily="34" charset="0"/>
              </a:rPr>
              <a:t>Телематическая платформа</a:t>
            </a:r>
          </a:p>
          <a:p>
            <a:pPr algn="ctr">
              <a:defRPr/>
            </a:pPr>
            <a:endParaRPr lang="ru-RU" sz="1300" b="1" dirty="0">
              <a:latin typeface="Calibri" pitchFamily="34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4533900" y="990600"/>
            <a:ext cx="1320800" cy="7366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b="1" dirty="0" smtClean="0">
              <a:latin typeface="Calibri" pitchFamily="34" charset="0"/>
            </a:endParaRPr>
          </a:p>
          <a:p>
            <a:pPr algn="ctr"/>
            <a:r>
              <a:rPr lang="ru-RU" sz="1300" b="1" dirty="0" smtClean="0">
                <a:latin typeface="Calibri" pitchFamily="34" charset="0"/>
              </a:rPr>
              <a:t>Отраслевые подсистемы</a:t>
            </a:r>
          </a:p>
          <a:p>
            <a:pPr algn="ctr"/>
            <a:endParaRPr lang="ru-RU" sz="1300" b="1" dirty="0">
              <a:latin typeface="Calibri" pitchFamily="34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6375400" y="1003300"/>
            <a:ext cx="2159000" cy="7239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300" b="1" dirty="0" smtClean="0">
              <a:latin typeface="Calibri" pitchFamily="34" charset="0"/>
            </a:endParaRPr>
          </a:p>
          <a:p>
            <a:pPr algn="ctr"/>
            <a:r>
              <a:rPr lang="ru-RU" sz="1300" b="1" dirty="0" smtClean="0">
                <a:latin typeface="Calibri" pitchFamily="34" charset="0"/>
              </a:rPr>
              <a:t>Транспорт осуществляющий уборку и содержание дорог </a:t>
            </a:r>
          </a:p>
          <a:p>
            <a:pPr algn="ctr"/>
            <a:endParaRPr lang="ru-RU" sz="1300" b="1" dirty="0">
              <a:latin typeface="Calibri" pitchFamily="34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6388100" y="2091056"/>
            <a:ext cx="2159000" cy="7239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300" b="1" dirty="0" smtClean="0">
                <a:latin typeface="Calibri" pitchFamily="34" charset="0"/>
              </a:rPr>
              <a:t>Транспорт ОИВ/ОМСУ</a:t>
            </a:r>
            <a:endParaRPr lang="ru-RU" sz="1300" b="1" dirty="0">
              <a:latin typeface="Calibri" pitchFamily="34" charset="0"/>
            </a:endParaRP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6400800" y="3224632"/>
            <a:ext cx="2159000" cy="7239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300" b="1" dirty="0" smtClean="0">
                <a:latin typeface="Calibri" pitchFamily="34" charset="0"/>
              </a:rPr>
              <a:t>Скорая медицинская помощь</a:t>
            </a:r>
            <a:endParaRPr lang="ru-RU" sz="1300" b="1" dirty="0">
              <a:latin typeface="Calibri" pitchFamily="34" charset="0"/>
            </a:endParaRPr>
          </a:p>
        </p:txBody>
      </p:sp>
      <p:sp>
        <p:nvSpPr>
          <p:cNvPr id="63" name="Скругленный прямоугольник 62"/>
          <p:cNvSpPr/>
          <p:nvPr/>
        </p:nvSpPr>
        <p:spPr>
          <a:xfrm>
            <a:off x="6400800" y="4318000"/>
            <a:ext cx="2159000" cy="723900"/>
          </a:xfrm>
          <a:prstGeom prst="roundRect">
            <a:avLst/>
          </a:prstGeom>
          <a:solidFill>
            <a:schemeClr val="accent1">
              <a:lumMod val="60000"/>
              <a:lumOff val="40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sz="1300" b="1" dirty="0" smtClean="0">
                <a:latin typeface="Calibri" pitchFamily="34" charset="0"/>
              </a:rPr>
              <a:t>Опасные грузы</a:t>
            </a:r>
            <a:endParaRPr lang="ru-RU" sz="1300" b="1" dirty="0">
              <a:latin typeface="Calibri" pitchFamily="34" charset="0"/>
            </a:endParaRPr>
          </a:p>
        </p:txBody>
      </p:sp>
      <p:sp>
        <p:nvSpPr>
          <p:cNvPr id="66" name="Стрелка вниз 65"/>
          <p:cNvSpPr/>
          <p:nvPr/>
        </p:nvSpPr>
        <p:spPr>
          <a:xfrm>
            <a:off x="1525904" y="2857500"/>
            <a:ext cx="571500" cy="482600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00" b="1" dirty="0">
              <a:latin typeface="Calibri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190500" y="2132410"/>
            <a:ext cx="1041400" cy="685800"/>
          </a:xfrm>
          <a:prstGeom prst="roundRect">
            <a:avLst/>
          </a:prstGeom>
          <a:solidFill>
            <a:schemeClr val="accent6">
              <a:lumMod val="75000"/>
            </a:schemeClr>
          </a:solidFill>
          <a:ln cap="rnd">
            <a:solidFill>
              <a:schemeClr val="tx2">
                <a:lumMod val="60000"/>
                <a:lumOff val="40000"/>
              </a:schemeClr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 extrusionH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00" b="1" dirty="0" smtClean="0">
              <a:latin typeface="Calibri" pitchFamily="34" charset="0"/>
            </a:endParaRPr>
          </a:p>
          <a:p>
            <a:pPr algn="ctr">
              <a:defRPr/>
            </a:pPr>
            <a:r>
              <a:rPr lang="ru-RU" sz="1300" b="1" dirty="0" smtClean="0">
                <a:latin typeface="Calibri" pitchFamily="34" charset="0"/>
              </a:rPr>
              <a:t>ЭРА-ГЛОНАСС</a:t>
            </a:r>
          </a:p>
          <a:p>
            <a:pPr algn="ctr">
              <a:defRPr/>
            </a:pPr>
            <a:endParaRPr lang="ru-RU" sz="1300" b="1" dirty="0">
              <a:latin typeface="Calibri" pitchFamily="34" charset="0"/>
            </a:endParaRPr>
          </a:p>
        </p:txBody>
      </p:sp>
      <p:sp>
        <p:nvSpPr>
          <p:cNvPr id="20" name="Стрелка вниз 19"/>
          <p:cNvSpPr/>
          <p:nvPr/>
        </p:nvSpPr>
        <p:spPr>
          <a:xfrm rot="10800000">
            <a:off x="732154" y="1689099"/>
            <a:ext cx="571500" cy="423885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13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8106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71550" y="263660"/>
            <a:ext cx="68961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dirty="0" smtClean="0">
                <a:latin typeface="Calibri" panose="020F0502020204030204" pitchFamily="34" charset="0"/>
                <a:cs typeface="Times New Roman" pitchFamily="18" charset="0"/>
              </a:rPr>
              <a:t>Цифровое управление пассажирским транспортом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628" y="1169100"/>
            <a:ext cx="3436772" cy="210750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8" y="3644901"/>
            <a:ext cx="2742684" cy="1498600"/>
          </a:xfrm>
          <a:prstGeom prst="rect">
            <a:avLst/>
          </a:prstGeom>
        </p:spPr>
      </p:pic>
      <p:pic>
        <p:nvPicPr>
          <p:cNvPr id="13" name="Рисунок 12" descr="macbookf43f212er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00" y="972564"/>
            <a:ext cx="5181600" cy="2665602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601" y="1911802"/>
            <a:ext cx="4147799" cy="2953862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3893" y="2138947"/>
            <a:ext cx="2054907" cy="256207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Рисунок 14" descr="macbook-1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73349" y="1701800"/>
            <a:ext cx="6440743" cy="387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9024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71550" y="263660"/>
            <a:ext cx="68961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dirty="0" smtClean="0">
                <a:latin typeface="Calibri" panose="020F0502020204030204" pitchFamily="34" charset="0"/>
                <a:cs typeface="Times New Roman" pitchFamily="18" charset="0"/>
              </a:rPr>
              <a:t>Цифровое управление пассажирским транспортом</a:t>
            </a:r>
          </a:p>
        </p:txBody>
      </p:sp>
      <p:pic>
        <p:nvPicPr>
          <p:cNvPr id="12" name="Picture 3" descr="D:\Мои документы\Документы КалугаИнформТех\Презентации\2016\Скриншоты\Я.Транспорт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5045" y="1554745"/>
            <a:ext cx="1663035" cy="269249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Рисунок 16" descr="4c32f3162939496f689076795b9524da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13927" y="1123763"/>
            <a:ext cx="1885272" cy="355445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768" y="1332335"/>
            <a:ext cx="1738367" cy="31496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790" y="1058703"/>
            <a:ext cx="2209799" cy="3956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5179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71550" y="263660"/>
            <a:ext cx="68961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kern="0" dirty="0" smtClean="0">
                <a:latin typeface="Calibri" panose="020F0502020204030204" pitchFamily="34" charset="0"/>
                <a:cs typeface="Times New Roman" pitchFamily="18" charset="0"/>
              </a:rPr>
              <a:t>Мониторинг ведомственного транспорта и уборки дорог </a:t>
            </a:r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87" y="1105437"/>
            <a:ext cx="3396342" cy="222352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Рисунок 12" descr="macbookf43f212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0" y="957577"/>
            <a:ext cx="5181600" cy="266560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286" y="1933928"/>
            <a:ext cx="4187371" cy="2658029"/>
          </a:xfrm>
          <a:prstGeom prst="rect">
            <a:avLst/>
          </a:prstGeom>
        </p:spPr>
      </p:pic>
      <p:pic>
        <p:nvPicPr>
          <p:cNvPr id="15" name="Рисунок 14" descr="macbook-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3349" y="1701800"/>
            <a:ext cx="6440743" cy="387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26842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ezentation_Honda_ENG1">
  <a:themeElements>
    <a:clrScheme name="Другая 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A5A5A5"/>
      </a:hlink>
      <a:folHlink>
        <a:srgbClr val="C00000"/>
      </a:folHlink>
    </a:clrScheme>
    <a:fontScheme name="Другая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Mod val="60000"/>
            <a:lumOff val="40000"/>
          </a:schemeClr>
        </a:solidFill>
        <a:ln cap="rnd">
          <a:solidFill>
            <a:schemeClr val="tx2">
              <a:lumMod val="60000"/>
              <a:lumOff val="40000"/>
            </a:schemeClr>
          </a:solidFill>
        </a:ln>
        <a:effectLst>
          <a:innerShdw blurRad="63500" dist="50800" dir="18900000">
            <a:prstClr val="black">
              <a:alpha val="50000"/>
            </a:prstClr>
          </a:innerShdw>
        </a:effectLst>
        <a:scene3d>
          <a:camera prst="orthographicFront"/>
          <a:lightRig rig="threePt" dir="t"/>
        </a:scene3d>
        <a:sp3d extrusionH="38100"/>
      </a:spPr>
      <a:bodyPr anchor="ctr"/>
      <a:lstStyle>
        <a:defPPr algn="ctr">
          <a:defRPr sz="1300" b="1" dirty="0">
            <a:latin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prezentation_Honda_ENG1</Template>
  <TotalTime>9837</TotalTime>
  <Words>632</Words>
  <Application>Microsoft Office PowerPoint</Application>
  <PresentationFormat>Экран (16:9)</PresentationFormat>
  <Paragraphs>101</Paragraphs>
  <Slides>14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Tahoma</vt:lpstr>
      <vt:lpstr>Times New Roman</vt:lpstr>
      <vt:lpstr>prezentation_Honda_ENG1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designer</dc:creator>
  <cp:lastModifiedBy>Сергей Алдошин</cp:lastModifiedBy>
  <cp:revision>1176</cp:revision>
  <cp:lastPrinted>2019-09-24T23:12:29Z</cp:lastPrinted>
  <dcterms:created xsi:type="dcterms:W3CDTF">2011-10-11T11:07:04Z</dcterms:created>
  <dcterms:modified xsi:type="dcterms:W3CDTF">2019-09-24T23:16:11Z</dcterms:modified>
</cp:coreProperties>
</file>