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81" r:id="rId2"/>
    <p:sldId id="386" r:id="rId3"/>
    <p:sldId id="398" r:id="rId4"/>
    <p:sldId id="399" r:id="rId5"/>
    <p:sldId id="392" r:id="rId6"/>
    <p:sldId id="393" r:id="rId7"/>
    <p:sldId id="396" r:id="rId8"/>
    <p:sldId id="257" r:id="rId9"/>
    <p:sldId id="384" r:id="rId10"/>
    <p:sldId id="397" r:id="rId11"/>
    <p:sldId id="400" r:id="rId12"/>
    <p:sldId id="37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7" orient="horz" pos="4315" userDrawn="1">
          <p15:clr>
            <a:srgbClr val="A4A3A4"/>
          </p15:clr>
        </p15:guide>
        <p15:guide id="18" pos="7673" userDrawn="1">
          <p15:clr>
            <a:srgbClr val="A4A3A4"/>
          </p15:clr>
        </p15:guide>
        <p15:guide id="20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68E"/>
    <a:srgbClr val="E2E7EA"/>
    <a:srgbClr val="51626F"/>
    <a:srgbClr val="FFFFFF"/>
    <a:srgbClr val="C9C9C9"/>
    <a:srgbClr val="26BDBE"/>
    <a:srgbClr val="4ECCB1"/>
    <a:srgbClr val="00B2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5" autoAdjust="0"/>
    <p:restoredTop sz="96387" autoAdjust="0"/>
  </p:normalViewPr>
  <p:slideViewPr>
    <p:cSldViewPr snapToGrid="0" showGuides="1">
      <p:cViewPr varScale="1">
        <p:scale>
          <a:sx n="86" d="100"/>
          <a:sy n="86" d="100"/>
        </p:scale>
        <p:origin x="422" y="72"/>
      </p:cViewPr>
      <p:guideLst>
        <p:guide orient="horz" pos="4315"/>
        <p:guide pos="7673"/>
        <p:guide pos="76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07D3C9-8685-4EF8-AD2D-64653ECD1D8A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85C64D3-9A23-4744-909A-C9E4FE85F340}">
      <dgm:prSet phldrT="[Текст]" custT="1"/>
      <dgm:spPr/>
      <dgm:t>
        <a:bodyPr/>
        <a:lstStyle/>
        <a:p>
          <a:pPr>
            <a:lnSpc>
              <a:spcPct val="90000"/>
            </a:lnSpc>
          </a:pPr>
          <a:r>
            <a:rPr lang="ru-RU" sz="1900" u="sng" spc="200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РНИС-БДД на базе ГАИС «ЭРА-ГЛОНАСС»</a:t>
          </a:r>
        </a:p>
        <a:p>
          <a:pPr>
            <a:lnSpc>
              <a:spcPct val="100000"/>
            </a:lnSpc>
          </a:pPr>
          <a:r>
            <a: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Региональная навигационно-информационная система безопасности дорожного движения</a:t>
          </a:r>
        </a:p>
      </dgm:t>
    </dgm:pt>
    <dgm:pt modelId="{892B2FCD-DA88-421B-A368-9D89FC43189D}" type="parTrans" cxnId="{D4704CF9-9350-4575-AD3F-5F3FFE07AED1}">
      <dgm:prSet/>
      <dgm:spPr/>
      <dgm:t>
        <a:bodyPr/>
        <a:lstStyle/>
        <a:p>
          <a:endParaRPr lang="ru-RU"/>
        </a:p>
      </dgm:t>
    </dgm:pt>
    <dgm:pt modelId="{B3FE5A1C-032B-4860-95CD-9A4B00895D91}" type="sibTrans" cxnId="{D4704CF9-9350-4575-AD3F-5F3FFE07AED1}">
      <dgm:prSet/>
      <dgm:spPr/>
      <dgm:t>
        <a:bodyPr/>
        <a:lstStyle/>
        <a:p>
          <a:endParaRPr lang="ru-RU"/>
        </a:p>
      </dgm:t>
    </dgm:pt>
    <dgm:pt modelId="{1BEBE284-FE5C-4281-85D1-E9F61E8461D9}">
      <dgm:prSet phldrT="[Текст]" custT="1"/>
      <dgm:spPr/>
      <dgm:t>
        <a:bodyPr/>
        <a:lstStyle/>
        <a:p>
          <a:pPr algn="just">
            <a:lnSpc>
              <a:spcPct val="100000"/>
            </a:lnSpc>
          </a:pPr>
          <a:r>
            <a:rPr lang="ru-RU" sz="18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ИС-ГЛОНАСС: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Информационная система спутникового мониторинга и диспетчеризации транспорта с использованием составных частей ГАИС «ЭРА-ГЛОНАСС».</a:t>
          </a:r>
        </a:p>
      </dgm:t>
    </dgm:pt>
    <dgm:pt modelId="{1540438E-2389-4D43-B72D-65773A98858E}" type="parTrans" cxnId="{5181596F-93B3-4E86-8D5B-5EE138F5E247}">
      <dgm:prSet/>
      <dgm:spPr/>
      <dgm:t>
        <a:bodyPr/>
        <a:lstStyle/>
        <a:p>
          <a:endParaRPr lang="ru-RU"/>
        </a:p>
      </dgm:t>
    </dgm:pt>
    <dgm:pt modelId="{324C245B-F2BC-43A7-98D1-27E8E5EA3F89}" type="sibTrans" cxnId="{5181596F-93B3-4E86-8D5B-5EE138F5E247}">
      <dgm:prSet/>
      <dgm:spPr/>
      <dgm:t>
        <a:bodyPr/>
        <a:lstStyle/>
        <a:p>
          <a:endParaRPr lang="ru-RU"/>
        </a:p>
      </dgm:t>
    </dgm:pt>
    <dgm:pt modelId="{C4A45EE8-2243-496F-9C9F-F09CCFF956B2}">
      <dgm:prSet phldrT="[Текст]" custT="1"/>
      <dgm:spPr/>
      <dgm:t>
        <a:bodyPr/>
        <a:lstStyle/>
        <a:p>
          <a:pPr algn="just">
            <a:lnSpc>
              <a:spcPct val="100000"/>
            </a:lnSpc>
          </a:pPr>
          <a:r>
            <a:rPr lang="ru-RU" sz="18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ИС-АСФНПДД: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Информационная система мониторинга транспортных потоков и нарушений ПДД с использованием стационарных и передвижных автоматизированных комплексов фото-видео фиксации.</a:t>
          </a:r>
        </a:p>
      </dgm:t>
    </dgm:pt>
    <dgm:pt modelId="{D3CB674F-3BA1-4948-A7CE-D4270215D652}" type="parTrans" cxnId="{AD83DC96-0192-4C7D-B7CC-A3D05D410990}">
      <dgm:prSet/>
      <dgm:spPr/>
      <dgm:t>
        <a:bodyPr/>
        <a:lstStyle/>
        <a:p>
          <a:endParaRPr lang="ru-RU"/>
        </a:p>
      </dgm:t>
    </dgm:pt>
    <dgm:pt modelId="{6D45E21C-AC5D-4377-8D81-225A339F4199}" type="sibTrans" cxnId="{AD83DC96-0192-4C7D-B7CC-A3D05D410990}">
      <dgm:prSet/>
      <dgm:spPr/>
      <dgm:t>
        <a:bodyPr/>
        <a:lstStyle/>
        <a:p>
          <a:endParaRPr lang="ru-RU"/>
        </a:p>
      </dgm:t>
    </dgm:pt>
    <dgm:pt modelId="{07555702-7E3D-4833-98AF-BD775DF566E9}">
      <dgm:prSet phldrT="[Текст]" custT="1"/>
      <dgm:spPr/>
      <dgm:t>
        <a:bodyPr/>
        <a:lstStyle/>
        <a:p>
          <a:pPr algn="just">
            <a:lnSpc>
              <a:spcPct val="100000"/>
            </a:lnSpc>
          </a:pPr>
          <a:r>
            <a:rPr lang="ru-RU" sz="1800" b="1" u="sng" dirty="0">
              <a:latin typeface="Times New Roman" panose="02020603050405020304" pitchFamily="18" charset="0"/>
              <a:cs typeface="Times New Roman" panose="02020603050405020304" pitchFamily="18" charset="0"/>
            </a:rPr>
            <a:t>ИС-АСВГК:</a:t>
          </a:r>
          <a:r>
            <a:rPr lang="ru-RU" sz="18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Информационная система мониторинга нарушений требований весогабаритного контроля с использованием автоматизированных систем весогабаритного контроля на региональных дорогах.</a:t>
          </a:r>
        </a:p>
      </dgm:t>
    </dgm:pt>
    <dgm:pt modelId="{D2EE3D6A-CE64-4175-896D-F3A69CADB474}" type="parTrans" cxnId="{D6B0F39E-70F6-4CFA-9325-79198B85F49A}">
      <dgm:prSet/>
      <dgm:spPr/>
      <dgm:t>
        <a:bodyPr/>
        <a:lstStyle/>
        <a:p>
          <a:endParaRPr lang="ru-RU"/>
        </a:p>
      </dgm:t>
    </dgm:pt>
    <dgm:pt modelId="{B8C0B334-371E-4B08-A55B-3696BCB741CD}" type="sibTrans" cxnId="{D6B0F39E-70F6-4CFA-9325-79198B85F49A}">
      <dgm:prSet/>
      <dgm:spPr/>
      <dgm:t>
        <a:bodyPr/>
        <a:lstStyle/>
        <a:p>
          <a:endParaRPr lang="ru-RU"/>
        </a:p>
      </dgm:t>
    </dgm:pt>
    <dgm:pt modelId="{C92FFFF4-9C1B-4F68-A555-D28D4AF9E04A}">
      <dgm:prSet phldrT="[Текст]" custT="1"/>
      <dgm:spPr/>
      <dgm:t>
        <a:bodyPr/>
        <a:lstStyle/>
        <a:p>
          <a:pPr algn="just">
            <a:lnSpc>
              <a:spcPct val="100000"/>
            </a:lnSpc>
          </a:pPr>
          <a:r>
            <a:rPr lang="ru-RU" sz="1800" b="1" i="0" u="sng" dirty="0">
              <a:latin typeface="Times New Roman" panose="02020603050405020304" pitchFamily="18" charset="0"/>
              <a:cs typeface="Times New Roman" panose="02020603050405020304" pitchFamily="18" charset="0"/>
            </a:rPr>
            <a:t>ИС-ПМО: </a:t>
          </a:r>
          <a:r>
            <a:rPr lang="ru-RU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Информационная система с данными о прохождении водителями обязательных </a:t>
          </a:r>
          <a:r>
            <a:rPr lang="ru-RU" sz="18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предрейсовых</a:t>
          </a:r>
          <a:r>
            <a:rPr lang="ru-RU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800" i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предсменных</a:t>
          </a:r>
          <a:r>
            <a:rPr lang="ru-RU" sz="1800" i="1" dirty="0">
              <a:latin typeface="Times New Roman" panose="02020603050405020304" pitchFamily="18" charset="0"/>
              <a:cs typeface="Times New Roman" panose="02020603050405020304" pitchFamily="18" charset="0"/>
            </a:rPr>
            <a:t>) медицинских осмотров с использованием телемедицинских технологий.</a:t>
          </a:r>
        </a:p>
      </dgm:t>
    </dgm:pt>
    <dgm:pt modelId="{C572C08A-2A47-458F-AF4E-73ABE9A3F861}" type="parTrans" cxnId="{0CCBBEAE-2A67-4E87-A7F4-C2570EFFD0D7}">
      <dgm:prSet/>
      <dgm:spPr/>
      <dgm:t>
        <a:bodyPr/>
        <a:lstStyle/>
        <a:p>
          <a:endParaRPr lang="ru-RU"/>
        </a:p>
      </dgm:t>
    </dgm:pt>
    <dgm:pt modelId="{9FAF95EB-4A38-423E-8B40-74A0C39B9713}" type="sibTrans" cxnId="{0CCBBEAE-2A67-4E87-A7F4-C2570EFFD0D7}">
      <dgm:prSet/>
      <dgm:spPr/>
      <dgm:t>
        <a:bodyPr/>
        <a:lstStyle/>
        <a:p>
          <a:endParaRPr lang="ru-RU"/>
        </a:p>
      </dgm:t>
    </dgm:pt>
    <dgm:pt modelId="{3FB1B2E6-44B6-444C-9F31-261B16B9E2A2}" type="pres">
      <dgm:prSet presAssocID="{7D07D3C9-8685-4EF8-AD2D-64653ECD1D8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D14B249C-11EC-42C9-9826-CC55CB5EBA79}" type="pres">
      <dgm:prSet presAssocID="{C85C64D3-9A23-4744-909A-C9E4FE85F340}" presName="root" presStyleCnt="0"/>
      <dgm:spPr/>
    </dgm:pt>
    <dgm:pt modelId="{8DA4EE4A-C971-4C0A-A1DD-B5DF8E1623E0}" type="pres">
      <dgm:prSet presAssocID="{C85C64D3-9A23-4744-909A-C9E4FE85F340}" presName="rootComposite" presStyleCnt="0"/>
      <dgm:spPr/>
    </dgm:pt>
    <dgm:pt modelId="{48B32EDB-90EC-4591-A011-BD250B2A6671}" type="pres">
      <dgm:prSet presAssocID="{C85C64D3-9A23-4744-909A-C9E4FE85F340}" presName="rootText" presStyleLbl="node1" presStyleIdx="0" presStyleCnt="1" custScaleX="507210" custScaleY="164817"/>
      <dgm:spPr/>
    </dgm:pt>
    <dgm:pt modelId="{0B71C087-8379-45FA-924C-784A5D9A1779}" type="pres">
      <dgm:prSet presAssocID="{C85C64D3-9A23-4744-909A-C9E4FE85F340}" presName="rootConnector" presStyleLbl="node1" presStyleIdx="0" presStyleCnt="1"/>
      <dgm:spPr/>
    </dgm:pt>
    <dgm:pt modelId="{0E33244B-3536-4F94-B392-00D5DD4351BE}" type="pres">
      <dgm:prSet presAssocID="{C85C64D3-9A23-4744-909A-C9E4FE85F340}" presName="childShape" presStyleCnt="0"/>
      <dgm:spPr/>
    </dgm:pt>
    <dgm:pt modelId="{8BFA9AE1-5B66-4B95-AA69-149CBC8FD3C6}" type="pres">
      <dgm:prSet presAssocID="{1540438E-2389-4D43-B72D-65773A98858E}" presName="Name13" presStyleLbl="parChTrans1D2" presStyleIdx="0" presStyleCnt="4"/>
      <dgm:spPr/>
    </dgm:pt>
    <dgm:pt modelId="{4CDA4264-4E8B-4E78-AED6-D42164FC98C4}" type="pres">
      <dgm:prSet presAssocID="{1BEBE284-FE5C-4281-85D1-E9F61E8461D9}" presName="childText" presStyleLbl="bgAcc1" presStyleIdx="0" presStyleCnt="4" custScaleX="618063" custScaleY="142018">
        <dgm:presLayoutVars>
          <dgm:bulletEnabled val="1"/>
        </dgm:presLayoutVars>
      </dgm:prSet>
      <dgm:spPr/>
    </dgm:pt>
    <dgm:pt modelId="{BE10BBAB-2C38-4E0E-A6AB-A22586B1821C}" type="pres">
      <dgm:prSet presAssocID="{D3CB674F-3BA1-4948-A7CE-D4270215D652}" presName="Name13" presStyleLbl="parChTrans1D2" presStyleIdx="1" presStyleCnt="4"/>
      <dgm:spPr/>
    </dgm:pt>
    <dgm:pt modelId="{CAE1EE7A-3D61-486B-89EB-271B8734B105}" type="pres">
      <dgm:prSet presAssocID="{C4A45EE8-2243-496F-9C9F-F09CCFF956B2}" presName="childText" presStyleLbl="bgAcc1" presStyleIdx="1" presStyleCnt="4" custScaleX="618063" custScaleY="158071">
        <dgm:presLayoutVars>
          <dgm:bulletEnabled val="1"/>
        </dgm:presLayoutVars>
      </dgm:prSet>
      <dgm:spPr/>
    </dgm:pt>
    <dgm:pt modelId="{39308375-6592-4864-BAD2-3B7FB0482858}" type="pres">
      <dgm:prSet presAssocID="{D2EE3D6A-CE64-4175-896D-F3A69CADB474}" presName="Name13" presStyleLbl="parChTrans1D2" presStyleIdx="2" presStyleCnt="4"/>
      <dgm:spPr/>
    </dgm:pt>
    <dgm:pt modelId="{55E67E9B-C8F1-40EB-9743-8552E954B42B}" type="pres">
      <dgm:prSet presAssocID="{07555702-7E3D-4833-98AF-BD775DF566E9}" presName="childText" presStyleLbl="bgAcc1" presStyleIdx="2" presStyleCnt="4" custScaleX="614309" custScaleY="153524">
        <dgm:presLayoutVars>
          <dgm:bulletEnabled val="1"/>
        </dgm:presLayoutVars>
      </dgm:prSet>
      <dgm:spPr/>
    </dgm:pt>
    <dgm:pt modelId="{4C907E29-988B-4950-B852-4597A15E4970}" type="pres">
      <dgm:prSet presAssocID="{C572C08A-2A47-458F-AF4E-73ABE9A3F861}" presName="Name13" presStyleLbl="parChTrans1D2" presStyleIdx="3" presStyleCnt="4"/>
      <dgm:spPr/>
    </dgm:pt>
    <dgm:pt modelId="{7A34E24C-1882-4647-8ED3-9082A1E0CD89}" type="pres">
      <dgm:prSet presAssocID="{C92FFFF4-9C1B-4F68-A555-D28D4AF9E04A}" presName="childText" presStyleLbl="bgAcc1" presStyleIdx="3" presStyleCnt="4" custScaleX="617582" custScaleY="147299" custLinFactNeighborX="-402" custLinFactNeighborY="-2626">
        <dgm:presLayoutVars>
          <dgm:bulletEnabled val="1"/>
        </dgm:presLayoutVars>
      </dgm:prSet>
      <dgm:spPr/>
    </dgm:pt>
  </dgm:ptLst>
  <dgm:cxnLst>
    <dgm:cxn modelId="{3348592B-E53E-42AA-BC34-BC99E7269B94}" type="presOf" srcId="{C572C08A-2A47-458F-AF4E-73ABE9A3F861}" destId="{4C907E29-988B-4950-B852-4597A15E4970}" srcOrd="0" destOrd="0" presId="urn:microsoft.com/office/officeart/2005/8/layout/hierarchy3"/>
    <dgm:cxn modelId="{01513F2D-4A02-4A84-9D2B-39E345A2DB46}" type="presOf" srcId="{D3CB674F-3BA1-4948-A7CE-D4270215D652}" destId="{BE10BBAB-2C38-4E0E-A6AB-A22586B1821C}" srcOrd="0" destOrd="0" presId="urn:microsoft.com/office/officeart/2005/8/layout/hierarchy3"/>
    <dgm:cxn modelId="{96842831-C29B-43EA-8FAC-2F6315953369}" type="presOf" srcId="{1540438E-2389-4D43-B72D-65773A98858E}" destId="{8BFA9AE1-5B66-4B95-AA69-149CBC8FD3C6}" srcOrd="0" destOrd="0" presId="urn:microsoft.com/office/officeart/2005/8/layout/hierarchy3"/>
    <dgm:cxn modelId="{C5B4DE4C-1841-4BDF-A3A9-A1C0AD6983D5}" type="presOf" srcId="{C92FFFF4-9C1B-4F68-A555-D28D4AF9E04A}" destId="{7A34E24C-1882-4647-8ED3-9082A1E0CD89}" srcOrd="0" destOrd="0" presId="urn:microsoft.com/office/officeart/2005/8/layout/hierarchy3"/>
    <dgm:cxn modelId="{5181596F-93B3-4E86-8D5B-5EE138F5E247}" srcId="{C85C64D3-9A23-4744-909A-C9E4FE85F340}" destId="{1BEBE284-FE5C-4281-85D1-E9F61E8461D9}" srcOrd="0" destOrd="0" parTransId="{1540438E-2389-4D43-B72D-65773A98858E}" sibTransId="{324C245B-F2BC-43A7-98D1-27E8E5EA3F89}"/>
    <dgm:cxn modelId="{19BA198A-BB8A-471C-9A53-82329DA41112}" type="presOf" srcId="{D2EE3D6A-CE64-4175-896D-F3A69CADB474}" destId="{39308375-6592-4864-BAD2-3B7FB0482858}" srcOrd="0" destOrd="0" presId="urn:microsoft.com/office/officeart/2005/8/layout/hierarchy3"/>
    <dgm:cxn modelId="{AD83DC96-0192-4C7D-B7CC-A3D05D410990}" srcId="{C85C64D3-9A23-4744-909A-C9E4FE85F340}" destId="{C4A45EE8-2243-496F-9C9F-F09CCFF956B2}" srcOrd="1" destOrd="0" parTransId="{D3CB674F-3BA1-4948-A7CE-D4270215D652}" sibTransId="{6D45E21C-AC5D-4377-8D81-225A339F4199}"/>
    <dgm:cxn modelId="{D6B0F39E-70F6-4CFA-9325-79198B85F49A}" srcId="{C85C64D3-9A23-4744-909A-C9E4FE85F340}" destId="{07555702-7E3D-4833-98AF-BD775DF566E9}" srcOrd="2" destOrd="0" parTransId="{D2EE3D6A-CE64-4175-896D-F3A69CADB474}" sibTransId="{B8C0B334-371E-4B08-A55B-3696BCB741CD}"/>
    <dgm:cxn modelId="{0CCBBEAE-2A67-4E87-A7F4-C2570EFFD0D7}" srcId="{C85C64D3-9A23-4744-909A-C9E4FE85F340}" destId="{C92FFFF4-9C1B-4F68-A555-D28D4AF9E04A}" srcOrd="3" destOrd="0" parTransId="{C572C08A-2A47-458F-AF4E-73ABE9A3F861}" sibTransId="{9FAF95EB-4A38-423E-8B40-74A0C39B9713}"/>
    <dgm:cxn modelId="{0F4416CF-CA3A-4BE2-A4B7-795CA271CDB9}" type="presOf" srcId="{C85C64D3-9A23-4744-909A-C9E4FE85F340}" destId="{48B32EDB-90EC-4591-A011-BD250B2A6671}" srcOrd="0" destOrd="0" presId="urn:microsoft.com/office/officeart/2005/8/layout/hierarchy3"/>
    <dgm:cxn modelId="{DF6B30CF-B572-4DA5-AE64-A52852D37AD0}" type="presOf" srcId="{07555702-7E3D-4833-98AF-BD775DF566E9}" destId="{55E67E9B-C8F1-40EB-9743-8552E954B42B}" srcOrd="0" destOrd="0" presId="urn:microsoft.com/office/officeart/2005/8/layout/hierarchy3"/>
    <dgm:cxn modelId="{C421F8D1-ABE8-4877-A52D-333B98BAB230}" type="presOf" srcId="{1BEBE284-FE5C-4281-85D1-E9F61E8461D9}" destId="{4CDA4264-4E8B-4E78-AED6-D42164FC98C4}" srcOrd="0" destOrd="0" presId="urn:microsoft.com/office/officeart/2005/8/layout/hierarchy3"/>
    <dgm:cxn modelId="{F09E8CD7-08B8-422C-BE77-B78AE2E06029}" type="presOf" srcId="{C85C64D3-9A23-4744-909A-C9E4FE85F340}" destId="{0B71C087-8379-45FA-924C-784A5D9A1779}" srcOrd="1" destOrd="0" presId="urn:microsoft.com/office/officeart/2005/8/layout/hierarchy3"/>
    <dgm:cxn modelId="{D4704CF9-9350-4575-AD3F-5F3FFE07AED1}" srcId="{7D07D3C9-8685-4EF8-AD2D-64653ECD1D8A}" destId="{C85C64D3-9A23-4744-909A-C9E4FE85F340}" srcOrd="0" destOrd="0" parTransId="{892B2FCD-DA88-421B-A368-9D89FC43189D}" sibTransId="{B3FE5A1C-032B-4860-95CD-9A4B00895D91}"/>
    <dgm:cxn modelId="{8805A0FB-1C95-412A-91D0-D002BF2580A0}" type="presOf" srcId="{C4A45EE8-2243-496F-9C9F-F09CCFF956B2}" destId="{CAE1EE7A-3D61-486B-89EB-271B8734B105}" srcOrd="0" destOrd="0" presId="urn:microsoft.com/office/officeart/2005/8/layout/hierarchy3"/>
    <dgm:cxn modelId="{18CFACFF-AD20-44AE-A4D2-18D448166621}" type="presOf" srcId="{7D07D3C9-8685-4EF8-AD2D-64653ECD1D8A}" destId="{3FB1B2E6-44B6-444C-9F31-261B16B9E2A2}" srcOrd="0" destOrd="0" presId="urn:microsoft.com/office/officeart/2005/8/layout/hierarchy3"/>
    <dgm:cxn modelId="{D3CE20F4-B0AD-448D-88B0-5F0EAF2E3F8D}" type="presParOf" srcId="{3FB1B2E6-44B6-444C-9F31-261B16B9E2A2}" destId="{D14B249C-11EC-42C9-9826-CC55CB5EBA79}" srcOrd="0" destOrd="0" presId="urn:microsoft.com/office/officeart/2005/8/layout/hierarchy3"/>
    <dgm:cxn modelId="{F154A97B-7DA4-42B9-BBC5-776FAEF0DA1F}" type="presParOf" srcId="{D14B249C-11EC-42C9-9826-CC55CB5EBA79}" destId="{8DA4EE4A-C971-4C0A-A1DD-B5DF8E1623E0}" srcOrd="0" destOrd="0" presId="urn:microsoft.com/office/officeart/2005/8/layout/hierarchy3"/>
    <dgm:cxn modelId="{03502EF3-B25B-4E5B-BB1C-4F37979098BC}" type="presParOf" srcId="{8DA4EE4A-C971-4C0A-A1DD-B5DF8E1623E0}" destId="{48B32EDB-90EC-4591-A011-BD250B2A6671}" srcOrd="0" destOrd="0" presId="urn:microsoft.com/office/officeart/2005/8/layout/hierarchy3"/>
    <dgm:cxn modelId="{C86F6625-ABF6-4423-B2F2-FF7B7B1F5A8D}" type="presParOf" srcId="{8DA4EE4A-C971-4C0A-A1DD-B5DF8E1623E0}" destId="{0B71C087-8379-45FA-924C-784A5D9A1779}" srcOrd="1" destOrd="0" presId="urn:microsoft.com/office/officeart/2005/8/layout/hierarchy3"/>
    <dgm:cxn modelId="{5332B95D-0444-42A5-9F4B-D9916013EB42}" type="presParOf" srcId="{D14B249C-11EC-42C9-9826-CC55CB5EBA79}" destId="{0E33244B-3536-4F94-B392-00D5DD4351BE}" srcOrd="1" destOrd="0" presId="urn:microsoft.com/office/officeart/2005/8/layout/hierarchy3"/>
    <dgm:cxn modelId="{EB6A3486-440D-487C-A9A0-8597D69EEACA}" type="presParOf" srcId="{0E33244B-3536-4F94-B392-00D5DD4351BE}" destId="{8BFA9AE1-5B66-4B95-AA69-149CBC8FD3C6}" srcOrd="0" destOrd="0" presId="urn:microsoft.com/office/officeart/2005/8/layout/hierarchy3"/>
    <dgm:cxn modelId="{83572BEE-A4A5-4A2D-B796-5E1C8E7B5B76}" type="presParOf" srcId="{0E33244B-3536-4F94-B392-00D5DD4351BE}" destId="{4CDA4264-4E8B-4E78-AED6-D42164FC98C4}" srcOrd="1" destOrd="0" presId="urn:microsoft.com/office/officeart/2005/8/layout/hierarchy3"/>
    <dgm:cxn modelId="{322DDED0-C526-4C34-971F-F7E4B86755DB}" type="presParOf" srcId="{0E33244B-3536-4F94-B392-00D5DD4351BE}" destId="{BE10BBAB-2C38-4E0E-A6AB-A22586B1821C}" srcOrd="2" destOrd="0" presId="urn:microsoft.com/office/officeart/2005/8/layout/hierarchy3"/>
    <dgm:cxn modelId="{5D744E30-D972-4408-ACAB-C7179A8E0BAB}" type="presParOf" srcId="{0E33244B-3536-4F94-B392-00D5DD4351BE}" destId="{CAE1EE7A-3D61-486B-89EB-271B8734B105}" srcOrd="3" destOrd="0" presId="urn:microsoft.com/office/officeart/2005/8/layout/hierarchy3"/>
    <dgm:cxn modelId="{E186A470-375D-4A46-9310-CC7209A0C54F}" type="presParOf" srcId="{0E33244B-3536-4F94-B392-00D5DD4351BE}" destId="{39308375-6592-4864-BAD2-3B7FB0482858}" srcOrd="4" destOrd="0" presId="urn:microsoft.com/office/officeart/2005/8/layout/hierarchy3"/>
    <dgm:cxn modelId="{E64812BD-3B9C-42D7-8D8E-DD6264190E79}" type="presParOf" srcId="{0E33244B-3536-4F94-B392-00D5DD4351BE}" destId="{55E67E9B-C8F1-40EB-9743-8552E954B42B}" srcOrd="5" destOrd="0" presId="urn:microsoft.com/office/officeart/2005/8/layout/hierarchy3"/>
    <dgm:cxn modelId="{44ED89BC-0236-4253-94BD-6B04910011B6}" type="presParOf" srcId="{0E33244B-3536-4F94-B392-00D5DD4351BE}" destId="{4C907E29-988B-4950-B852-4597A15E4970}" srcOrd="6" destOrd="0" presId="urn:microsoft.com/office/officeart/2005/8/layout/hierarchy3"/>
    <dgm:cxn modelId="{928F0319-8B7C-4048-A5C3-EDC224CA9D17}" type="presParOf" srcId="{0E33244B-3536-4F94-B392-00D5DD4351BE}" destId="{7A34E24C-1882-4647-8ED3-9082A1E0CD89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B32EDB-90EC-4591-A011-BD250B2A6671}">
      <dsp:nvSpPr>
        <dsp:cNvPr id="0" name=""/>
        <dsp:cNvSpPr/>
      </dsp:nvSpPr>
      <dsp:spPr>
        <a:xfrm>
          <a:off x="269939" y="2805"/>
          <a:ext cx="6659092" cy="10819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900" u="sng" kern="1200" spc="200" baseline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РНИС-БДД на базе ГАИС «ЭРА-ГЛОНАСС»</a:t>
          </a:r>
        </a:p>
        <a:p>
          <a:pPr marL="0" lvl="0" indent="0" algn="ctr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Региональная навигационно-информационная система безопасности дорожного движения</a:t>
          </a:r>
        </a:p>
      </dsp:txBody>
      <dsp:txXfrm>
        <a:off x="301628" y="34494"/>
        <a:ext cx="6595714" cy="1018552"/>
      </dsp:txXfrm>
    </dsp:sp>
    <dsp:sp modelId="{8BFA9AE1-5B66-4B95-AA69-149CBC8FD3C6}">
      <dsp:nvSpPr>
        <dsp:cNvPr id="0" name=""/>
        <dsp:cNvSpPr/>
      </dsp:nvSpPr>
      <dsp:spPr>
        <a:xfrm>
          <a:off x="935849" y="1084736"/>
          <a:ext cx="665909" cy="6302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30244"/>
              </a:lnTo>
              <a:lnTo>
                <a:pt x="665909" y="6302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DA4264-4E8B-4E78-AED6-D42164FC98C4}">
      <dsp:nvSpPr>
        <dsp:cNvPr id="0" name=""/>
        <dsp:cNvSpPr/>
      </dsp:nvSpPr>
      <dsp:spPr>
        <a:xfrm>
          <a:off x="1601758" y="1248846"/>
          <a:ext cx="6491573" cy="93226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just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ИС-ГЛОНАСС: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Информационная система спутникового мониторинга и диспетчеризации транспорта с использованием составных частей ГАИС «ЭРА-ГЛОНАСС».</a:t>
          </a:r>
        </a:p>
      </dsp:txBody>
      <dsp:txXfrm>
        <a:off x="1629063" y="1276151"/>
        <a:ext cx="6436963" cy="877657"/>
      </dsp:txXfrm>
    </dsp:sp>
    <dsp:sp modelId="{BE10BBAB-2C38-4E0E-A6AB-A22586B1821C}">
      <dsp:nvSpPr>
        <dsp:cNvPr id="0" name=""/>
        <dsp:cNvSpPr/>
      </dsp:nvSpPr>
      <dsp:spPr>
        <a:xfrm>
          <a:off x="935849" y="1084736"/>
          <a:ext cx="665909" cy="17793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79312"/>
              </a:lnTo>
              <a:lnTo>
                <a:pt x="665909" y="17793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E1EE7A-3D61-486B-89EB-271B8734B105}">
      <dsp:nvSpPr>
        <dsp:cNvPr id="0" name=""/>
        <dsp:cNvSpPr/>
      </dsp:nvSpPr>
      <dsp:spPr>
        <a:xfrm>
          <a:off x="1601758" y="2345225"/>
          <a:ext cx="6491573" cy="10376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just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ИС-АСФНПДД: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Информационная система мониторинга транспортных потоков и нарушений ПДД с использованием стационарных и передвижных автоматизированных комплексов фото-видео фиксации.</a:t>
          </a:r>
        </a:p>
      </dsp:txBody>
      <dsp:txXfrm>
        <a:off x="1632150" y="2375617"/>
        <a:ext cx="6430789" cy="976862"/>
      </dsp:txXfrm>
    </dsp:sp>
    <dsp:sp modelId="{39308375-6592-4864-BAD2-3B7FB0482858}">
      <dsp:nvSpPr>
        <dsp:cNvPr id="0" name=""/>
        <dsp:cNvSpPr/>
      </dsp:nvSpPr>
      <dsp:spPr>
        <a:xfrm>
          <a:off x="935849" y="1084736"/>
          <a:ext cx="665909" cy="29661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66145"/>
              </a:lnTo>
              <a:lnTo>
                <a:pt x="665909" y="296614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E67E9B-C8F1-40EB-9743-8552E954B42B}">
      <dsp:nvSpPr>
        <dsp:cNvPr id="0" name=""/>
        <dsp:cNvSpPr/>
      </dsp:nvSpPr>
      <dsp:spPr>
        <a:xfrm>
          <a:off x="1601758" y="3546982"/>
          <a:ext cx="6452144" cy="10077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just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ИС-АСВГК:</a:t>
          </a:r>
          <a:r>
            <a:rPr lang="ru-RU" sz="18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Информационная система мониторинга нарушений требований весогабаритного контроля с использованием автоматизированных систем весогабаритного контроля на региональных дорогах.</a:t>
          </a:r>
        </a:p>
      </dsp:txBody>
      <dsp:txXfrm>
        <a:off x="1631275" y="3576499"/>
        <a:ext cx="6393110" cy="948764"/>
      </dsp:txXfrm>
    </dsp:sp>
    <dsp:sp modelId="{4C907E29-988B-4950-B852-4597A15E4970}">
      <dsp:nvSpPr>
        <dsp:cNvPr id="0" name=""/>
        <dsp:cNvSpPr/>
      </dsp:nvSpPr>
      <dsp:spPr>
        <a:xfrm>
          <a:off x="935849" y="1084736"/>
          <a:ext cx="661687" cy="410038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00384"/>
              </a:lnTo>
              <a:lnTo>
                <a:pt x="661687" y="410038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34E24C-1882-4647-8ED3-9082A1E0CD89}">
      <dsp:nvSpPr>
        <dsp:cNvPr id="0" name=""/>
        <dsp:cNvSpPr/>
      </dsp:nvSpPr>
      <dsp:spPr>
        <a:xfrm>
          <a:off x="1597536" y="4701653"/>
          <a:ext cx="6486521" cy="96693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marL="0" lvl="0" indent="0" algn="just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i="0" u="sng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ИС-ПМО: </a:t>
          </a: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Информационная система с данными о прохождении водителями обязательных </a:t>
          </a:r>
          <a:r>
            <a:rPr lang="ru-RU" sz="18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предрейсовых</a:t>
          </a: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(</a:t>
          </a:r>
          <a:r>
            <a:rPr lang="ru-RU" sz="1800" i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предсменных</a:t>
          </a:r>
          <a:r>
            <a:rPr lang="ru-RU" sz="1800" i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) медицинских осмотров с использованием телемедицинских технологий.</a:t>
          </a:r>
        </a:p>
      </dsp:txBody>
      <dsp:txXfrm>
        <a:off x="1625857" y="4729974"/>
        <a:ext cx="6429879" cy="910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FB3F5D-5434-4677-8A1A-9087B00B128B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6656DF-3980-4683-9F1D-1DFF980BC0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72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6867EC-DAE1-4D38-B2BD-46BBD45455E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22179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 userDrawn="1"/>
        </p:nvSpPr>
        <p:spPr>
          <a:xfrm>
            <a:off x="3014133" y="-2"/>
            <a:ext cx="2082800" cy="1989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1456267" y="2770417"/>
            <a:ext cx="3640666" cy="33509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9876" y="3696104"/>
            <a:ext cx="5259251" cy="615553"/>
          </a:xfrm>
          <a:noFill/>
          <a:extLst/>
        </p:spPr>
        <p:txBody>
          <a:bodyPr vert="horz" wrap="square" lIns="0" tIns="0" rIns="0" bIns="0" rtlCol="0" anchor="t">
            <a:spAutoFit/>
          </a:bodyPr>
          <a:lstStyle>
            <a:lvl1pPr algn="l">
              <a:defRPr lang="en-US" sz="4000" b="1" dirty="0">
                <a:solidFill>
                  <a:schemeClr val="accent1"/>
                </a:solidFill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13" name="Полилиния 12">
            <a:extLst>
              <a:ext uri="{FF2B5EF4-FFF2-40B4-BE49-F238E27FC236}">
                <a16:creationId xmlns:a16="http://schemas.microsoft.com/office/drawing/2014/main" id="{360347F4-0570-4547-9CB3-7A0BBE5D295C}"/>
              </a:ext>
            </a:extLst>
          </p:cNvPr>
          <p:cNvSpPr/>
          <p:nvPr userDrawn="1"/>
        </p:nvSpPr>
        <p:spPr>
          <a:xfrm>
            <a:off x="1" y="-4"/>
            <a:ext cx="4840033" cy="6430297"/>
          </a:xfrm>
          <a:custGeom>
            <a:avLst/>
            <a:gdLst>
              <a:gd name="connsiteX0" fmla="*/ 0 w 4840033"/>
              <a:gd name="connsiteY0" fmla="*/ 0 h 6430297"/>
              <a:gd name="connsiteX1" fmla="*/ 4164289 w 4840033"/>
              <a:gd name="connsiteY1" fmla="*/ 0 h 6430297"/>
              <a:gd name="connsiteX2" fmla="*/ 4237937 w 4840033"/>
              <a:gd name="connsiteY2" fmla="*/ 114880 h 6430297"/>
              <a:gd name="connsiteX3" fmla="*/ 4840033 w 4840033"/>
              <a:gd name="connsiteY3" fmla="*/ 2271413 h 6430297"/>
              <a:gd name="connsiteX4" fmla="*/ 681149 w 4840033"/>
              <a:gd name="connsiteY4" fmla="*/ 6430297 h 6430297"/>
              <a:gd name="connsiteX5" fmla="*/ 125466 w 4840033"/>
              <a:gd name="connsiteY5" fmla="*/ 6393496 h 6430297"/>
              <a:gd name="connsiteX6" fmla="*/ 0 w 4840033"/>
              <a:gd name="connsiteY6" fmla="*/ 6373926 h 6430297"/>
              <a:gd name="connsiteX7" fmla="*/ 0 w 4840033"/>
              <a:gd name="connsiteY7" fmla="*/ 0 h 643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840033" h="6430297">
                <a:moveTo>
                  <a:pt x="0" y="0"/>
                </a:moveTo>
                <a:lnTo>
                  <a:pt x="4164289" y="0"/>
                </a:lnTo>
                <a:lnTo>
                  <a:pt x="4237937" y="114880"/>
                </a:lnTo>
                <a:cubicBezTo>
                  <a:pt x="4620012" y="743691"/>
                  <a:pt x="4840033" y="1481858"/>
                  <a:pt x="4840033" y="2271413"/>
                </a:cubicBezTo>
                <a:cubicBezTo>
                  <a:pt x="4840033" y="4568301"/>
                  <a:pt x="2978037" y="6430297"/>
                  <a:pt x="681149" y="6430297"/>
                </a:cubicBezTo>
                <a:cubicBezTo>
                  <a:pt x="492733" y="6430297"/>
                  <a:pt x="307242" y="6417768"/>
                  <a:pt x="125466" y="6393496"/>
                </a:cubicBezTo>
                <a:lnTo>
                  <a:pt x="0" y="637392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3"/>
              </a:gs>
            </a:gsLst>
            <a:lin ang="0" scaled="0"/>
          </a:gradFill>
          <a:ln>
            <a:noFill/>
          </a:ln>
          <a:effectLst>
            <a:innerShdw blurRad="101600" dist="63500" dir="27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rgbClr val="FFFFFF"/>
              </a:solidFill>
              <a:latin typeface="Proxima Nova Rg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9876" y="4494738"/>
            <a:ext cx="4163976" cy="283026"/>
          </a:xfrm>
          <a:noFill/>
        </p:spPr>
        <p:txBody>
          <a:bodyPr vert="horz" wrap="square" lIns="0" tIns="0" rIns="0" bIns="0" rtlCol="0" anchor="ctr" anchorCtr="0">
            <a:spAutoFit/>
          </a:bodyPr>
          <a:lstStyle>
            <a:lvl1pPr marL="0" indent="0" algn="l">
              <a:buNone/>
              <a:defRPr lang="en-US" sz="2000" dirty="0">
                <a:solidFill>
                  <a:srgbClr val="51626F"/>
                </a:solidFill>
              </a:defRPr>
            </a:lvl1pPr>
          </a:lstStyle>
          <a:p>
            <a:pPr marL="228600" lvl="0" indent="-228600"/>
            <a:r>
              <a:rPr lang="ru-RU" dirty="0"/>
              <a:t>Образец подзаголовка</a:t>
            </a:r>
            <a:endParaRPr lang="en-US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880791-7817-41C4-A478-A4861B5DBD2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876" y="2176186"/>
            <a:ext cx="3243079" cy="77419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7124" y="-891416"/>
            <a:ext cx="6644516" cy="6644516"/>
          </a:xfrm>
          <a:prstGeom prst="ellipse">
            <a:avLst/>
          </a:prstGeom>
        </p:spPr>
      </p:pic>
      <p:sp>
        <p:nvSpPr>
          <p:cNvPr id="12" name="Полилиния 16">
            <a:extLst>
              <a:ext uri="{FF2B5EF4-FFF2-40B4-BE49-F238E27FC236}">
                <a16:creationId xmlns:a16="http://schemas.microsoft.com/office/drawing/2014/main" id="{6D983B46-48AC-4438-A7CB-5692D3E0F30E}"/>
              </a:ext>
            </a:extLst>
          </p:cNvPr>
          <p:cNvSpPr/>
          <p:nvPr userDrawn="1"/>
        </p:nvSpPr>
        <p:spPr>
          <a:xfrm rot="16200000" flipV="1">
            <a:off x="-758301" y="753302"/>
            <a:ext cx="5881319" cy="4374709"/>
          </a:xfrm>
          <a:custGeom>
            <a:avLst/>
            <a:gdLst>
              <a:gd name="connsiteX0" fmla="*/ 5913743 w 5913743"/>
              <a:gd name="connsiteY0" fmla="*/ 1204414 h 4205249"/>
              <a:gd name="connsiteX1" fmla="*/ 5913743 w 5913743"/>
              <a:gd name="connsiteY1" fmla="*/ 928479 h 4205249"/>
              <a:gd name="connsiteX2" fmla="*/ 5805515 w 5913743"/>
              <a:gd name="connsiteY2" fmla="*/ 827968 h 4205249"/>
              <a:gd name="connsiteX3" fmla="*/ 3548402 w 5913743"/>
              <a:gd name="connsiteY3" fmla="*/ 0 h 4205249"/>
              <a:gd name="connsiteX4" fmla="*/ 0 w 5913743"/>
              <a:gd name="connsiteY4" fmla="*/ 3625850 h 4205249"/>
              <a:gd name="connsiteX5" fmla="*/ 40886 w 5913743"/>
              <a:gd name="connsiteY5" fmla="*/ 4178032 h 4205249"/>
              <a:gd name="connsiteX6" fmla="*/ 45643 w 5913743"/>
              <a:gd name="connsiteY6" fmla="*/ 4205249 h 4205249"/>
              <a:gd name="connsiteX7" fmla="*/ 251013 w 5913743"/>
              <a:gd name="connsiteY7" fmla="*/ 4205249 h 4205249"/>
              <a:gd name="connsiteX8" fmla="*/ 240884 w 5913743"/>
              <a:gd name="connsiteY8" fmla="*/ 4147219 h 4205249"/>
              <a:gd name="connsiteX9" fmla="*/ 202330 w 5913743"/>
              <a:gd name="connsiteY9" fmla="*/ 3625850 h 4205249"/>
              <a:gd name="connsiteX10" fmla="*/ 3548402 w 5913743"/>
              <a:gd name="connsiteY10" fmla="*/ 202330 h 4205249"/>
              <a:gd name="connsiteX11" fmla="*/ 5676815 w 5913743"/>
              <a:gd name="connsiteY11" fmla="*/ 984095 h 4205249"/>
              <a:gd name="connsiteX12" fmla="*/ 5913743 w 5913743"/>
              <a:gd name="connsiteY12" fmla="*/ 1204414 h 420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913743" h="4205249">
                <a:moveTo>
                  <a:pt x="5913743" y="1204414"/>
                </a:moveTo>
                <a:lnTo>
                  <a:pt x="5913743" y="928479"/>
                </a:lnTo>
                <a:lnTo>
                  <a:pt x="5805515" y="827968"/>
                </a:lnTo>
                <a:cubicBezTo>
                  <a:pt x="5192142" y="310719"/>
                  <a:pt x="4405783" y="0"/>
                  <a:pt x="3548402" y="0"/>
                </a:cubicBezTo>
                <a:cubicBezTo>
                  <a:pt x="1588674" y="0"/>
                  <a:pt x="0" y="1623348"/>
                  <a:pt x="0" y="3625850"/>
                </a:cubicBezTo>
                <a:cubicBezTo>
                  <a:pt x="0" y="3813585"/>
                  <a:pt x="13963" y="3997987"/>
                  <a:pt x="40886" y="4178032"/>
                </a:cubicBezTo>
                <a:lnTo>
                  <a:pt x="45643" y="4205249"/>
                </a:lnTo>
                <a:lnTo>
                  <a:pt x="251013" y="4205249"/>
                </a:lnTo>
                <a:lnTo>
                  <a:pt x="240884" y="4147219"/>
                </a:lnTo>
                <a:cubicBezTo>
                  <a:pt x="215497" y="3977221"/>
                  <a:pt x="202330" y="3803109"/>
                  <a:pt x="202330" y="3625850"/>
                </a:cubicBezTo>
                <a:cubicBezTo>
                  <a:pt x="202330" y="1735092"/>
                  <a:pt x="1700417" y="202330"/>
                  <a:pt x="3548402" y="202330"/>
                </a:cubicBezTo>
                <a:cubicBezTo>
                  <a:pt x="4356895" y="202330"/>
                  <a:pt x="5098416" y="495710"/>
                  <a:pt x="5676815" y="984095"/>
                </a:cubicBezTo>
                <a:lnTo>
                  <a:pt x="5913743" y="1204414"/>
                </a:lnTo>
                <a:close/>
              </a:path>
            </a:pathLst>
          </a:custGeom>
          <a:solidFill>
            <a:schemeClr val="bg1"/>
          </a:solidFill>
          <a:ln w="31750">
            <a:noFill/>
          </a:ln>
          <a:effectLst>
            <a:innerShdw blurRad="101600" dist="63500" dir="27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dirty="0">
              <a:solidFill>
                <a:srgbClr val="FFFFFF"/>
              </a:solidFill>
              <a:latin typeface="Proxima Nova Rg"/>
            </a:endParaRPr>
          </a:p>
        </p:txBody>
      </p:sp>
    </p:spTree>
    <p:extLst>
      <p:ext uri="{BB962C8B-B14F-4D97-AF65-F5344CB8AC3E}">
        <p14:creationId xmlns:p14="http://schemas.microsoft.com/office/powerpoint/2010/main" val="2479990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9876" y="3696104"/>
            <a:ext cx="5259251" cy="615553"/>
          </a:xfrm>
          <a:noFill/>
          <a:extLst/>
        </p:spPr>
        <p:txBody>
          <a:bodyPr vert="horz" wrap="square" lIns="0" tIns="0" rIns="0" bIns="0" rtlCol="0" anchor="t">
            <a:spAutoFit/>
          </a:bodyPr>
          <a:lstStyle>
            <a:lvl1pPr algn="l">
              <a:defRPr lang="en-US" sz="4000" b="1" dirty="0">
                <a:solidFill>
                  <a:schemeClr val="accent1"/>
                </a:solidFill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9876" y="4494738"/>
            <a:ext cx="4163976" cy="283026"/>
          </a:xfrm>
          <a:noFill/>
        </p:spPr>
        <p:txBody>
          <a:bodyPr vert="horz" wrap="square" lIns="0" tIns="0" rIns="0" bIns="0" rtlCol="0" anchor="ctr" anchorCtr="0">
            <a:spAutoFit/>
          </a:bodyPr>
          <a:lstStyle>
            <a:lvl1pPr marL="0" indent="0" algn="l">
              <a:buNone/>
              <a:defRPr lang="en-US" sz="2000" dirty="0">
                <a:solidFill>
                  <a:srgbClr val="51626F"/>
                </a:solidFill>
              </a:defRPr>
            </a:lvl1pPr>
          </a:lstStyle>
          <a:p>
            <a:pPr marL="228600" lvl="0" indent="-228600"/>
            <a:r>
              <a:rPr lang="ru-RU" dirty="0"/>
              <a:t>Образец подзаголовка</a:t>
            </a:r>
            <a:endParaRPr lang="en-US" dirty="0"/>
          </a:p>
        </p:txBody>
      </p:sp>
      <p:sp>
        <p:nvSpPr>
          <p:cNvPr id="4" name="Полилиния: фигура 3">
            <a:extLst>
              <a:ext uri="{FF2B5EF4-FFF2-40B4-BE49-F238E27FC236}">
                <a16:creationId xmlns:a16="http://schemas.microsoft.com/office/drawing/2014/main" id="{195BB418-0339-4D84-9915-888A12AB903B}"/>
              </a:ext>
            </a:extLst>
          </p:cNvPr>
          <p:cNvSpPr/>
          <p:nvPr userDrawn="1"/>
        </p:nvSpPr>
        <p:spPr>
          <a:xfrm>
            <a:off x="0" y="1"/>
            <a:ext cx="5696376" cy="6430297"/>
          </a:xfrm>
          <a:custGeom>
            <a:avLst/>
            <a:gdLst>
              <a:gd name="connsiteX0" fmla="*/ 0 w 5696376"/>
              <a:gd name="connsiteY0" fmla="*/ 0 h 6430297"/>
              <a:gd name="connsiteX1" fmla="*/ 5020632 w 5696376"/>
              <a:gd name="connsiteY1" fmla="*/ 0 h 6430297"/>
              <a:gd name="connsiteX2" fmla="*/ 5094280 w 5696376"/>
              <a:gd name="connsiteY2" fmla="*/ 114880 h 6430297"/>
              <a:gd name="connsiteX3" fmla="*/ 5696376 w 5696376"/>
              <a:gd name="connsiteY3" fmla="*/ 2271413 h 6430297"/>
              <a:gd name="connsiteX4" fmla="*/ 1537492 w 5696376"/>
              <a:gd name="connsiteY4" fmla="*/ 6430297 h 6430297"/>
              <a:gd name="connsiteX5" fmla="*/ 107528 w 5696376"/>
              <a:gd name="connsiteY5" fmla="*/ 6177937 h 6430297"/>
              <a:gd name="connsiteX6" fmla="*/ 0 w 5696376"/>
              <a:gd name="connsiteY6" fmla="*/ 6135540 h 6430297"/>
              <a:gd name="connsiteX7" fmla="*/ 0 w 5696376"/>
              <a:gd name="connsiteY7" fmla="*/ 0 h 643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6376" h="6430297">
                <a:moveTo>
                  <a:pt x="0" y="0"/>
                </a:moveTo>
                <a:lnTo>
                  <a:pt x="5020632" y="0"/>
                </a:lnTo>
                <a:lnTo>
                  <a:pt x="5094280" y="114880"/>
                </a:lnTo>
                <a:cubicBezTo>
                  <a:pt x="5476355" y="743691"/>
                  <a:pt x="5696376" y="1481858"/>
                  <a:pt x="5696376" y="2271413"/>
                </a:cubicBezTo>
                <a:cubicBezTo>
                  <a:pt x="5696376" y="4568301"/>
                  <a:pt x="3834380" y="6430297"/>
                  <a:pt x="1537492" y="6430297"/>
                </a:cubicBezTo>
                <a:cubicBezTo>
                  <a:pt x="1035048" y="6430297"/>
                  <a:pt x="553414" y="6341198"/>
                  <a:pt x="107528" y="6177937"/>
                </a:cubicBezTo>
                <a:lnTo>
                  <a:pt x="0" y="613554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1"/>
              </a:gs>
              <a:gs pos="0">
                <a:schemeClr val="accent3"/>
              </a:gs>
            </a:gsLst>
            <a:lin ang="0" scaled="0"/>
          </a:gradFill>
          <a:ln>
            <a:noFill/>
          </a:ln>
          <a:effectLst>
            <a:innerShdw blurRad="101600" dist="63500" dir="27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rgbClr val="FFFFFF"/>
              </a:solidFill>
              <a:latin typeface="Proxima Nova Rg"/>
            </a:endParaRPr>
          </a:p>
        </p:txBody>
      </p:sp>
      <p:sp>
        <p:nvSpPr>
          <p:cNvPr id="5" name="Полилиния: фигура 4">
            <a:extLst>
              <a:ext uri="{FF2B5EF4-FFF2-40B4-BE49-F238E27FC236}">
                <a16:creationId xmlns:a16="http://schemas.microsoft.com/office/drawing/2014/main" id="{E92F5AB0-F69D-4FB3-BE08-0CCC498D962A}"/>
              </a:ext>
            </a:extLst>
          </p:cNvPr>
          <p:cNvSpPr/>
          <p:nvPr userDrawn="1"/>
        </p:nvSpPr>
        <p:spPr>
          <a:xfrm>
            <a:off x="-35716" y="-14514"/>
            <a:ext cx="5092256" cy="5881317"/>
          </a:xfrm>
          <a:custGeom>
            <a:avLst/>
            <a:gdLst>
              <a:gd name="connsiteX0" fmla="*/ 21202 w 5092256"/>
              <a:gd name="connsiteY0" fmla="*/ 0 h 5881317"/>
              <a:gd name="connsiteX1" fmla="*/ 4194581 w 5092256"/>
              <a:gd name="connsiteY1" fmla="*/ 0 h 5881317"/>
              <a:gd name="connsiteX2" fmla="*/ 4285330 w 5092256"/>
              <a:gd name="connsiteY2" fmla="*/ 99849 h 5881317"/>
              <a:gd name="connsiteX3" fmla="*/ 5092256 w 5092256"/>
              <a:gd name="connsiteY3" fmla="*/ 2347613 h 5881317"/>
              <a:gd name="connsiteX4" fmla="*/ 1558552 w 5092256"/>
              <a:gd name="connsiteY4" fmla="*/ 5881317 h 5881317"/>
              <a:gd name="connsiteX5" fmla="*/ 183075 w 5092256"/>
              <a:gd name="connsiteY5" fmla="*/ 5603621 h 5881317"/>
              <a:gd name="connsiteX6" fmla="*/ 0 w 5092256"/>
              <a:gd name="connsiteY6" fmla="*/ 5515429 h 5881317"/>
              <a:gd name="connsiteX7" fmla="*/ 21202 w 5092256"/>
              <a:gd name="connsiteY7" fmla="*/ 5515429 h 5881317"/>
              <a:gd name="connsiteX8" fmla="*/ 21202 w 5092256"/>
              <a:gd name="connsiteY8" fmla="*/ 0 h 58813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092256" h="5881317">
                <a:moveTo>
                  <a:pt x="21202" y="0"/>
                </a:moveTo>
                <a:lnTo>
                  <a:pt x="4194581" y="0"/>
                </a:lnTo>
                <a:lnTo>
                  <a:pt x="4285330" y="99849"/>
                </a:lnTo>
                <a:cubicBezTo>
                  <a:pt x="4789434" y="710681"/>
                  <a:pt x="5092256" y="1493783"/>
                  <a:pt x="5092256" y="2347613"/>
                </a:cubicBezTo>
                <a:cubicBezTo>
                  <a:pt x="5092256" y="4299224"/>
                  <a:pt x="3510163" y="5881317"/>
                  <a:pt x="1558552" y="5881317"/>
                </a:cubicBezTo>
                <a:cubicBezTo>
                  <a:pt x="1070649" y="5881317"/>
                  <a:pt x="605841" y="5782436"/>
                  <a:pt x="183075" y="5603621"/>
                </a:cubicBezTo>
                <a:lnTo>
                  <a:pt x="0" y="5515429"/>
                </a:lnTo>
                <a:lnTo>
                  <a:pt x="21202" y="5515429"/>
                </a:lnTo>
                <a:lnTo>
                  <a:pt x="21202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101600" dist="63500" dir="2700000">
              <a:prstClr val="black">
                <a:alpha val="1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rgbClr val="FFFFFF"/>
              </a:solidFill>
              <a:latin typeface="Proxima Nova Rg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475B7D7-FAEF-4187-89FD-23D32D6AAD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9876" y="105613"/>
            <a:ext cx="5000000" cy="6857143"/>
          </a:xfrm>
          <a:prstGeom prst="rect">
            <a:avLst/>
          </a:prstGeom>
          <a:ln>
            <a:noFill/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F880791-7817-41C4-A478-A4861B5DBD2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876" y="2176186"/>
            <a:ext cx="3243079" cy="774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970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15976" y="421804"/>
            <a:ext cx="6251396" cy="492443"/>
          </a:xfrm>
          <a:noFill/>
        </p:spPr>
        <p:txBody>
          <a:bodyPr wrap="square" lIns="0" tIns="0" rIns="0" bIns="0" anchor="t">
            <a:spAutoFit/>
          </a:bodyPr>
          <a:lstStyle>
            <a:lvl1pPr>
              <a:defRPr lang="en-US" sz="3200" b="1" dirty="0">
                <a:solidFill>
                  <a:schemeClr val="accent1"/>
                </a:solidFill>
                <a:latin typeface="+mj-lt"/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815976" y="1509907"/>
            <a:ext cx="5764745" cy="19813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400" b="1" dirty="0">
                <a:solidFill>
                  <a:schemeClr val="tx2"/>
                </a:solidFill>
                <a:latin typeface="+mj-lt"/>
                <a:ea typeface="Roboto Medium" pitchFamily="2" charset="0"/>
                <a:cs typeface="Open Sans Condensed" panose="020B0806030504020204" pitchFamily="34" charset="0"/>
              </a:defRPr>
            </a:lvl1pPr>
            <a:lvl2pPr>
              <a:defRPr lang="ru-RU" sz="1400" dirty="0">
                <a:solidFill>
                  <a:srgbClr val="3D142B"/>
                </a:solidFill>
                <a:latin typeface="Roboto Light" pitchFamily="2" charset="0"/>
                <a:ea typeface="Roboto Light" pitchFamily="2" charset="0"/>
                <a:cs typeface="Rounded Mplus 1c Light" panose="020B0403020203020207" pitchFamily="34" charset="-128"/>
              </a:defRPr>
            </a:lvl2pPr>
            <a:lvl3pPr>
              <a:defRPr lang="ru-RU" sz="1800" dirty="0"/>
            </a:lvl3pPr>
            <a:lvl4pPr>
              <a:defRPr lang="ru-RU" sz="1800" dirty="0"/>
            </a:lvl4pPr>
            <a:lvl5pPr>
              <a:defRPr lang="en-US" sz="1800" dirty="0"/>
            </a:lvl5pPr>
          </a:lstStyle>
          <a:p>
            <a:pPr marL="0" lvl="0" defTabSz="457200">
              <a:spcAft>
                <a:spcPts val="800"/>
              </a:spcAft>
            </a:pPr>
            <a:r>
              <a:rPr lang="ru-RU" dirty="0"/>
              <a:t>Образец текста</a:t>
            </a:r>
          </a:p>
        </p:txBody>
      </p:sp>
      <p:sp>
        <p:nvSpPr>
          <p:cNvPr id="8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15976" y="2116499"/>
            <a:ext cx="1928813" cy="193899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0" indent="0">
              <a:buNone/>
              <a:defRPr lang="ru-RU" sz="1400" dirty="0">
                <a:solidFill>
                  <a:srgbClr val="51626F"/>
                </a:solidFill>
              </a:defRPr>
            </a:lvl1pPr>
          </a:lstStyle>
          <a:p>
            <a:pPr marL="0"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80283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976" y="421804"/>
            <a:ext cx="6251396" cy="492443"/>
          </a:xfrm>
          <a:noFill/>
        </p:spPr>
        <p:txBody>
          <a:bodyPr wrap="square" lIns="0" tIns="0" rIns="0" bIns="0" anchor="t">
            <a:spAutoFit/>
          </a:bodyPr>
          <a:lstStyle>
            <a:lvl1pPr>
              <a:defRPr lang="en-US" sz="3200" b="1" dirty="0">
                <a:solidFill>
                  <a:schemeClr val="accent1"/>
                </a:solidFill>
                <a:latin typeface="+mj-lt"/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2627" y="1831640"/>
            <a:ext cx="5764745" cy="19813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400" b="1" dirty="0">
                <a:solidFill>
                  <a:schemeClr val="tx2"/>
                </a:solidFill>
                <a:latin typeface="+mj-lt"/>
                <a:ea typeface="Roboto Medium" pitchFamily="2" charset="0"/>
                <a:cs typeface="Open Sans Condensed" panose="020B0806030504020204" pitchFamily="34" charset="0"/>
              </a:defRPr>
            </a:lvl1pPr>
            <a:lvl2pPr>
              <a:defRPr lang="ru-RU" sz="1400" dirty="0">
                <a:solidFill>
                  <a:srgbClr val="3D142B"/>
                </a:solidFill>
                <a:latin typeface="Roboto Light" pitchFamily="2" charset="0"/>
                <a:ea typeface="Roboto Light" pitchFamily="2" charset="0"/>
                <a:cs typeface="Rounded Mplus 1c Light" panose="020B0403020203020207" pitchFamily="34" charset="-128"/>
              </a:defRPr>
            </a:lvl2pPr>
            <a:lvl3pPr>
              <a:defRPr lang="ru-RU" sz="1800" dirty="0"/>
            </a:lvl3pPr>
            <a:lvl4pPr>
              <a:defRPr lang="ru-RU" sz="1800" dirty="0"/>
            </a:lvl4pPr>
            <a:lvl5pPr>
              <a:defRPr lang="en-US" sz="1800" dirty="0"/>
            </a:lvl5pPr>
          </a:lstStyle>
          <a:p>
            <a:pPr marL="0" lvl="0" defTabSz="457200">
              <a:spcAft>
                <a:spcPts val="800"/>
              </a:spcAft>
            </a:pPr>
            <a:r>
              <a:rPr lang="ru-RU" dirty="0"/>
              <a:t>Образец текста</a:t>
            </a:r>
          </a:p>
        </p:txBody>
      </p:sp>
      <p:sp>
        <p:nvSpPr>
          <p:cNvPr id="25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302627" y="2260141"/>
            <a:ext cx="3196137" cy="198131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285750" indent="-285750"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 lang="ru-RU" sz="1400" dirty="0">
                <a:solidFill>
                  <a:srgbClr val="51626F"/>
                </a:solidFill>
              </a:defRPr>
            </a:lvl1pPr>
          </a:lstStyle>
          <a:p>
            <a:pPr marL="0" lvl="0"/>
            <a:endParaRPr lang="en-US" dirty="0"/>
          </a:p>
        </p:txBody>
      </p:sp>
      <p:sp>
        <p:nvSpPr>
          <p:cNvPr id="26" name="Content Placeholder 2"/>
          <p:cNvSpPr>
            <a:spLocks noGrp="1"/>
          </p:cNvSpPr>
          <p:nvPr>
            <p:ph idx="21"/>
          </p:nvPr>
        </p:nvSpPr>
        <p:spPr>
          <a:xfrm>
            <a:off x="1302627" y="3173815"/>
            <a:ext cx="5764745" cy="19813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400" b="1" dirty="0">
                <a:solidFill>
                  <a:schemeClr val="tx2"/>
                </a:solidFill>
                <a:latin typeface="+mj-lt"/>
                <a:ea typeface="Roboto Medium" pitchFamily="2" charset="0"/>
                <a:cs typeface="Open Sans Condensed" panose="020B0806030504020204" pitchFamily="34" charset="0"/>
              </a:defRPr>
            </a:lvl1pPr>
            <a:lvl2pPr>
              <a:defRPr lang="ru-RU" sz="1400" dirty="0">
                <a:solidFill>
                  <a:srgbClr val="3D142B"/>
                </a:solidFill>
                <a:latin typeface="Roboto Light" pitchFamily="2" charset="0"/>
                <a:ea typeface="Roboto Light" pitchFamily="2" charset="0"/>
                <a:cs typeface="Rounded Mplus 1c Light" panose="020B0403020203020207" pitchFamily="34" charset="-128"/>
              </a:defRPr>
            </a:lvl2pPr>
            <a:lvl3pPr>
              <a:defRPr lang="ru-RU" sz="1800" dirty="0"/>
            </a:lvl3pPr>
            <a:lvl4pPr>
              <a:defRPr lang="ru-RU" sz="1800" dirty="0"/>
            </a:lvl4pPr>
            <a:lvl5pPr>
              <a:defRPr lang="en-US" sz="1800" dirty="0"/>
            </a:lvl5pPr>
          </a:lstStyle>
          <a:p>
            <a:pPr marL="0" lvl="0" defTabSz="457200">
              <a:spcAft>
                <a:spcPts val="800"/>
              </a:spcAft>
            </a:pPr>
            <a:r>
              <a:rPr lang="ru-RU" dirty="0"/>
              <a:t>Образец текста</a:t>
            </a:r>
          </a:p>
        </p:txBody>
      </p:sp>
      <p:sp>
        <p:nvSpPr>
          <p:cNvPr id="27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02627" y="3602316"/>
            <a:ext cx="3196137" cy="198131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285750" indent="-285750"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 lang="ru-RU" sz="1400" dirty="0">
                <a:solidFill>
                  <a:srgbClr val="51626F"/>
                </a:solidFill>
              </a:defRPr>
            </a:lvl1pPr>
          </a:lstStyle>
          <a:p>
            <a:pPr marL="0" lvl="0"/>
            <a:endParaRPr lang="en-US" dirty="0"/>
          </a:p>
        </p:txBody>
      </p:sp>
      <p:sp>
        <p:nvSpPr>
          <p:cNvPr id="28" name="Content Placeholder 2"/>
          <p:cNvSpPr>
            <a:spLocks noGrp="1"/>
          </p:cNvSpPr>
          <p:nvPr>
            <p:ph idx="23"/>
          </p:nvPr>
        </p:nvSpPr>
        <p:spPr>
          <a:xfrm>
            <a:off x="1302627" y="4449024"/>
            <a:ext cx="5764745" cy="198131"/>
          </a:xfrm>
          <a:noFill/>
        </p:spPr>
        <p:txBody>
          <a:bodyPr wrap="square" lIns="0" tIns="0" rIns="0" bIns="0">
            <a:spAutoFit/>
          </a:bodyPr>
          <a:lstStyle>
            <a:lvl1pPr marL="0" indent="0">
              <a:buNone/>
              <a:defRPr lang="ru-RU" sz="1400" b="1" dirty="0">
                <a:solidFill>
                  <a:schemeClr val="tx2"/>
                </a:solidFill>
                <a:latin typeface="+mj-lt"/>
                <a:ea typeface="Roboto Medium" pitchFamily="2" charset="0"/>
                <a:cs typeface="Open Sans Condensed" panose="020B0806030504020204" pitchFamily="34" charset="0"/>
              </a:defRPr>
            </a:lvl1pPr>
            <a:lvl2pPr>
              <a:defRPr lang="ru-RU" sz="1400" dirty="0">
                <a:solidFill>
                  <a:srgbClr val="3D142B"/>
                </a:solidFill>
                <a:latin typeface="Roboto Light" pitchFamily="2" charset="0"/>
                <a:ea typeface="Roboto Light" pitchFamily="2" charset="0"/>
                <a:cs typeface="Rounded Mplus 1c Light" panose="020B0403020203020207" pitchFamily="34" charset="-128"/>
              </a:defRPr>
            </a:lvl2pPr>
            <a:lvl3pPr>
              <a:defRPr lang="ru-RU" sz="1800" dirty="0"/>
            </a:lvl3pPr>
            <a:lvl4pPr>
              <a:defRPr lang="ru-RU" sz="1800" dirty="0"/>
            </a:lvl4pPr>
            <a:lvl5pPr>
              <a:defRPr lang="en-US" sz="1800" dirty="0"/>
            </a:lvl5pPr>
          </a:lstStyle>
          <a:p>
            <a:pPr marL="0" lvl="0" defTabSz="457200">
              <a:spcAft>
                <a:spcPts val="800"/>
              </a:spcAft>
            </a:pPr>
            <a:r>
              <a:rPr lang="ru-RU" dirty="0"/>
              <a:t>Образец текста</a:t>
            </a:r>
          </a:p>
        </p:txBody>
      </p:sp>
      <p:sp>
        <p:nvSpPr>
          <p:cNvPr id="29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302627" y="4877525"/>
            <a:ext cx="3196137" cy="198131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285750" indent="-285750"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 lang="ru-RU" sz="1400" dirty="0">
                <a:solidFill>
                  <a:srgbClr val="51626F"/>
                </a:solidFill>
              </a:defRPr>
            </a:lvl1pPr>
          </a:lstStyle>
          <a:p>
            <a:pPr marL="0" lvl="0"/>
            <a:endParaRPr lang="en-US" dirty="0"/>
          </a:p>
        </p:txBody>
      </p:sp>
      <p:sp>
        <p:nvSpPr>
          <p:cNvPr id="5" name="Рисунок 4">
            <a:extLst>
              <a:ext uri="{FF2B5EF4-FFF2-40B4-BE49-F238E27FC236}">
                <a16:creationId xmlns:a16="http://schemas.microsoft.com/office/drawing/2014/main" id="{545363A9-697C-4D6D-8C60-312005F941E6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289420" y="0"/>
            <a:ext cx="3902579" cy="68580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17513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Текст 16">
            <a:extLst>
              <a:ext uri="{FF2B5EF4-FFF2-40B4-BE49-F238E27FC236}">
                <a16:creationId xmlns:a16="http://schemas.microsoft.com/office/drawing/2014/main" id="{0065C559-BFA9-4ABF-89CD-520B3B63BA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425260" y="1582383"/>
            <a:ext cx="2491942" cy="589260"/>
          </a:xfrm>
          <a:prstGeom prst="parallelogram">
            <a:avLst/>
          </a:prstGeom>
          <a:solidFill>
            <a:schemeClr val="tx2"/>
          </a:solidFill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txBody>
          <a:bodyPr wrap="square" lIns="144000" tIns="144000" rIns="144000" bIns="144000" anchor="ctr" anchorCtr="0">
            <a:spAutoFit/>
          </a:bodyPr>
          <a:lstStyle>
            <a:lvl1pPr marL="0" indent="0">
              <a:buNone/>
              <a:defRPr lang="ru-RU" sz="1300" kern="0" dirty="0" smtClean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</a:defRPr>
            </a:lvl1pPr>
          </a:lstStyle>
          <a:p>
            <a:pPr marL="0" lvl="0" algn="ctr" defTabSz="913572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dirty="0"/>
          </a:p>
        </p:txBody>
      </p:sp>
      <p:sp>
        <p:nvSpPr>
          <p:cNvPr id="24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14883" y="3166365"/>
            <a:ext cx="1928813" cy="193899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0" indent="0">
              <a:buNone/>
              <a:defRPr lang="ru-RU" sz="1400" dirty="0">
                <a:solidFill>
                  <a:srgbClr val="51626F"/>
                </a:solidFill>
              </a:defRPr>
            </a:lvl1pPr>
          </a:lstStyle>
          <a:p>
            <a:pPr marL="0" lvl="0"/>
            <a:r>
              <a:rPr lang="ru-RU" dirty="0"/>
              <a:t>Образец текста</a:t>
            </a:r>
          </a:p>
        </p:txBody>
      </p: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815976" y="421804"/>
            <a:ext cx="10058400" cy="492443"/>
          </a:xfrm>
          <a:noFill/>
        </p:spPr>
        <p:txBody>
          <a:bodyPr wrap="square" lIns="0" tIns="0" rIns="0" bIns="0" anchor="t">
            <a:spAutoFit/>
          </a:bodyPr>
          <a:lstStyle>
            <a:lvl1pPr>
              <a:defRPr lang="en-US" sz="3200" b="1" dirty="0">
                <a:solidFill>
                  <a:schemeClr val="accent1"/>
                </a:solidFill>
                <a:latin typeface="+mj-lt"/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68" name="Текст 16">
            <a:extLst>
              <a:ext uri="{FF2B5EF4-FFF2-40B4-BE49-F238E27FC236}">
                <a16:creationId xmlns:a16="http://schemas.microsoft.com/office/drawing/2014/main" id="{0065C559-BFA9-4ABF-89CD-520B3B63BAC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93479" y="1582383"/>
            <a:ext cx="2491942" cy="589260"/>
          </a:xfrm>
          <a:prstGeom prst="parallelogram">
            <a:avLst/>
          </a:prstGeom>
          <a:solidFill>
            <a:srgbClr val="00B2BD"/>
          </a:solidFill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txBody>
          <a:bodyPr wrap="square" lIns="144000" tIns="144000" rIns="144000" bIns="144000" anchor="ctr" anchorCtr="0">
            <a:spAutoFit/>
          </a:bodyPr>
          <a:lstStyle>
            <a:lvl1pPr marL="0" indent="0">
              <a:buNone/>
              <a:defRPr lang="ru-RU" sz="1300" kern="0" dirty="0" smtClean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</a:defRPr>
            </a:lvl1pPr>
          </a:lstStyle>
          <a:p>
            <a:pPr marL="0" lvl="0" algn="ctr" defTabSz="913572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dirty="0"/>
          </a:p>
        </p:txBody>
      </p:sp>
      <p:sp>
        <p:nvSpPr>
          <p:cNvPr id="69" name="Текст 16">
            <a:extLst>
              <a:ext uri="{FF2B5EF4-FFF2-40B4-BE49-F238E27FC236}">
                <a16:creationId xmlns:a16="http://schemas.microsoft.com/office/drawing/2014/main" id="{0065C559-BFA9-4ABF-89CD-520B3B63BAC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161699" y="1582383"/>
            <a:ext cx="2491942" cy="589260"/>
          </a:xfrm>
          <a:prstGeom prst="parallelogram">
            <a:avLst/>
          </a:prstGeom>
          <a:solidFill>
            <a:srgbClr val="00868E"/>
          </a:solidFill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txBody>
          <a:bodyPr wrap="square" lIns="144000" tIns="144000" rIns="144000" bIns="144000" anchor="ctr" anchorCtr="0">
            <a:spAutoFit/>
          </a:bodyPr>
          <a:lstStyle>
            <a:lvl1pPr marL="0" indent="0">
              <a:buNone/>
              <a:defRPr lang="ru-RU" sz="1300" kern="0" dirty="0" smtClean="0">
                <a:solidFill>
                  <a:schemeClr val="bg1"/>
                </a:solidFill>
                <a:latin typeface="Roboto Medium" pitchFamily="2" charset="0"/>
                <a:ea typeface="Roboto Medium" pitchFamily="2" charset="0"/>
              </a:defRPr>
            </a:lvl1pPr>
          </a:lstStyle>
          <a:p>
            <a:pPr marL="0" lvl="0" algn="ctr" defTabSz="913572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ru-RU" dirty="0"/>
          </a:p>
        </p:txBody>
      </p:sp>
      <p:sp>
        <p:nvSpPr>
          <p:cNvPr id="70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706825" y="3138665"/>
            <a:ext cx="1928813" cy="254750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ru-RU" sz="1800" b="1" dirty="0">
                <a:solidFill>
                  <a:schemeClr val="accent1"/>
                </a:solidFill>
              </a:defRPr>
            </a:lvl1pPr>
          </a:lstStyle>
          <a:p>
            <a:pPr marL="0" lvl="0" algn="ctr"/>
            <a:r>
              <a:rPr lang="ru-RU" dirty="0"/>
              <a:t>Образец текста</a:t>
            </a:r>
          </a:p>
        </p:txBody>
      </p:sp>
      <p:sp>
        <p:nvSpPr>
          <p:cNvPr id="71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667789" y="6492723"/>
            <a:ext cx="3685261" cy="113236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ru-RU" sz="800" dirty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lvl="0"/>
            <a:r>
              <a:rPr lang="ru-RU" dirty="0"/>
              <a:t>Образец текста</a:t>
            </a:r>
          </a:p>
        </p:txBody>
      </p:sp>
      <p:sp>
        <p:nvSpPr>
          <p:cNvPr id="72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575044" y="3138665"/>
            <a:ext cx="1928813" cy="254750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ru-RU" sz="1800" b="1" dirty="0">
                <a:solidFill>
                  <a:schemeClr val="accent1"/>
                </a:solidFill>
              </a:defRPr>
            </a:lvl1pPr>
          </a:lstStyle>
          <a:p>
            <a:pPr marL="0" lvl="0" algn="ctr"/>
            <a:r>
              <a:rPr lang="ru-RU" dirty="0"/>
              <a:t>Образец текста</a:t>
            </a:r>
          </a:p>
        </p:txBody>
      </p:sp>
      <p:sp>
        <p:nvSpPr>
          <p:cNvPr id="73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443264" y="3138665"/>
            <a:ext cx="1928813" cy="254750"/>
          </a:xfrm>
          <a:noFill/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ru-RU" sz="1800" b="1" dirty="0">
                <a:solidFill>
                  <a:schemeClr val="accent1"/>
                </a:solidFill>
              </a:defRPr>
            </a:lvl1pPr>
          </a:lstStyle>
          <a:p>
            <a:pPr marL="0" lvl="0" algn="ctr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4366446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 userDrawn="1"/>
        </p:nvSpPr>
        <p:spPr>
          <a:xfrm>
            <a:off x="7648575" y="0"/>
            <a:ext cx="4543425" cy="6858000"/>
          </a:xfrm>
          <a:prstGeom prst="rect">
            <a:avLst/>
          </a:prstGeom>
          <a:solidFill>
            <a:srgbClr val="5162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7909363" y="1962205"/>
            <a:ext cx="3478923" cy="276999"/>
          </a:xfrm>
          <a:noFill/>
          <a:ln>
            <a:noFill/>
          </a:ln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ru-RU" sz="2000" b="1" dirty="0">
                <a:solidFill>
                  <a:srgbClr val="95E0D0"/>
                </a:solidFill>
              </a:defRPr>
            </a:lvl1pPr>
          </a:lstStyle>
          <a:p>
            <a:pPr marL="0" lvl="0" algn="just"/>
            <a:r>
              <a:rPr lang="ru-RU" dirty="0"/>
              <a:t>Образец текста</a:t>
            </a:r>
          </a:p>
        </p:txBody>
      </p:sp>
      <p:sp>
        <p:nvSpPr>
          <p:cNvPr id="44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909363" y="2393491"/>
            <a:ext cx="1928813" cy="198131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285750" indent="-285750"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 lang="ru-RU" sz="1400" dirty="0">
                <a:solidFill>
                  <a:schemeClr val="bg1"/>
                </a:solidFill>
              </a:defRPr>
            </a:lvl1pPr>
          </a:lstStyle>
          <a:p>
            <a:pPr marL="0" lvl="0"/>
            <a:endParaRPr lang="en-US" dirty="0"/>
          </a:p>
        </p:txBody>
      </p:sp>
      <p:sp>
        <p:nvSpPr>
          <p:cNvPr id="45" name="Номер слайда 5">
            <a:extLst>
              <a:ext uri="{FF2B5EF4-FFF2-40B4-BE49-F238E27FC236}">
                <a16:creationId xmlns:a16="http://schemas.microsoft.com/office/drawing/2014/main" id="{1BD2B064-464C-4316-B72C-39686CD2D277}"/>
              </a:ext>
            </a:extLst>
          </p:cNvPr>
          <p:cNvSpPr txBox="1">
            <a:spLocks/>
          </p:cNvSpPr>
          <p:nvPr userDrawn="1"/>
        </p:nvSpPr>
        <p:spPr>
          <a:xfrm>
            <a:off x="11551817" y="628711"/>
            <a:ext cx="293383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ctr" defTabSz="914400" rtl="0" eaLnBrk="1" latinLnBrk="0" hangingPunct="1">
              <a:defRPr lang="ru-RU" sz="1100" b="0" kern="1200" smtClean="0">
                <a:solidFill>
                  <a:schemeClr val="accent5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/>
              <a:t> </a:t>
            </a:r>
            <a:fld id="{8B02C9F5-5D0E-4F8F-B42F-F855E738AED0}" type="slidenum">
              <a:rPr smtClean="0"/>
              <a:pPr/>
              <a:t>‹#›</a:t>
            </a:fld>
            <a:endParaRPr dirty="0"/>
          </a:p>
        </p:txBody>
      </p:sp>
      <p:sp>
        <p:nvSpPr>
          <p:cNvPr id="46" name="Овал 45"/>
          <p:cNvSpPr/>
          <p:nvPr userDrawn="1"/>
        </p:nvSpPr>
        <p:spPr>
          <a:xfrm>
            <a:off x="11551817" y="564356"/>
            <a:ext cx="297990" cy="297988"/>
          </a:xfrm>
          <a:prstGeom prst="ellipse">
            <a:avLst/>
          </a:prstGeom>
          <a:noFill/>
          <a:ln w="6350">
            <a:solidFill>
              <a:schemeClr val="accent5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C39676E-3C28-4E5A-841D-978E4D6716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5976" y="421804"/>
            <a:ext cx="5537199" cy="492443"/>
          </a:xfrm>
          <a:noFill/>
        </p:spPr>
        <p:txBody>
          <a:bodyPr wrap="square" lIns="0" tIns="0" rIns="0" bIns="0" anchor="t">
            <a:spAutoFit/>
          </a:bodyPr>
          <a:lstStyle>
            <a:lvl1pPr>
              <a:defRPr lang="en-US" sz="3200" b="1" dirty="0">
                <a:solidFill>
                  <a:schemeClr val="accent1"/>
                </a:solidFill>
                <a:latin typeface="+mj-lt"/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ru-RU" dirty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403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5705475" y="421804"/>
            <a:ext cx="5368926" cy="492443"/>
          </a:xfrm>
          <a:noFill/>
        </p:spPr>
        <p:txBody>
          <a:bodyPr wrap="square" lIns="0" tIns="0" rIns="0" bIns="0" anchor="t">
            <a:spAutoFit/>
          </a:bodyPr>
          <a:lstStyle>
            <a:lvl1pPr>
              <a:defRPr lang="en-US" sz="3200" b="1" dirty="0">
                <a:solidFill>
                  <a:schemeClr val="accent1"/>
                </a:solidFill>
                <a:latin typeface="+mj-lt"/>
                <a:ea typeface="Roboto Medium" pitchFamily="2" charset="0"/>
                <a:cs typeface="Open Sans" panose="020B0606030504020204" pitchFamily="34" charset="0"/>
              </a:defRPr>
            </a:lvl1pPr>
          </a:lstStyle>
          <a:p>
            <a:pPr marL="0" lvl="0">
              <a:lnSpc>
                <a:spcPct val="100000"/>
              </a:lnSpc>
            </a:pPr>
            <a:r>
              <a:rPr lang="ru-RU" dirty="0"/>
              <a:t>Образец заголовка</a:t>
            </a:r>
            <a:endParaRPr lang="en-US" dirty="0"/>
          </a:p>
        </p:txBody>
      </p:sp>
      <p:sp>
        <p:nvSpPr>
          <p:cNvPr id="45" name="Прямоугольник 44"/>
          <p:cNvSpPr/>
          <p:nvPr userDrawn="1"/>
        </p:nvSpPr>
        <p:spPr>
          <a:xfrm>
            <a:off x="0" y="0"/>
            <a:ext cx="5086349" cy="6858000"/>
          </a:xfrm>
          <a:prstGeom prst="rect">
            <a:avLst/>
          </a:prstGeom>
          <a:solidFill>
            <a:srgbClr val="5162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Content Placeholder 2"/>
          <p:cNvSpPr>
            <a:spLocks noGrp="1"/>
          </p:cNvSpPr>
          <p:nvPr>
            <p:ph idx="1"/>
          </p:nvPr>
        </p:nvSpPr>
        <p:spPr>
          <a:xfrm>
            <a:off x="803712" y="1962205"/>
            <a:ext cx="3478923" cy="276999"/>
          </a:xfrm>
          <a:noFill/>
          <a:ln>
            <a:noFill/>
          </a:ln>
        </p:spPr>
        <p:txBody>
          <a:bodyPr wrap="square" lIns="0" tIns="0" rIns="0" bIns="0" rtlCol="0">
            <a:spAutoFit/>
          </a:bodyPr>
          <a:lstStyle>
            <a:lvl1pPr marL="0" indent="0">
              <a:buNone/>
              <a:defRPr lang="ru-RU" sz="2000" b="1" dirty="0">
                <a:solidFill>
                  <a:srgbClr val="95E0D0"/>
                </a:solidFill>
              </a:defRPr>
            </a:lvl1pPr>
          </a:lstStyle>
          <a:p>
            <a:pPr marL="0" lvl="0" algn="just"/>
            <a:r>
              <a:rPr lang="ru-RU" dirty="0"/>
              <a:t>Образец текста</a:t>
            </a:r>
          </a:p>
        </p:txBody>
      </p:sp>
      <p:sp>
        <p:nvSpPr>
          <p:cNvPr id="46" name="Текст 16">
            <a:extLst>
              <a:ext uri="{FF2B5EF4-FFF2-40B4-BE49-F238E27FC236}">
                <a16:creationId xmlns:a16="http://schemas.microsoft.com/office/drawing/2014/main" id="{D877BAFA-B272-4980-B6B0-7C9C2E0135A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3712" y="2393491"/>
            <a:ext cx="1928813" cy="198131"/>
          </a:xfrm>
          <a:noFill/>
        </p:spPr>
        <p:txBody>
          <a:bodyPr wrap="square" lIns="0" tIns="0" rIns="0" bIns="0" rtlCol="0" anchor="ctr" anchorCtr="0">
            <a:spAutoFit/>
          </a:bodyPr>
          <a:lstStyle>
            <a:lvl1pPr marL="285750" indent="-285750"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 lang="ru-RU" sz="1400" dirty="0">
                <a:solidFill>
                  <a:schemeClr val="bg1"/>
                </a:solidFill>
              </a:defRPr>
            </a:lvl1pPr>
          </a:lstStyle>
          <a:p>
            <a:pPr marL="0"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6795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3C249D2D-E3A3-4CEB-AC6E-C1217978D4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6655" y="470976"/>
            <a:ext cx="10851101" cy="484748"/>
          </a:xfrm>
          <a:prstGeom prst="rect">
            <a:avLst/>
          </a:prstGeom>
        </p:spPr>
        <p:txBody>
          <a:bodyPr wrap="square" lIns="0" tIns="0" rIns="0" bIns="0" anchor="t" anchorCtr="0">
            <a:spAutoFit/>
          </a:bodyPr>
          <a:lstStyle>
            <a:lvl1pPr>
              <a:defRPr lang="ru-RU" sz="3500" b="1" dirty="0">
                <a:solidFill>
                  <a:schemeClr val="accent1"/>
                </a:solidFill>
                <a:latin typeface="+mn-lt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  <p:sp>
        <p:nvSpPr>
          <p:cNvPr id="11" name="Объект 2">
            <a:extLst>
              <a:ext uri="{FF2B5EF4-FFF2-40B4-BE49-F238E27FC236}">
                <a16:creationId xmlns:a16="http://schemas.microsoft.com/office/drawing/2014/main" id="{009F6B8C-82F1-4402-9C77-FBE820D4EF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173" y="2088384"/>
            <a:ext cx="3545928" cy="16183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>
                <a:latin typeface="+mn-lt"/>
              </a:defRPr>
            </a:lvl1pPr>
            <a:lvl2pPr marL="0" inden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None/>
              <a:defRPr>
                <a:latin typeface="+mn-lt"/>
              </a:defRPr>
            </a:lvl2pPr>
            <a:lvl3pPr marL="273050" indent="-27305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defRPr sz="2400">
                <a:latin typeface="+mn-lt"/>
              </a:defRPr>
            </a:lvl3pPr>
            <a:lvl4pPr marL="0" indent="0">
              <a:buNone/>
              <a:defRPr>
                <a:latin typeface="+mn-lt"/>
              </a:defRPr>
            </a:lvl4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244BDD4E-D13E-47DA-8DE9-C22D2DA07A2F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83172" y="1594533"/>
            <a:ext cx="3545928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/>
            </a:lvl1pPr>
            <a:lvl2pPr marL="0" indent="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buNone/>
              <a:defRPr>
                <a:latin typeface="+mn-lt"/>
              </a:defRPr>
            </a:lvl2pPr>
            <a:lvl3pPr marL="273050" indent="-273050">
              <a:spcBef>
                <a:spcPts val="600"/>
              </a:spcBef>
              <a:spcAft>
                <a:spcPts val="600"/>
              </a:spcAft>
              <a:buClr>
                <a:schemeClr val="accent1"/>
              </a:buClr>
              <a:buSzPct val="120000"/>
              <a:defRPr sz="2400"/>
            </a:lvl3pPr>
            <a:lvl4pPr marL="0" indent="0">
              <a:buNone/>
              <a:defRPr/>
            </a:lvl4pPr>
          </a:lstStyle>
          <a:p>
            <a:pPr lvl="1"/>
            <a:r>
              <a:rPr lang="ru-RU" dirty="0"/>
              <a:t>Второй уровень</a:t>
            </a:r>
          </a:p>
        </p:txBody>
      </p:sp>
      <p:sp>
        <p:nvSpPr>
          <p:cNvPr id="13" name="Номер слайда 5">
            <a:extLst>
              <a:ext uri="{FF2B5EF4-FFF2-40B4-BE49-F238E27FC236}">
                <a16:creationId xmlns:a16="http://schemas.microsoft.com/office/drawing/2014/main" id="{1BD2B064-464C-4316-B72C-39686CD2D2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51817" y="628711"/>
            <a:ext cx="293383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 lang="ru-RU" sz="1100" b="0" smtClean="0">
                <a:solidFill>
                  <a:schemeClr val="accent5">
                    <a:lumMod val="90000"/>
                  </a:schemeClr>
                </a:solidFill>
              </a:defRPr>
            </a:lvl1pPr>
          </a:lstStyle>
          <a:p>
            <a:r>
              <a:rPr lang="ru-RU"/>
              <a:t> </a:t>
            </a:r>
            <a:fld id="{8B02C9F5-5D0E-4F8F-B42F-F855E738AED0}" type="slidenum">
              <a:rPr smtClean="0"/>
              <a:pPr/>
              <a:t>‹#›</a:t>
            </a:fld>
            <a:endParaRPr dirty="0"/>
          </a:p>
        </p:txBody>
      </p:sp>
      <p:sp>
        <p:nvSpPr>
          <p:cNvPr id="16" name="Овал 15"/>
          <p:cNvSpPr/>
          <p:nvPr userDrawn="1"/>
        </p:nvSpPr>
        <p:spPr>
          <a:xfrm>
            <a:off x="11551817" y="564356"/>
            <a:ext cx="297990" cy="297988"/>
          </a:xfrm>
          <a:prstGeom prst="ellipse">
            <a:avLst/>
          </a:prstGeom>
          <a:noFill/>
          <a:ln w="6350">
            <a:solidFill>
              <a:schemeClr val="accent5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/>
          </a:p>
        </p:txBody>
      </p:sp>
    </p:spTree>
    <p:extLst>
      <p:ext uri="{BB962C8B-B14F-4D97-AF65-F5344CB8AC3E}">
        <p14:creationId xmlns:p14="http://schemas.microsoft.com/office/powerpoint/2010/main" val="3548109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r>
              <a:rPr lang="ru-RU"/>
              <a:t>Вставка рисунка SmartArt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24601"/>
            <a:ext cx="2844800" cy="3968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24601"/>
            <a:ext cx="3860800" cy="396875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24601"/>
            <a:ext cx="2844800" cy="396875"/>
          </a:xfrm>
        </p:spPr>
        <p:txBody>
          <a:bodyPr/>
          <a:lstStyle>
            <a:lvl1pPr>
              <a:defRPr/>
            </a:lvl1pPr>
          </a:lstStyle>
          <a:p>
            <a:fld id="{56CBC7B0-A298-40CD-940C-67638A45836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974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5C1D7-490A-4AAF-B0D6-87C79FE6161A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534B8-4A44-4A7D-A599-0C1F6116758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омер слайда 5">
            <a:extLst>
              <a:ext uri="{FF2B5EF4-FFF2-40B4-BE49-F238E27FC236}">
                <a16:creationId xmlns:a16="http://schemas.microsoft.com/office/drawing/2014/main" id="{1BD2B064-464C-4316-B72C-39686CD2D277}"/>
              </a:ext>
            </a:extLst>
          </p:cNvPr>
          <p:cNvSpPr txBox="1">
            <a:spLocks/>
          </p:cNvSpPr>
          <p:nvPr userDrawn="1"/>
        </p:nvSpPr>
        <p:spPr>
          <a:xfrm>
            <a:off x="11551817" y="628711"/>
            <a:ext cx="293383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0" algn="ctr" defTabSz="914400" rtl="0" eaLnBrk="1" latinLnBrk="0" hangingPunct="1">
              <a:defRPr lang="ru-RU" sz="1100" b="0" kern="1200" smtClean="0">
                <a:solidFill>
                  <a:schemeClr val="accent5">
                    <a:lumMod val="9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/>
              <a:t> </a:t>
            </a:r>
            <a:fld id="{8B02C9F5-5D0E-4F8F-B42F-F855E738AED0}" type="slidenum">
              <a:rPr smtClean="0"/>
              <a:pPr/>
              <a:t>‹#›</a:t>
            </a:fld>
            <a:endParaRPr dirty="0"/>
          </a:p>
        </p:txBody>
      </p:sp>
      <p:sp>
        <p:nvSpPr>
          <p:cNvPr id="9" name="Овал 8"/>
          <p:cNvSpPr/>
          <p:nvPr userDrawn="1"/>
        </p:nvSpPr>
        <p:spPr>
          <a:xfrm>
            <a:off x="11551817" y="564356"/>
            <a:ext cx="297990" cy="297988"/>
          </a:xfrm>
          <a:prstGeom prst="ellipse">
            <a:avLst/>
          </a:prstGeom>
          <a:noFill/>
          <a:ln w="6350">
            <a:solidFill>
              <a:schemeClr val="accent5">
                <a:lumMod val="90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0"/>
          </a:p>
        </p:txBody>
      </p:sp>
    </p:spTree>
    <p:extLst>
      <p:ext uri="{BB962C8B-B14F-4D97-AF65-F5344CB8AC3E}">
        <p14:creationId xmlns:p14="http://schemas.microsoft.com/office/powerpoint/2010/main" val="1799946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7" r:id="rId2"/>
    <p:sldLayoutId id="2147483665" r:id="rId3"/>
    <p:sldLayoutId id="2147483661" r:id="rId4"/>
    <p:sldLayoutId id="2147483662" r:id="rId5"/>
    <p:sldLayoutId id="2147483664" r:id="rId6"/>
    <p:sldLayoutId id="2147483663" r:id="rId7"/>
    <p:sldLayoutId id="2147483666" r:id="rId8"/>
    <p:sldLayoutId id="214748366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Заголовок 54">
            <a:extLst>
              <a:ext uri="{FF2B5EF4-FFF2-40B4-BE49-F238E27FC236}">
                <a16:creationId xmlns:a16="http://schemas.microsoft.com/office/drawing/2014/main" id="{4DE5D973-A13D-4005-8C83-BBD2663985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82897" y="3172968"/>
            <a:ext cx="7309104" cy="306324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ru-RU" sz="2700" dirty="0"/>
              <a:t>Трансформация региональных навигационно-информационных систем в единую точку сбора и обработки навигационных и иных данных в регионе.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502401" y="6468534"/>
            <a:ext cx="55371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solidFill>
                  <a:srgbClr val="51626F"/>
                </a:solidFill>
              </a:rPr>
              <a:t>Директор по развитию региональных программ – Дмитрий Рубцов</a:t>
            </a:r>
          </a:p>
        </p:txBody>
      </p:sp>
    </p:spTree>
    <p:extLst>
      <p:ext uri="{BB962C8B-B14F-4D97-AF65-F5344CB8AC3E}">
        <p14:creationId xmlns:p14="http://schemas.microsoft.com/office/powerpoint/2010/main" val="20416432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олилиния: фигура 50">
            <a:extLst>
              <a:ext uri="{FF2B5EF4-FFF2-40B4-BE49-F238E27FC236}">
                <a16:creationId xmlns:a16="http://schemas.microsoft.com/office/drawing/2014/main" id="{0BF9C45E-D407-48E8-80CA-730E37B089FF}"/>
              </a:ext>
            </a:extLst>
          </p:cNvPr>
          <p:cNvSpPr/>
          <p:nvPr/>
        </p:nvSpPr>
        <p:spPr>
          <a:xfrm rot="11005194">
            <a:off x="3927903" y="4850577"/>
            <a:ext cx="1605624" cy="876103"/>
          </a:xfrm>
          <a:custGeom>
            <a:avLst/>
            <a:gdLst>
              <a:gd name="connsiteX0" fmla="*/ 0 w 1073022"/>
              <a:gd name="connsiteY0" fmla="*/ 0 h 585491"/>
              <a:gd name="connsiteX1" fmla="*/ 118404 w 1073022"/>
              <a:gd name="connsiteY1" fmla="*/ 5979 h 585491"/>
              <a:gd name="connsiteX2" fmla="*/ 1025950 w 1073022"/>
              <a:gd name="connsiteY2" fmla="*/ 517144 h 585491"/>
              <a:gd name="connsiteX3" fmla="*/ 1073022 w 1073022"/>
              <a:gd name="connsiteY3" fmla="*/ 585491 h 585491"/>
              <a:gd name="connsiteX4" fmla="*/ 878629 w 1073022"/>
              <a:gd name="connsiteY4" fmla="*/ 585491 h 585491"/>
              <a:gd name="connsiteX5" fmla="*/ 834433 w 1073022"/>
              <a:gd name="connsiteY5" fmla="*/ 532260 h 585491"/>
              <a:gd name="connsiteX6" fmla="*/ 105229 w 1073022"/>
              <a:gd name="connsiteY6" fmla="*/ 163688 h 585491"/>
              <a:gd name="connsiteX7" fmla="*/ 0 w 1073022"/>
              <a:gd name="connsiteY7" fmla="*/ 158375 h 585491"/>
              <a:gd name="connsiteX8" fmla="*/ 0 w 1073022"/>
              <a:gd name="connsiteY8" fmla="*/ 0 h 58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3022" h="585491">
                <a:moveTo>
                  <a:pt x="0" y="0"/>
                </a:moveTo>
                <a:lnTo>
                  <a:pt x="118404" y="5979"/>
                </a:lnTo>
                <a:cubicBezTo>
                  <a:pt x="488538" y="43568"/>
                  <a:pt x="812942" y="235845"/>
                  <a:pt x="1025950" y="517144"/>
                </a:cubicBezTo>
                <a:lnTo>
                  <a:pt x="1073022" y="585491"/>
                </a:lnTo>
                <a:lnTo>
                  <a:pt x="878629" y="585491"/>
                </a:lnTo>
                <a:lnTo>
                  <a:pt x="834433" y="532260"/>
                </a:lnTo>
                <a:cubicBezTo>
                  <a:pt x="649945" y="329277"/>
                  <a:pt x="393411" y="192954"/>
                  <a:pt x="105229" y="163688"/>
                </a:cubicBezTo>
                <a:lnTo>
                  <a:pt x="0" y="158375"/>
                </a:lnTo>
                <a:lnTo>
                  <a:pt x="0" y="0"/>
                </a:lnTo>
                <a:close/>
              </a:path>
            </a:pathLst>
          </a:custGeom>
          <a:solidFill>
            <a:srgbClr val="95E0D0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олилиния: фигура 51">
            <a:extLst>
              <a:ext uri="{FF2B5EF4-FFF2-40B4-BE49-F238E27FC236}">
                <a16:creationId xmlns:a16="http://schemas.microsoft.com/office/drawing/2014/main" id="{9F0475A9-9992-4332-8053-3687888FB12D}"/>
              </a:ext>
            </a:extLst>
          </p:cNvPr>
          <p:cNvSpPr/>
          <p:nvPr/>
        </p:nvSpPr>
        <p:spPr>
          <a:xfrm rot="10553730">
            <a:off x="3947933" y="1928844"/>
            <a:ext cx="1582189" cy="842077"/>
          </a:xfrm>
          <a:custGeom>
            <a:avLst/>
            <a:gdLst>
              <a:gd name="connsiteX0" fmla="*/ 854137 w 1057361"/>
              <a:gd name="connsiteY0" fmla="*/ 0 h 562752"/>
              <a:gd name="connsiteX1" fmla="*/ 1057361 w 1057361"/>
              <a:gd name="connsiteY1" fmla="*/ 0 h 562752"/>
              <a:gd name="connsiteX2" fmla="*/ 1025950 w 1057361"/>
              <a:gd name="connsiteY2" fmla="*/ 45608 h 562752"/>
              <a:gd name="connsiteX3" fmla="*/ 118404 w 1057361"/>
              <a:gd name="connsiteY3" fmla="*/ 556773 h 562752"/>
              <a:gd name="connsiteX4" fmla="*/ 0 w 1057361"/>
              <a:gd name="connsiteY4" fmla="*/ 562752 h 562752"/>
              <a:gd name="connsiteX5" fmla="*/ 0 w 1057361"/>
              <a:gd name="connsiteY5" fmla="*/ 397618 h 562752"/>
              <a:gd name="connsiteX6" fmla="*/ 105229 w 1057361"/>
              <a:gd name="connsiteY6" fmla="*/ 392304 h 562752"/>
              <a:gd name="connsiteX7" fmla="*/ 834433 w 1057361"/>
              <a:gd name="connsiteY7" fmla="*/ 23732 h 562752"/>
              <a:gd name="connsiteX8" fmla="*/ 854137 w 1057361"/>
              <a:gd name="connsiteY8" fmla="*/ 0 h 562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7361" h="562752">
                <a:moveTo>
                  <a:pt x="854137" y="0"/>
                </a:moveTo>
                <a:lnTo>
                  <a:pt x="1057361" y="0"/>
                </a:lnTo>
                <a:lnTo>
                  <a:pt x="1025950" y="45608"/>
                </a:lnTo>
                <a:cubicBezTo>
                  <a:pt x="812942" y="326907"/>
                  <a:pt x="488538" y="519184"/>
                  <a:pt x="118404" y="556773"/>
                </a:cubicBezTo>
                <a:lnTo>
                  <a:pt x="0" y="562752"/>
                </a:lnTo>
                <a:lnTo>
                  <a:pt x="0" y="397618"/>
                </a:lnTo>
                <a:lnTo>
                  <a:pt x="105229" y="392304"/>
                </a:lnTo>
                <a:cubicBezTo>
                  <a:pt x="393411" y="363038"/>
                  <a:pt x="649945" y="226715"/>
                  <a:pt x="834433" y="23732"/>
                </a:cubicBezTo>
                <a:lnTo>
                  <a:pt x="854137" y="0"/>
                </a:lnTo>
                <a:close/>
              </a:path>
            </a:pathLst>
          </a:custGeom>
          <a:solidFill>
            <a:srgbClr val="95E0D0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414104D4-9CFE-4810-AC7E-E16ABC232CB4}"/>
              </a:ext>
            </a:extLst>
          </p:cNvPr>
          <p:cNvSpPr/>
          <p:nvPr/>
        </p:nvSpPr>
        <p:spPr>
          <a:xfrm>
            <a:off x="4043198" y="2208476"/>
            <a:ext cx="3203682" cy="3203682"/>
          </a:xfrm>
          <a:prstGeom prst="ellips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B3F064B2-191A-4A4F-9F17-88542D0DB1C6}"/>
              </a:ext>
            </a:extLst>
          </p:cNvPr>
          <p:cNvSpPr/>
          <p:nvPr/>
        </p:nvSpPr>
        <p:spPr>
          <a:xfrm>
            <a:off x="4429043" y="2582629"/>
            <a:ext cx="2443685" cy="2443684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88900" dist="63500" algn="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7" name="Полилиния: фигура 49">
            <a:extLst>
              <a:ext uri="{FF2B5EF4-FFF2-40B4-BE49-F238E27FC236}">
                <a16:creationId xmlns:a16="http://schemas.microsoft.com/office/drawing/2014/main" id="{E776B762-51DA-4B77-8C75-32AB838C93FE}"/>
              </a:ext>
            </a:extLst>
          </p:cNvPr>
          <p:cNvSpPr/>
          <p:nvPr/>
        </p:nvSpPr>
        <p:spPr>
          <a:xfrm>
            <a:off x="6980656" y="2748279"/>
            <a:ext cx="652069" cy="2184816"/>
          </a:xfrm>
          <a:custGeom>
            <a:avLst/>
            <a:gdLst>
              <a:gd name="connsiteX0" fmla="*/ 24492 w 435771"/>
              <a:gd name="connsiteY0" fmla="*/ 0 h 1460091"/>
              <a:gd name="connsiteX1" fmla="*/ 218885 w 435771"/>
              <a:gd name="connsiteY1" fmla="*/ 0 h 1460091"/>
              <a:gd name="connsiteX2" fmla="*/ 238600 w 435771"/>
              <a:gd name="connsiteY2" fmla="*/ 28626 h 1460091"/>
              <a:gd name="connsiteX3" fmla="*/ 435771 w 435771"/>
              <a:gd name="connsiteY3" fmla="*/ 718676 h 1460091"/>
              <a:gd name="connsiteX4" fmla="*/ 238600 w 435771"/>
              <a:gd name="connsiteY4" fmla="*/ 1408726 h 1460091"/>
              <a:gd name="connsiteX5" fmla="*/ 203224 w 435771"/>
              <a:gd name="connsiteY5" fmla="*/ 1460091 h 1460091"/>
              <a:gd name="connsiteX6" fmla="*/ 0 w 435771"/>
              <a:gd name="connsiteY6" fmla="*/ 1460091 h 1460091"/>
              <a:gd name="connsiteX7" fmla="*/ 46023 w 435771"/>
              <a:gd name="connsiteY7" fmla="*/ 1404659 h 1460091"/>
              <a:gd name="connsiteX8" fmla="*/ 277227 w 435771"/>
              <a:gd name="connsiteY8" fmla="*/ 715296 h 1460091"/>
              <a:gd name="connsiteX9" fmla="*/ 46023 w 435771"/>
              <a:gd name="connsiteY9" fmla="*/ 25933 h 1460091"/>
              <a:gd name="connsiteX10" fmla="*/ 24492 w 435771"/>
              <a:gd name="connsiteY10" fmla="*/ 0 h 1460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5771" h="1460091">
                <a:moveTo>
                  <a:pt x="24492" y="0"/>
                </a:moveTo>
                <a:lnTo>
                  <a:pt x="218885" y="0"/>
                </a:lnTo>
                <a:lnTo>
                  <a:pt x="238600" y="28626"/>
                </a:lnTo>
                <a:cubicBezTo>
                  <a:pt x="363562" y="228806"/>
                  <a:pt x="435771" y="465309"/>
                  <a:pt x="435771" y="718676"/>
                </a:cubicBezTo>
                <a:cubicBezTo>
                  <a:pt x="435771" y="972044"/>
                  <a:pt x="363562" y="1208546"/>
                  <a:pt x="238600" y="1408726"/>
                </a:cubicBezTo>
                <a:lnTo>
                  <a:pt x="203224" y="1460091"/>
                </a:lnTo>
                <a:lnTo>
                  <a:pt x="0" y="1460091"/>
                </a:lnTo>
                <a:lnTo>
                  <a:pt x="46023" y="1404659"/>
                </a:lnTo>
                <a:cubicBezTo>
                  <a:pt x="191138" y="1213020"/>
                  <a:pt x="277227" y="974212"/>
                  <a:pt x="277227" y="715296"/>
                </a:cubicBezTo>
                <a:cubicBezTo>
                  <a:pt x="277227" y="456381"/>
                  <a:pt x="191138" y="217572"/>
                  <a:pt x="46023" y="25933"/>
                </a:cubicBezTo>
                <a:lnTo>
                  <a:pt x="24492" y="0"/>
                </a:lnTo>
                <a:close/>
              </a:path>
            </a:pathLst>
          </a:cu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: фигура 50">
            <a:extLst>
              <a:ext uri="{FF2B5EF4-FFF2-40B4-BE49-F238E27FC236}">
                <a16:creationId xmlns:a16="http://schemas.microsoft.com/office/drawing/2014/main" id="{0BF9C45E-D407-48E8-80CA-730E37B089FF}"/>
              </a:ext>
            </a:extLst>
          </p:cNvPr>
          <p:cNvSpPr/>
          <p:nvPr/>
        </p:nvSpPr>
        <p:spPr>
          <a:xfrm>
            <a:off x="5702561" y="1872176"/>
            <a:ext cx="1605624" cy="876103"/>
          </a:xfrm>
          <a:custGeom>
            <a:avLst/>
            <a:gdLst>
              <a:gd name="connsiteX0" fmla="*/ 0 w 1073022"/>
              <a:gd name="connsiteY0" fmla="*/ 0 h 585491"/>
              <a:gd name="connsiteX1" fmla="*/ 118404 w 1073022"/>
              <a:gd name="connsiteY1" fmla="*/ 5979 h 585491"/>
              <a:gd name="connsiteX2" fmla="*/ 1025950 w 1073022"/>
              <a:gd name="connsiteY2" fmla="*/ 517144 h 585491"/>
              <a:gd name="connsiteX3" fmla="*/ 1073022 w 1073022"/>
              <a:gd name="connsiteY3" fmla="*/ 585491 h 585491"/>
              <a:gd name="connsiteX4" fmla="*/ 878629 w 1073022"/>
              <a:gd name="connsiteY4" fmla="*/ 585491 h 585491"/>
              <a:gd name="connsiteX5" fmla="*/ 834433 w 1073022"/>
              <a:gd name="connsiteY5" fmla="*/ 532260 h 585491"/>
              <a:gd name="connsiteX6" fmla="*/ 105229 w 1073022"/>
              <a:gd name="connsiteY6" fmla="*/ 163688 h 585491"/>
              <a:gd name="connsiteX7" fmla="*/ 0 w 1073022"/>
              <a:gd name="connsiteY7" fmla="*/ 158375 h 585491"/>
              <a:gd name="connsiteX8" fmla="*/ 0 w 1073022"/>
              <a:gd name="connsiteY8" fmla="*/ 0 h 58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3022" h="585491">
                <a:moveTo>
                  <a:pt x="0" y="0"/>
                </a:moveTo>
                <a:lnTo>
                  <a:pt x="118404" y="5979"/>
                </a:lnTo>
                <a:cubicBezTo>
                  <a:pt x="488538" y="43568"/>
                  <a:pt x="812942" y="235845"/>
                  <a:pt x="1025950" y="517144"/>
                </a:cubicBezTo>
                <a:lnTo>
                  <a:pt x="1073022" y="585491"/>
                </a:lnTo>
                <a:lnTo>
                  <a:pt x="878629" y="585491"/>
                </a:lnTo>
                <a:lnTo>
                  <a:pt x="834433" y="532260"/>
                </a:lnTo>
                <a:cubicBezTo>
                  <a:pt x="649945" y="329277"/>
                  <a:pt x="393411" y="192954"/>
                  <a:pt x="105229" y="163688"/>
                </a:cubicBezTo>
                <a:lnTo>
                  <a:pt x="0" y="158375"/>
                </a:lnTo>
                <a:lnTo>
                  <a:pt x="0" y="0"/>
                </a:lnTo>
                <a:close/>
              </a:path>
            </a:pathLst>
          </a:custGeom>
          <a:solidFill>
            <a:srgbClr val="95E0D0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: фигура 51">
            <a:extLst>
              <a:ext uri="{FF2B5EF4-FFF2-40B4-BE49-F238E27FC236}">
                <a16:creationId xmlns:a16="http://schemas.microsoft.com/office/drawing/2014/main" id="{9F0475A9-9992-4332-8053-3687888FB12D}"/>
              </a:ext>
            </a:extLst>
          </p:cNvPr>
          <p:cNvSpPr/>
          <p:nvPr/>
        </p:nvSpPr>
        <p:spPr>
          <a:xfrm>
            <a:off x="5702561" y="4933096"/>
            <a:ext cx="1582189" cy="842077"/>
          </a:xfrm>
          <a:custGeom>
            <a:avLst/>
            <a:gdLst>
              <a:gd name="connsiteX0" fmla="*/ 854137 w 1057361"/>
              <a:gd name="connsiteY0" fmla="*/ 0 h 562752"/>
              <a:gd name="connsiteX1" fmla="*/ 1057361 w 1057361"/>
              <a:gd name="connsiteY1" fmla="*/ 0 h 562752"/>
              <a:gd name="connsiteX2" fmla="*/ 1025950 w 1057361"/>
              <a:gd name="connsiteY2" fmla="*/ 45608 h 562752"/>
              <a:gd name="connsiteX3" fmla="*/ 118404 w 1057361"/>
              <a:gd name="connsiteY3" fmla="*/ 556773 h 562752"/>
              <a:gd name="connsiteX4" fmla="*/ 0 w 1057361"/>
              <a:gd name="connsiteY4" fmla="*/ 562752 h 562752"/>
              <a:gd name="connsiteX5" fmla="*/ 0 w 1057361"/>
              <a:gd name="connsiteY5" fmla="*/ 397618 h 562752"/>
              <a:gd name="connsiteX6" fmla="*/ 105229 w 1057361"/>
              <a:gd name="connsiteY6" fmla="*/ 392304 h 562752"/>
              <a:gd name="connsiteX7" fmla="*/ 834433 w 1057361"/>
              <a:gd name="connsiteY7" fmla="*/ 23732 h 562752"/>
              <a:gd name="connsiteX8" fmla="*/ 854137 w 1057361"/>
              <a:gd name="connsiteY8" fmla="*/ 0 h 562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7361" h="562752">
                <a:moveTo>
                  <a:pt x="854137" y="0"/>
                </a:moveTo>
                <a:lnTo>
                  <a:pt x="1057361" y="0"/>
                </a:lnTo>
                <a:lnTo>
                  <a:pt x="1025950" y="45608"/>
                </a:lnTo>
                <a:cubicBezTo>
                  <a:pt x="812942" y="326907"/>
                  <a:pt x="488538" y="519184"/>
                  <a:pt x="118404" y="556773"/>
                </a:cubicBezTo>
                <a:lnTo>
                  <a:pt x="0" y="562752"/>
                </a:lnTo>
                <a:lnTo>
                  <a:pt x="0" y="397618"/>
                </a:lnTo>
                <a:lnTo>
                  <a:pt x="105229" y="392304"/>
                </a:lnTo>
                <a:cubicBezTo>
                  <a:pt x="393411" y="363038"/>
                  <a:pt x="649945" y="226715"/>
                  <a:pt x="834433" y="23732"/>
                </a:cubicBezTo>
                <a:lnTo>
                  <a:pt x="854137" y="0"/>
                </a:lnTo>
                <a:close/>
              </a:path>
            </a:pathLst>
          </a:custGeom>
          <a:solidFill>
            <a:srgbClr val="95E0D0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16200000">
            <a:off x="5392004" y="1888291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: пятиугольник 53">
            <a:extLst>
              <a:ext uri="{FF2B5EF4-FFF2-40B4-BE49-F238E27FC236}">
                <a16:creationId xmlns:a16="http://schemas.microsoft.com/office/drawing/2014/main" id="{986AFC2C-1352-4A7B-B1E9-4B3EACD241DA}"/>
              </a:ext>
            </a:extLst>
          </p:cNvPr>
          <p:cNvSpPr/>
          <p:nvPr/>
        </p:nvSpPr>
        <p:spPr>
          <a:xfrm rot="5400000" flipV="1">
            <a:off x="5392004" y="5517638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321A3F7F-4137-4249-9651-00EF23FB484E}"/>
              </a:ext>
            </a:extLst>
          </p:cNvPr>
          <p:cNvSpPr/>
          <p:nvPr/>
        </p:nvSpPr>
        <p:spPr>
          <a:xfrm>
            <a:off x="4477003" y="2748279"/>
            <a:ext cx="2343350" cy="2015936"/>
          </a:xfrm>
          <a:prstGeom prst="rect">
            <a:avLst/>
          </a:prstGeom>
        </p:spPr>
        <p:txBody>
          <a:bodyPr wrap="square" lIns="0" tIns="0" rIns="0">
            <a:spAutoFit/>
          </a:bodyPr>
          <a:lstStyle/>
          <a:p>
            <a:pPr algn="ctr"/>
            <a:r>
              <a:rPr lang="ru-RU" sz="1600" b="1" dirty="0">
                <a:solidFill>
                  <a:srgbClr val="00868E"/>
                </a:solidFill>
              </a:rPr>
              <a:t>Единая региональная навигационно- информационная транспортная система на базе ГАИС «ЭРА-ГЛОНАСС»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7877422" y="4540588"/>
            <a:ext cx="13464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РНИС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7282839" y="1678885"/>
            <a:ext cx="45044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ФВФ нарушений ПДД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8160669" y="3079958"/>
            <a:ext cx="17501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АСУДД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2415777" y="3074953"/>
            <a:ext cx="12532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АСВГК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6913929" y="5773791"/>
            <a:ext cx="48066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Управление парковочным пространством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377610" y="5781163"/>
            <a:ext cx="44839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Система безналичной оплаты проезда</a:t>
            </a:r>
          </a:p>
        </p:txBody>
      </p:sp>
      <p:sp>
        <p:nvSpPr>
          <p:cNvPr id="82" name="Прямоугольник 81"/>
          <p:cNvSpPr/>
          <p:nvPr/>
        </p:nvSpPr>
        <p:spPr>
          <a:xfrm>
            <a:off x="1927664" y="1680885"/>
            <a:ext cx="23842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 err="1">
                <a:solidFill>
                  <a:srgbClr val="51626F"/>
                </a:solidFill>
              </a:rPr>
              <a:t>Метеомониторинг</a:t>
            </a:r>
            <a:endParaRPr lang="ru-RU" sz="1600" dirty="0">
              <a:solidFill>
                <a:srgbClr val="51626F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1733362" y="4540588"/>
            <a:ext cx="19136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ЭРА-ГЛОНАСС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17361" y="423067"/>
            <a:ext cx="7793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51626F"/>
                </a:solidFill>
              </a:rPr>
              <a:t>Решение АО «ГЛОНАСС» для региона </a:t>
            </a:r>
          </a:p>
        </p:txBody>
      </p:sp>
      <p:sp>
        <p:nvSpPr>
          <p:cNvPr id="47" name="Полилиния: фигура 49">
            <a:extLst>
              <a:ext uri="{FF2B5EF4-FFF2-40B4-BE49-F238E27FC236}">
                <a16:creationId xmlns:a16="http://schemas.microsoft.com/office/drawing/2014/main" id="{E776B762-51DA-4B77-8C75-32AB838C93FE}"/>
              </a:ext>
            </a:extLst>
          </p:cNvPr>
          <p:cNvSpPr/>
          <p:nvPr/>
        </p:nvSpPr>
        <p:spPr>
          <a:xfrm rot="10800000">
            <a:off x="3687760" y="2710110"/>
            <a:ext cx="652069" cy="2184816"/>
          </a:xfrm>
          <a:custGeom>
            <a:avLst/>
            <a:gdLst>
              <a:gd name="connsiteX0" fmla="*/ 24492 w 435771"/>
              <a:gd name="connsiteY0" fmla="*/ 0 h 1460091"/>
              <a:gd name="connsiteX1" fmla="*/ 218885 w 435771"/>
              <a:gd name="connsiteY1" fmla="*/ 0 h 1460091"/>
              <a:gd name="connsiteX2" fmla="*/ 238600 w 435771"/>
              <a:gd name="connsiteY2" fmla="*/ 28626 h 1460091"/>
              <a:gd name="connsiteX3" fmla="*/ 435771 w 435771"/>
              <a:gd name="connsiteY3" fmla="*/ 718676 h 1460091"/>
              <a:gd name="connsiteX4" fmla="*/ 238600 w 435771"/>
              <a:gd name="connsiteY4" fmla="*/ 1408726 h 1460091"/>
              <a:gd name="connsiteX5" fmla="*/ 203224 w 435771"/>
              <a:gd name="connsiteY5" fmla="*/ 1460091 h 1460091"/>
              <a:gd name="connsiteX6" fmla="*/ 0 w 435771"/>
              <a:gd name="connsiteY6" fmla="*/ 1460091 h 1460091"/>
              <a:gd name="connsiteX7" fmla="*/ 46023 w 435771"/>
              <a:gd name="connsiteY7" fmla="*/ 1404659 h 1460091"/>
              <a:gd name="connsiteX8" fmla="*/ 277227 w 435771"/>
              <a:gd name="connsiteY8" fmla="*/ 715296 h 1460091"/>
              <a:gd name="connsiteX9" fmla="*/ 46023 w 435771"/>
              <a:gd name="connsiteY9" fmla="*/ 25933 h 1460091"/>
              <a:gd name="connsiteX10" fmla="*/ 24492 w 435771"/>
              <a:gd name="connsiteY10" fmla="*/ 0 h 1460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5771" h="1460091">
                <a:moveTo>
                  <a:pt x="24492" y="0"/>
                </a:moveTo>
                <a:lnTo>
                  <a:pt x="218885" y="0"/>
                </a:lnTo>
                <a:lnTo>
                  <a:pt x="238600" y="28626"/>
                </a:lnTo>
                <a:cubicBezTo>
                  <a:pt x="363562" y="228806"/>
                  <a:pt x="435771" y="465309"/>
                  <a:pt x="435771" y="718676"/>
                </a:cubicBezTo>
                <a:cubicBezTo>
                  <a:pt x="435771" y="972044"/>
                  <a:pt x="363562" y="1208546"/>
                  <a:pt x="238600" y="1408726"/>
                </a:cubicBezTo>
                <a:lnTo>
                  <a:pt x="203224" y="1460091"/>
                </a:lnTo>
                <a:lnTo>
                  <a:pt x="0" y="1460091"/>
                </a:lnTo>
                <a:lnTo>
                  <a:pt x="46023" y="1404659"/>
                </a:lnTo>
                <a:cubicBezTo>
                  <a:pt x="191138" y="1213020"/>
                  <a:pt x="277227" y="974212"/>
                  <a:pt x="277227" y="715296"/>
                </a:cubicBezTo>
                <a:cubicBezTo>
                  <a:pt x="277227" y="456381"/>
                  <a:pt x="191138" y="217572"/>
                  <a:pt x="46023" y="25933"/>
                </a:cubicBezTo>
                <a:lnTo>
                  <a:pt x="24492" y="0"/>
                </a:lnTo>
                <a:close/>
              </a:path>
            </a:pathLst>
          </a:cu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18670049">
            <a:off x="6911836" y="2097272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13701061">
            <a:off x="3933682" y="2122076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20755568">
            <a:off x="7573448" y="3222137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11689139">
            <a:off x="3297496" y="3219566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9590676">
            <a:off x="3362684" y="4462076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1192386">
            <a:off x="7470722" y="4461184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7427282">
            <a:off x="4215380" y="5536578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3397409">
            <a:off x="6588144" y="5552564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451579" y="1177407"/>
            <a:ext cx="23842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Система аудита БДД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4540625" y="6156202"/>
            <a:ext cx="23842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Безопасный город</a:t>
            </a:r>
          </a:p>
        </p:txBody>
      </p:sp>
    </p:spTree>
    <p:extLst>
      <p:ext uri="{BB962C8B-B14F-4D97-AF65-F5344CB8AC3E}">
        <p14:creationId xmlns:p14="http://schemas.microsoft.com/office/powerpoint/2010/main" val="4009849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863" y="506470"/>
            <a:ext cx="11307962" cy="332399"/>
          </a:xfrm>
        </p:spPr>
        <p:txBody>
          <a:bodyPr/>
          <a:lstStyle/>
          <a:p>
            <a:r>
              <a:rPr lang="ru-RU" sz="2400" dirty="0"/>
              <a:t>Использование составных частей ГАИС «ЭРА-ГЛОНАСС»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749173" y="1425947"/>
            <a:ext cx="74676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51626F"/>
                </a:solidFill>
              </a:rPr>
              <a:t>Сеть связи ГАИС «ЭРА-ГЛОНАСС»</a:t>
            </a: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CA1C6E94-B8C8-442D-BB06-72B50D8D5AB8}"/>
              </a:ext>
            </a:extLst>
          </p:cNvPr>
          <p:cNvCxnSpPr/>
          <p:nvPr/>
        </p:nvCxnSpPr>
        <p:spPr>
          <a:xfrm>
            <a:off x="536449" y="1377340"/>
            <a:ext cx="0" cy="720000"/>
          </a:xfrm>
          <a:prstGeom prst="line">
            <a:avLst/>
          </a:prstGeom>
          <a:ln w="38100">
            <a:solidFill>
              <a:srgbClr val="00B2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749172" y="3542901"/>
            <a:ext cx="1118241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51626F"/>
                </a:solidFill>
              </a:rPr>
              <a:t>Единая база навигационных данных транспорта находящегося на мониторинге в ГАИС «ЭРА-ГЛОНАСС»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749172" y="2595052"/>
            <a:ext cx="114428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51626F"/>
                </a:solidFill>
              </a:rPr>
              <a:t>Автоматизированная система мониторинга объектов «ЭРА»</a:t>
            </a: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CA1C6E94-B8C8-442D-BB06-72B50D8D5AB8}"/>
              </a:ext>
            </a:extLst>
          </p:cNvPr>
          <p:cNvCxnSpPr/>
          <p:nvPr/>
        </p:nvCxnSpPr>
        <p:spPr>
          <a:xfrm>
            <a:off x="522482" y="2496662"/>
            <a:ext cx="0" cy="720000"/>
          </a:xfrm>
          <a:prstGeom prst="line">
            <a:avLst/>
          </a:prstGeom>
          <a:ln w="38100">
            <a:solidFill>
              <a:srgbClr val="00B2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CA1C6E94-B8C8-442D-BB06-72B50D8D5AB8}"/>
              </a:ext>
            </a:extLst>
          </p:cNvPr>
          <p:cNvCxnSpPr>
            <a:cxnSpLocks/>
          </p:cNvCxnSpPr>
          <p:nvPr/>
        </p:nvCxnSpPr>
        <p:spPr>
          <a:xfrm>
            <a:off x="522482" y="3450155"/>
            <a:ext cx="13967" cy="1139600"/>
          </a:xfrm>
          <a:prstGeom prst="line">
            <a:avLst/>
          </a:prstGeom>
          <a:ln w="38100">
            <a:solidFill>
              <a:srgbClr val="00B2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C281E8FE-0639-43BD-94A5-366851C4F269}"/>
              </a:ext>
            </a:extLst>
          </p:cNvPr>
          <p:cNvCxnSpPr/>
          <p:nvPr/>
        </p:nvCxnSpPr>
        <p:spPr>
          <a:xfrm>
            <a:off x="522482" y="4877358"/>
            <a:ext cx="0" cy="720000"/>
          </a:xfrm>
          <a:prstGeom prst="line">
            <a:avLst/>
          </a:prstGeom>
          <a:ln w="38100">
            <a:solidFill>
              <a:srgbClr val="00B2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60D33A5-29B7-4901-89DC-18E08B296794}"/>
              </a:ext>
            </a:extLst>
          </p:cNvPr>
          <p:cNvSpPr/>
          <p:nvPr/>
        </p:nvSpPr>
        <p:spPr>
          <a:xfrm>
            <a:off x="749173" y="4975748"/>
            <a:ext cx="114428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51626F"/>
                </a:solidFill>
              </a:rPr>
              <a:t>Трансляция в РНИС тревожных сообщений с кнопки «</a:t>
            </a:r>
            <a:r>
              <a:rPr lang="en-US" sz="2800" dirty="0">
                <a:solidFill>
                  <a:srgbClr val="51626F"/>
                </a:solidFill>
              </a:rPr>
              <a:t>SOS</a:t>
            </a:r>
            <a:r>
              <a:rPr lang="ru-RU" sz="2800" dirty="0">
                <a:solidFill>
                  <a:srgbClr val="51626F"/>
                </a:solidFill>
              </a:rPr>
              <a:t>»</a:t>
            </a:r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88323998-FDFA-4E43-A3DA-A9BC3EA578D3}"/>
              </a:ext>
            </a:extLst>
          </p:cNvPr>
          <p:cNvCxnSpPr/>
          <p:nvPr/>
        </p:nvCxnSpPr>
        <p:spPr>
          <a:xfrm>
            <a:off x="536449" y="5775482"/>
            <a:ext cx="0" cy="720000"/>
          </a:xfrm>
          <a:prstGeom prst="line">
            <a:avLst/>
          </a:prstGeom>
          <a:ln w="38100">
            <a:solidFill>
              <a:srgbClr val="00B2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1D6706C1-A0AB-490E-B26D-413243211C04}"/>
              </a:ext>
            </a:extLst>
          </p:cNvPr>
          <p:cNvSpPr/>
          <p:nvPr/>
        </p:nvSpPr>
        <p:spPr>
          <a:xfrm>
            <a:off x="749171" y="5828310"/>
            <a:ext cx="114428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51626F"/>
                </a:solidFill>
              </a:rPr>
              <a:t>Развитие коммерческих сервисов на базе кнопки «</a:t>
            </a:r>
            <a:r>
              <a:rPr lang="en-US" sz="2800" dirty="0">
                <a:solidFill>
                  <a:srgbClr val="51626F"/>
                </a:solidFill>
              </a:rPr>
              <a:t>SOS</a:t>
            </a:r>
            <a:r>
              <a:rPr lang="ru-RU" sz="2800" dirty="0">
                <a:solidFill>
                  <a:srgbClr val="51626F"/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435649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397500" cy="6858000"/>
          </a:xfrm>
          <a:prstGeom prst="rect">
            <a:avLst/>
          </a:prstGeom>
          <a:solidFill>
            <a:srgbClr val="5162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631950" y="2384425"/>
            <a:ext cx="2519363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Прямоугольник 34"/>
          <p:cNvSpPr/>
          <p:nvPr/>
        </p:nvSpPr>
        <p:spPr>
          <a:xfrm>
            <a:off x="6647710" y="3529482"/>
            <a:ext cx="474778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</a:pPr>
            <a:r>
              <a:rPr lang="ru-RU" sz="2000" dirty="0">
                <a:solidFill>
                  <a:srgbClr val="51626F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123112, Россия, Москва, </a:t>
            </a:r>
            <a:endParaRPr lang="en-US" sz="2000" dirty="0">
              <a:solidFill>
                <a:srgbClr val="51626F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>
              <a:spcBef>
                <a:spcPts val="1200"/>
              </a:spcBef>
            </a:pPr>
            <a:r>
              <a:rPr lang="ru-RU" sz="2000" dirty="0">
                <a:solidFill>
                  <a:srgbClr val="51626F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ул. </a:t>
            </a:r>
            <a:r>
              <a:rPr lang="ru-RU" sz="2000" dirty="0" err="1">
                <a:solidFill>
                  <a:srgbClr val="51626F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Тестовская</a:t>
            </a:r>
            <a:r>
              <a:rPr lang="ru-RU" sz="2000" dirty="0">
                <a:solidFill>
                  <a:srgbClr val="51626F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д. 10, подъезд 2</a:t>
            </a:r>
          </a:p>
          <a:p>
            <a:pPr algn="ctr">
              <a:spcBef>
                <a:spcPts val="1200"/>
              </a:spcBef>
            </a:pPr>
            <a:r>
              <a:rPr lang="en-US" sz="2000" dirty="0">
                <a:solidFill>
                  <a:schemeClr val="bg2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www.aoglonass.ru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23" t="27501" r="12100" b="28926"/>
          <a:stretch/>
        </p:blipFill>
        <p:spPr bwMode="auto">
          <a:xfrm>
            <a:off x="6374799" y="1684144"/>
            <a:ext cx="4649402" cy="1400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731500" y="228600"/>
            <a:ext cx="1295400" cy="1079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AutoShape 7"/>
          <p:cNvSpPr>
            <a:spLocks noChangeAspect="1" noChangeArrowheads="1" noTextEdit="1"/>
          </p:cNvSpPr>
          <p:nvPr/>
        </p:nvSpPr>
        <p:spPr bwMode="auto">
          <a:xfrm>
            <a:off x="3286125" y="3362325"/>
            <a:ext cx="468313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1596987" y="4490029"/>
            <a:ext cx="374286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е</a:t>
            </a:r>
            <a:r>
              <a:rPr lang="en-US" sz="20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-mail: rdv@aoglonass.ru</a:t>
            </a:r>
            <a:endParaRPr lang="ru-RU" sz="2000" dirty="0">
              <a:solidFill>
                <a:schemeClr val="bg1"/>
              </a:solidFill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764774" y="4368709"/>
            <a:ext cx="550416" cy="550416"/>
            <a:chOff x="764774" y="5232072"/>
            <a:chExt cx="550416" cy="550416"/>
          </a:xfrm>
        </p:grpSpPr>
        <p:sp>
          <p:nvSpPr>
            <p:cNvPr id="48" name="Овал 47"/>
            <p:cNvSpPr/>
            <p:nvPr/>
          </p:nvSpPr>
          <p:spPr>
            <a:xfrm>
              <a:off x="764774" y="5232072"/>
              <a:ext cx="550416" cy="55041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 </a:t>
              </a:r>
            </a:p>
          </p:txBody>
        </p:sp>
        <p:sp>
          <p:nvSpPr>
            <p:cNvPr id="23" name="Freeform 13"/>
            <p:cNvSpPr>
              <a:spLocks noEditPoints="1"/>
            </p:cNvSpPr>
            <p:nvPr/>
          </p:nvSpPr>
          <p:spPr bwMode="auto">
            <a:xfrm>
              <a:off x="844339" y="5357472"/>
              <a:ext cx="391286" cy="299617"/>
            </a:xfrm>
            <a:custGeom>
              <a:avLst/>
              <a:gdLst>
                <a:gd name="T0" fmla="*/ 58 w 139"/>
                <a:gd name="T1" fmla="*/ 26 h 104"/>
                <a:gd name="T2" fmla="*/ 58 w 139"/>
                <a:gd name="T3" fmla="*/ 58 h 104"/>
                <a:gd name="T4" fmla="*/ 64 w 139"/>
                <a:gd name="T5" fmla="*/ 47 h 104"/>
                <a:gd name="T6" fmla="*/ 75 w 139"/>
                <a:gd name="T7" fmla="*/ 65 h 104"/>
                <a:gd name="T8" fmla="*/ 81 w 139"/>
                <a:gd name="T9" fmla="*/ 61 h 104"/>
                <a:gd name="T10" fmla="*/ 71 w 139"/>
                <a:gd name="T11" fmla="*/ 43 h 104"/>
                <a:gd name="T12" fmla="*/ 84 w 139"/>
                <a:gd name="T13" fmla="*/ 43 h 104"/>
                <a:gd name="T14" fmla="*/ 58 w 139"/>
                <a:gd name="T15" fmla="*/ 26 h 104"/>
                <a:gd name="T16" fmla="*/ 128 w 139"/>
                <a:gd name="T17" fmla="*/ 11 h 104"/>
                <a:gd name="T18" fmla="*/ 116 w 139"/>
                <a:gd name="T19" fmla="*/ 0 h 104"/>
                <a:gd name="T20" fmla="*/ 23 w 139"/>
                <a:gd name="T21" fmla="*/ 0 h 104"/>
                <a:gd name="T22" fmla="*/ 11 w 139"/>
                <a:gd name="T23" fmla="*/ 11 h 104"/>
                <a:gd name="T24" fmla="*/ 11 w 139"/>
                <a:gd name="T25" fmla="*/ 87 h 104"/>
                <a:gd name="T26" fmla="*/ 128 w 139"/>
                <a:gd name="T27" fmla="*/ 87 h 104"/>
                <a:gd name="T28" fmla="*/ 128 w 139"/>
                <a:gd name="T29" fmla="*/ 11 h 104"/>
                <a:gd name="T30" fmla="*/ 116 w 139"/>
                <a:gd name="T31" fmla="*/ 72 h 104"/>
                <a:gd name="T32" fmla="*/ 113 w 139"/>
                <a:gd name="T33" fmla="*/ 75 h 104"/>
                <a:gd name="T34" fmla="*/ 26 w 139"/>
                <a:gd name="T35" fmla="*/ 75 h 104"/>
                <a:gd name="T36" fmla="*/ 23 w 139"/>
                <a:gd name="T37" fmla="*/ 72 h 104"/>
                <a:gd name="T38" fmla="*/ 23 w 139"/>
                <a:gd name="T39" fmla="*/ 14 h 104"/>
                <a:gd name="T40" fmla="*/ 26 w 139"/>
                <a:gd name="T41" fmla="*/ 11 h 104"/>
                <a:gd name="T42" fmla="*/ 113 w 139"/>
                <a:gd name="T43" fmla="*/ 11 h 104"/>
                <a:gd name="T44" fmla="*/ 116 w 139"/>
                <a:gd name="T45" fmla="*/ 14 h 104"/>
                <a:gd name="T46" fmla="*/ 116 w 139"/>
                <a:gd name="T47" fmla="*/ 72 h 104"/>
                <a:gd name="T48" fmla="*/ 81 w 139"/>
                <a:gd name="T49" fmla="*/ 93 h 104"/>
                <a:gd name="T50" fmla="*/ 81 w 139"/>
                <a:gd name="T51" fmla="*/ 96 h 104"/>
                <a:gd name="T52" fmla="*/ 78 w 139"/>
                <a:gd name="T53" fmla="*/ 99 h 104"/>
                <a:gd name="T54" fmla="*/ 61 w 139"/>
                <a:gd name="T55" fmla="*/ 99 h 104"/>
                <a:gd name="T56" fmla="*/ 58 w 139"/>
                <a:gd name="T57" fmla="*/ 96 h 104"/>
                <a:gd name="T58" fmla="*/ 58 w 139"/>
                <a:gd name="T59" fmla="*/ 93 h 104"/>
                <a:gd name="T60" fmla="*/ 0 w 139"/>
                <a:gd name="T61" fmla="*/ 93 h 104"/>
                <a:gd name="T62" fmla="*/ 0 w 139"/>
                <a:gd name="T63" fmla="*/ 99 h 104"/>
                <a:gd name="T64" fmla="*/ 5 w 139"/>
                <a:gd name="T65" fmla="*/ 104 h 104"/>
                <a:gd name="T66" fmla="*/ 133 w 139"/>
                <a:gd name="T67" fmla="*/ 104 h 104"/>
                <a:gd name="T68" fmla="*/ 139 w 139"/>
                <a:gd name="T69" fmla="*/ 99 h 104"/>
                <a:gd name="T70" fmla="*/ 139 w 139"/>
                <a:gd name="T71" fmla="*/ 93 h 104"/>
                <a:gd name="T72" fmla="*/ 81 w 139"/>
                <a:gd name="T73" fmla="*/ 93 h 104"/>
                <a:gd name="T74" fmla="*/ 125 w 139"/>
                <a:gd name="T75" fmla="*/ 102 h 104"/>
                <a:gd name="T76" fmla="*/ 121 w 139"/>
                <a:gd name="T77" fmla="*/ 99 h 104"/>
                <a:gd name="T78" fmla="*/ 125 w 139"/>
                <a:gd name="T79" fmla="*/ 95 h 104"/>
                <a:gd name="T80" fmla="*/ 128 w 139"/>
                <a:gd name="T81" fmla="*/ 99 h 104"/>
                <a:gd name="T82" fmla="*/ 125 w 139"/>
                <a:gd name="T83" fmla="*/ 102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39" h="104">
                  <a:moveTo>
                    <a:pt x="58" y="26"/>
                  </a:moveTo>
                  <a:cubicBezTo>
                    <a:pt x="58" y="58"/>
                    <a:pt x="58" y="58"/>
                    <a:pt x="58" y="58"/>
                  </a:cubicBezTo>
                  <a:cubicBezTo>
                    <a:pt x="64" y="47"/>
                    <a:pt x="64" y="47"/>
                    <a:pt x="64" y="47"/>
                  </a:cubicBezTo>
                  <a:cubicBezTo>
                    <a:pt x="75" y="65"/>
                    <a:pt x="75" y="65"/>
                    <a:pt x="75" y="65"/>
                  </a:cubicBezTo>
                  <a:cubicBezTo>
                    <a:pt x="81" y="61"/>
                    <a:pt x="81" y="61"/>
                    <a:pt x="81" y="61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84" y="43"/>
                    <a:pt x="84" y="43"/>
                    <a:pt x="84" y="43"/>
                  </a:cubicBezTo>
                  <a:lnTo>
                    <a:pt x="58" y="26"/>
                  </a:lnTo>
                  <a:close/>
                  <a:moveTo>
                    <a:pt x="128" y="11"/>
                  </a:moveTo>
                  <a:cubicBezTo>
                    <a:pt x="128" y="5"/>
                    <a:pt x="122" y="0"/>
                    <a:pt x="116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6" y="0"/>
                    <a:pt x="11" y="5"/>
                    <a:pt x="11" y="11"/>
                  </a:cubicBezTo>
                  <a:cubicBezTo>
                    <a:pt x="11" y="87"/>
                    <a:pt x="11" y="87"/>
                    <a:pt x="11" y="87"/>
                  </a:cubicBezTo>
                  <a:cubicBezTo>
                    <a:pt x="128" y="87"/>
                    <a:pt x="128" y="87"/>
                    <a:pt x="128" y="87"/>
                  </a:cubicBezTo>
                  <a:lnTo>
                    <a:pt x="128" y="11"/>
                  </a:lnTo>
                  <a:close/>
                  <a:moveTo>
                    <a:pt x="116" y="72"/>
                  </a:moveTo>
                  <a:cubicBezTo>
                    <a:pt x="116" y="74"/>
                    <a:pt x="115" y="75"/>
                    <a:pt x="113" y="75"/>
                  </a:cubicBezTo>
                  <a:cubicBezTo>
                    <a:pt x="26" y="75"/>
                    <a:pt x="26" y="75"/>
                    <a:pt x="26" y="75"/>
                  </a:cubicBezTo>
                  <a:cubicBezTo>
                    <a:pt x="24" y="75"/>
                    <a:pt x="23" y="74"/>
                    <a:pt x="23" y="72"/>
                  </a:cubicBezTo>
                  <a:cubicBezTo>
                    <a:pt x="23" y="14"/>
                    <a:pt x="23" y="14"/>
                    <a:pt x="23" y="14"/>
                  </a:cubicBezTo>
                  <a:cubicBezTo>
                    <a:pt x="23" y="13"/>
                    <a:pt x="24" y="11"/>
                    <a:pt x="26" y="11"/>
                  </a:cubicBezTo>
                  <a:cubicBezTo>
                    <a:pt x="113" y="11"/>
                    <a:pt x="113" y="11"/>
                    <a:pt x="113" y="11"/>
                  </a:cubicBezTo>
                  <a:cubicBezTo>
                    <a:pt x="115" y="11"/>
                    <a:pt x="116" y="13"/>
                    <a:pt x="116" y="14"/>
                  </a:cubicBezTo>
                  <a:lnTo>
                    <a:pt x="116" y="72"/>
                  </a:lnTo>
                  <a:close/>
                  <a:moveTo>
                    <a:pt x="81" y="93"/>
                  </a:moveTo>
                  <a:cubicBezTo>
                    <a:pt x="81" y="96"/>
                    <a:pt x="81" y="96"/>
                    <a:pt x="81" y="96"/>
                  </a:cubicBezTo>
                  <a:cubicBezTo>
                    <a:pt x="81" y="97"/>
                    <a:pt x="80" y="99"/>
                    <a:pt x="78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59" y="99"/>
                    <a:pt x="58" y="97"/>
                    <a:pt x="58" y="96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3"/>
                    <a:pt x="0" y="95"/>
                    <a:pt x="0" y="99"/>
                  </a:cubicBezTo>
                  <a:cubicBezTo>
                    <a:pt x="0" y="102"/>
                    <a:pt x="2" y="104"/>
                    <a:pt x="5" y="104"/>
                  </a:cubicBezTo>
                  <a:cubicBezTo>
                    <a:pt x="133" y="104"/>
                    <a:pt x="133" y="104"/>
                    <a:pt x="133" y="104"/>
                  </a:cubicBezTo>
                  <a:cubicBezTo>
                    <a:pt x="137" y="104"/>
                    <a:pt x="139" y="102"/>
                    <a:pt x="139" y="99"/>
                  </a:cubicBezTo>
                  <a:cubicBezTo>
                    <a:pt x="139" y="95"/>
                    <a:pt x="139" y="93"/>
                    <a:pt x="139" y="93"/>
                  </a:cubicBezTo>
                  <a:lnTo>
                    <a:pt x="81" y="93"/>
                  </a:lnTo>
                  <a:close/>
                  <a:moveTo>
                    <a:pt x="125" y="102"/>
                  </a:moveTo>
                  <a:cubicBezTo>
                    <a:pt x="123" y="102"/>
                    <a:pt x="121" y="101"/>
                    <a:pt x="121" y="99"/>
                  </a:cubicBezTo>
                  <a:cubicBezTo>
                    <a:pt x="121" y="97"/>
                    <a:pt x="123" y="95"/>
                    <a:pt x="125" y="95"/>
                  </a:cubicBezTo>
                  <a:cubicBezTo>
                    <a:pt x="127" y="95"/>
                    <a:pt x="128" y="97"/>
                    <a:pt x="128" y="99"/>
                  </a:cubicBezTo>
                  <a:cubicBezTo>
                    <a:pt x="128" y="101"/>
                    <a:pt x="127" y="102"/>
                    <a:pt x="125" y="10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764774" y="2456240"/>
            <a:ext cx="550416" cy="550416"/>
            <a:chOff x="764774" y="3862200"/>
            <a:chExt cx="550416" cy="550416"/>
          </a:xfrm>
        </p:grpSpPr>
        <p:sp>
          <p:nvSpPr>
            <p:cNvPr id="47" name="Овал 46"/>
            <p:cNvSpPr/>
            <p:nvPr/>
          </p:nvSpPr>
          <p:spPr>
            <a:xfrm>
              <a:off x="764774" y="3862200"/>
              <a:ext cx="550416" cy="55041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 </a:t>
              </a:r>
            </a:p>
          </p:txBody>
        </p:sp>
        <p:sp>
          <p:nvSpPr>
            <p:cNvPr id="20" name="Freeform 9"/>
            <p:cNvSpPr>
              <a:spLocks/>
            </p:cNvSpPr>
            <p:nvPr/>
          </p:nvSpPr>
          <p:spPr bwMode="auto">
            <a:xfrm>
              <a:off x="886788" y="3984734"/>
              <a:ext cx="306388" cy="305349"/>
            </a:xfrm>
            <a:custGeom>
              <a:avLst/>
              <a:gdLst>
                <a:gd name="T0" fmla="*/ 86 w 144"/>
                <a:gd name="T1" fmla="*/ 110 h 144"/>
                <a:gd name="T2" fmla="*/ 55 w 144"/>
                <a:gd name="T3" fmla="*/ 89 h 144"/>
                <a:gd name="T4" fmla="*/ 34 w 144"/>
                <a:gd name="T5" fmla="*/ 58 h 144"/>
                <a:gd name="T6" fmla="*/ 52 w 144"/>
                <a:gd name="T7" fmla="*/ 39 h 144"/>
                <a:gd name="T8" fmla="*/ 38 w 144"/>
                <a:gd name="T9" fmla="*/ 0 h 144"/>
                <a:gd name="T10" fmla="*/ 24 w 144"/>
                <a:gd name="T11" fmla="*/ 0 h 144"/>
                <a:gd name="T12" fmla="*/ 0 w 144"/>
                <a:gd name="T13" fmla="*/ 34 h 144"/>
                <a:gd name="T14" fmla="*/ 38 w 144"/>
                <a:gd name="T15" fmla="*/ 106 h 144"/>
                <a:gd name="T16" fmla="*/ 110 w 144"/>
                <a:gd name="T17" fmla="*/ 144 h 144"/>
                <a:gd name="T18" fmla="*/ 144 w 144"/>
                <a:gd name="T19" fmla="*/ 120 h 144"/>
                <a:gd name="T20" fmla="*/ 144 w 144"/>
                <a:gd name="T21" fmla="*/ 106 h 144"/>
                <a:gd name="T22" fmla="*/ 105 w 144"/>
                <a:gd name="T23" fmla="*/ 92 h 144"/>
                <a:gd name="T24" fmla="*/ 86 w 144"/>
                <a:gd name="T25" fmla="*/ 11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44" h="144">
                  <a:moveTo>
                    <a:pt x="86" y="110"/>
                  </a:moveTo>
                  <a:cubicBezTo>
                    <a:pt x="79" y="110"/>
                    <a:pt x="62" y="96"/>
                    <a:pt x="55" y="89"/>
                  </a:cubicBezTo>
                  <a:cubicBezTo>
                    <a:pt x="48" y="82"/>
                    <a:pt x="34" y="65"/>
                    <a:pt x="34" y="58"/>
                  </a:cubicBezTo>
                  <a:cubicBezTo>
                    <a:pt x="34" y="52"/>
                    <a:pt x="52" y="43"/>
                    <a:pt x="52" y="39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38" y="0"/>
                    <a:pt x="34" y="0"/>
                    <a:pt x="24" y="0"/>
                  </a:cubicBezTo>
                  <a:cubicBezTo>
                    <a:pt x="17" y="0"/>
                    <a:pt x="0" y="21"/>
                    <a:pt x="0" y="34"/>
                  </a:cubicBezTo>
                  <a:cubicBezTo>
                    <a:pt x="0" y="48"/>
                    <a:pt x="7" y="75"/>
                    <a:pt x="38" y="106"/>
                  </a:cubicBezTo>
                  <a:cubicBezTo>
                    <a:pt x="69" y="137"/>
                    <a:pt x="96" y="144"/>
                    <a:pt x="110" y="144"/>
                  </a:cubicBezTo>
                  <a:cubicBezTo>
                    <a:pt x="123" y="144"/>
                    <a:pt x="144" y="127"/>
                    <a:pt x="144" y="120"/>
                  </a:cubicBezTo>
                  <a:cubicBezTo>
                    <a:pt x="144" y="110"/>
                    <a:pt x="144" y="106"/>
                    <a:pt x="144" y="106"/>
                  </a:cubicBezTo>
                  <a:cubicBezTo>
                    <a:pt x="105" y="92"/>
                    <a:pt x="105" y="92"/>
                    <a:pt x="105" y="92"/>
                  </a:cubicBezTo>
                  <a:cubicBezTo>
                    <a:pt x="101" y="92"/>
                    <a:pt x="93" y="110"/>
                    <a:pt x="86" y="11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1596988" y="2577560"/>
            <a:ext cx="3404219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тел: +7 (495) 988-47-10</a:t>
            </a:r>
            <a:endParaRPr lang="ru-RU" sz="2000" dirty="0">
              <a:solidFill>
                <a:schemeClr val="bg1"/>
              </a:solidFill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764774" y="3412475"/>
            <a:ext cx="550416" cy="550416"/>
            <a:chOff x="764774" y="4549003"/>
            <a:chExt cx="550416" cy="550416"/>
          </a:xfrm>
        </p:grpSpPr>
        <p:sp>
          <p:nvSpPr>
            <p:cNvPr id="8" name="Овал 7"/>
            <p:cNvSpPr/>
            <p:nvPr/>
          </p:nvSpPr>
          <p:spPr>
            <a:xfrm>
              <a:off x="764774" y="4549003"/>
              <a:ext cx="550416" cy="55041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/>
                <a:t> </a:t>
              </a:r>
            </a:p>
          </p:txBody>
        </p:sp>
        <p:sp>
          <p:nvSpPr>
            <p:cNvPr id="16" name="Freeform 5"/>
            <p:cNvSpPr>
              <a:spLocks noEditPoints="1"/>
            </p:cNvSpPr>
            <p:nvPr/>
          </p:nvSpPr>
          <p:spPr bwMode="auto">
            <a:xfrm>
              <a:off x="862199" y="4629083"/>
              <a:ext cx="355567" cy="390256"/>
            </a:xfrm>
            <a:custGeom>
              <a:avLst/>
              <a:gdLst>
                <a:gd name="T0" fmla="*/ 70 w 140"/>
                <a:gd name="T1" fmla="*/ 11 h 154"/>
                <a:gd name="T2" fmla="*/ 87 w 140"/>
                <a:gd name="T3" fmla="*/ 24 h 154"/>
                <a:gd name="T4" fmla="*/ 85 w 140"/>
                <a:gd name="T5" fmla="*/ 6 h 154"/>
                <a:gd name="T6" fmla="*/ 56 w 140"/>
                <a:gd name="T7" fmla="*/ 6 h 154"/>
                <a:gd name="T8" fmla="*/ 53 w 140"/>
                <a:gd name="T9" fmla="*/ 24 h 154"/>
                <a:gd name="T10" fmla="*/ 23 w 140"/>
                <a:gd name="T11" fmla="*/ 41 h 154"/>
                <a:gd name="T12" fmla="*/ 109 w 140"/>
                <a:gd name="T13" fmla="*/ 33 h 154"/>
                <a:gd name="T14" fmla="*/ 117 w 140"/>
                <a:gd name="T15" fmla="*/ 65 h 154"/>
                <a:gd name="T16" fmla="*/ 123 w 140"/>
                <a:gd name="T17" fmla="*/ 41 h 154"/>
                <a:gd name="T18" fmla="*/ 31 w 140"/>
                <a:gd name="T19" fmla="*/ 28 h 154"/>
                <a:gd name="T20" fmla="*/ 17 w 140"/>
                <a:gd name="T21" fmla="*/ 58 h 154"/>
                <a:gd name="T22" fmla="*/ 23 w 140"/>
                <a:gd name="T23" fmla="*/ 41 h 154"/>
                <a:gd name="T24" fmla="*/ 133 w 140"/>
                <a:gd name="T25" fmla="*/ 55 h 154"/>
                <a:gd name="T26" fmla="*/ 88 w 140"/>
                <a:gd name="T27" fmla="*/ 98 h 154"/>
                <a:gd name="T28" fmla="*/ 57 w 140"/>
                <a:gd name="T29" fmla="*/ 93 h 154"/>
                <a:gd name="T30" fmla="*/ 8 w 140"/>
                <a:gd name="T31" fmla="*/ 54 h 154"/>
                <a:gd name="T32" fmla="*/ 6 w 140"/>
                <a:gd name="T33" fmla="*/ 56 h 154"/>
                <a:gd name="T34" fmla="*/ 0 w 140"/>
                <a:gd name="T35" fmla="*/ 133 h 154"/>
                <a:gd name="T36" fmla="*/ 119 w 140"/>
                <a:gd name="T37" fmla="*/ 154 h 154"/>
                <a:gd name="T38" fmla="*/ 140 w 140"/>
                <a:gd name="T39" fmla="*/ 70 h 154"/>
                <a:gd name="T40" fmla="*/ 11 w 140"/>
                <a:gd name="T41" fmla="*/ 133 h 154"/>
                <a:gd name="T42" fmla="*/ 12 w 140"/>
                <a:gd name="T43" fmla="*/ 66 h 154"/>
                <a:gd name="T44" fmla="*/ 12 w 140"/>
                <a:gd name="T45" fmla="*/ 138 h 154"/>
                <a:gd name="T46" fmla="*/ 119 w 140"/>
                <a:gd name="T47" fmla="*/ 143 h 154"/>
                <a:gd name="T48" fmla="*/ 16 w 140"/>
                <a:gd name="T49" fmla="*/ 142 h 154"/>
                <a:gd name="T50" fmla="*/ 79 w 140"/>
                <a:gd name="T51" fmla="*/ 97 h 154"/>
                <a:gd name="T52" fmla="*/ 119 w 140"/>
                <a:gd name="T53" fmla="*/ 143 h 154"/>
                <a:gd name="T54" fmla="*/ 128 w 140"/>
                <a:gd name="T55" fmla="*/ 138 h 154"/>
                <a:gd name="T56" fmla="*/ 129 w 140"/>
                <a:gd name="T57" fmla="*/ 66 h 154"/>
                <a:gd name="T58" fmla="*/ 130 w 140"/>
                <a:gd name="T59" fmla="*/ 133 h 154"/>
                <a:gd name="T60" fmla="*/ 59 w 140"/>
                <a:gd name="T61" fmla="*/ 62 h 154"/>
                <a:gd name="T62" fmla="*/ 70 w 140"/>
                <a:gd name="T63" fmla="*/ 82 h 154"/>
                <a:gd name="T64" fmla="*/ 81 w 140"/>
                <a:gd name="T65" fmla="*/ 62 h 154"/>
                <a:gd name="T66" fmla="*/ 59 w 140"/>
                <a:gd name="T67" fmla="*/ 46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40" h="154">
                  <a:moveTo>
                    <a:pt x="63" y="14"/>
                  </a:moveTo>
                  <a:cubicBezTo>
                    <a:pt x="65" y="12"/>
                    <a:pt x="68" y="11"/>
                    <a:pt x="70" y="11"/>
                  </a:cubicBezTo>
                  <a:cubicBezTo>
                    <a:pt x="73" y="11"/>
                    <a:pt x="75" y="12"/>
                    <a:pt x="77" y="14"/>
                  </a:cubicBezTo>
                  <a:cubicBezTo>
                    <a:pt x="87" y="24"/>
                    <a:pt x="87" y="24"/>
                    <a:pt x="87" y="24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85" y="6"/>
                    <a:pt x="85" y="6"/>
                    <a:pt x="85" y="6"/>
                  </a:cubicBezTo>
                  <a:cubicBezTo>
                    <a:pt x="81" y="3"/>
                    <a:pt x="76" y="0"/>
                    <a:pt x="70" y="0"/>
                  </a:cubicBezTo>
                  <a:cubicBezTo>
                    <a:pt x="65" y="0"/>
                    <a:pt x="60" y="3"/>
                    <a:pt x="56" y="6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53" y="24"/>
                    <a:pt x="53" y="24"/>
                    <a:pt x="53" y="24"/>
                  </a:cubicBezTo>
                  <a:lnTo>
                    <a:pt x="63" y="14"/>
                  </a:lnTo>
                  <a:close/>
                  <a:moveTo>
                    <a:pt x="23" y="41"/>
                  </a:moveTo>
                  <a:cubicBezTo>
                    <a:pt x="23" y="37"/>
                    <a:pt x="27" y="33"/>
                    <a:pt x="31" y="33"/>
                  </a:cubicBezTo>
                  <a:cubicBezTo>
                    <a:pt x="109" y="33"/>
                    <a:pt x="109" y="33"/>
                    <a:pt x="109" y="33"/>
                  </a:cubicBezTo>
                  <a:cubicBezTo>
                    <a:pt x="113" y="33"/>
                    <a:pt x="117" y="37"/>
                    <a:pt x="117" y="41"/>
                  </a:cubicBezTo>
                  <a:cubicBezTo>
                    <a:pt x="117" y="65"/>
                    <a:pt x="117" y="65"/>
                    <a:pt x="117" y="65"/>
                  </a:cubicBezTo>
                  <a:cubicBezTo>
                    <a:pt x="123" y="59"/>
                    <a:pt x="123" y="59"/>
                    <a:pt x="123" y="59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34"/>
                    <a:pt x="117" y="28"/>
                    <a:pt x="109" y="28"/>
                  </a:cubicBezTo>
                  <a:cubicBezTo>
                    <a:pt x="31" y="28"/>
                    <a:pt x="31" y="28"/>
                    <a:pt x="31" y="28"/>
                  </a:cubicBezTo>
                  <a:cubicBezTo>
                    <a:pt x="24" y="28"/>
                    <a:pt x="17" y="34"/>
                    <a:pt x="17" y="41"/>
                  </a:cubicBezTo>
                  <a:cubicBezTo>
                    <a:pt x="17" y="58"/>
                    <a:pt x="17" y="58"/>
                    <a:pt x="17" y="58"/>
                  </a:cubicBezTo>
                  <a:cubicBezTo>
                    <a:pt x="23" y="64"/>
                    <a:pt x="23" y="64"/>
                    <a:pt x="23" y="64"/>
                  </a:cubicBezTo>
                  <a:lnTo>
                    <a:pt x="23" y="41"/>
                  </a:lnTo>
                  <a:close/>
                  <a:moveTo>
                    <a:pt x="135" y="57"/>
                  </a:moveTo>
                  <a:cubicBezTo>
                    <a:pt x="133" y="55"/>
                    <a:pt x="133" y="55"/>
                    <a:pt x="133" y="55"/>
                  </a:cubicBezTo>
                  <a:cubicBezTo>
                    <a:pt x="132" y="54"/>
                    <a:pt x="132" y="54"/>
                    <a:pt x="132" y="54"/>
                  </a:cubicBezTo>
                  <a:cubicBezTo>
                    <a:pt x="88" y="98"/>
                    <a:pt x="88" y="98"/>
                    <a:pt x="88" y="98"/>
                  </a:cubicBezTo>
                  <a:cubicBezTo>
                    <a:pt x="83" y="93"/>
                    <a:pt x="83" y="93"/>
                    <a:pt x="83" y="93"/>
                  </a:cubicBezTo>
                  <a:cubicBezTo>
                    <a:pt x="76" y="86"/>
                    <a:pt x="64" y="86"/>
                    <a:pt x="57" y="93"/>
                  </a:cubicBezTo>
                  <a:cubicBezTo>
                    <a:pt x="52" y="98"/>
                    <a:pt x="52" y="98"/>
                    <a:pt x="52" y="98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7" y="55"/>
                    <a:pt x="7" y="55"/>
                    <a:pt x="7" y="55"/>
                  </a:cubicBezTo>
                  <a:cubicBezTo>
                    <a:pt x="6" y="56"/>
                    <a:pt x="6" y="56"/>
                    <a:pt x="6" y="56"/>
                  </a:cubicBezTo>
                  <a:cubicBezTo>
                    <a:pt x="2" y="60"/>
                    <a:pt x="0" y="65"/>
                    <a:pt x="0" y="70"/>
                  </a:cubicBezTo>
                  <a:cubicBezTo>
                    <a:pt x="0" y="133"/>
                    <a:pt x="0" y="133"/>
                    <a:pt x="0" y="133"/>
                  </a:cubicBezTo>
                  <a:cubicBezTo>
                    <a:pt x="0" y="145"/>
                    <a:pt x="9" y="154"/>
                    <a:pt x="21" y="154"/>
                  </a:cubicBezTo>
                  <a:cubicBezTo>
                    <a:pt x="119" y="154"/>
                    <a:pt x="119" y="154"/>
                    <a:pt x="119" y="154"/>
                  </a:cubicBezTo>
                  <a:cubicBezTo>
                    <a:pt x="131" y="154"/>
                    <a:pt x="140" y="145"/>
                    <a:pt x="140" y="133"/>
                  </a:cubicBezTo>
                  <a:cubicBezTo>
                    <a:pt x="140" y="70"/>
                    <a:pt x="140" y="70"/>
                    <a:pt x="140" y="70"/>
                  </a:cubicBezTo>
                  <a:cubicBezTo>
                    <a:pt x="140" y="65"/>
                    <a:pt x="138" y="60"/>
                    <a:pt x="135" y="57"/>
                  </a:cubicBezTo>
                  <a:close/>
                  <a:moveTo>
                    <a:pt x="11" y="133"/>
                  </a:moveTo>
                  <a:cubicBezTo>
                    <a:pt x="11" y="70"/>
                    <a:pt x="11" y="70"/>
                    <a:pt x="11" y="70"/>
                  </a:cubicBezTo>
                  <a:cubicBezTo>
                    <a:pt x="11" y="69"/>
                    <a:pt x="11" y="67"/>
                    <a:pt x="12" y="66"/>
                  </a:cubicBezTo>
                  <a:cubicBezTo>
                    <a:pt x="48" y="102"/>
                    <a:pt x="48" y="102"/>
                    <a:pt x="48" y="102"/>
                  </a:cubicBezTo>
                  <a:cubicBezTo>
                    <a:pt x="12" y="138"/>
                    <a:pt x="12" y="138"/>
                    <a:pt x="12" y="138"/>
                  </a:cubicBezTo>
                  <a:cubicBezTo>
                    <a:pt x="11" y="137"/>
                    <a:pt x="11" y="135"/>
                    <a:pt x="11" y="133"/>
                  </a:cubicBezTo>
                  <a:close/>
                  <a:moveTo>
                    <a:pt x="119" y="143"/>
                  </a:moveTo>
                  <a:cubicBezTo>
                    <a:pt x="21" y="143"/>
                    <a:pt x="21" y="143"/>
                    <a:pt x="21" y="143"/>
                  </a:cubicBezTo>
                  <a:cubicBezTo>
                    <a:pt x="19" y="143"/>
                    <a:pt x="18" y="143"/>
                    <a:pt x="16" y="142"/>
                  </a:cubicBezTo>
                  <a:cubicBezTo>
                    <a:pt x="62" y="97"/>
                    <a:pt x="62" y="97"/>
                    <a:pt x="62" y="97"/>
                  </a:cubicBezTo>
                  <a:cubicBezTo>
                    <a:pt x="66" y="92"/>
                    <a:pt x="74" y="92"/>
                    <a:pt x="79" y="97"/>
                  </a:cubicBezTo>
                  <a:cubicBezTo>
                    <a:pt x="124" y="142"/>
                    <a:pt x="124" y="142"/>
                    <a:pt x="124" y="142"/>
                  </a:cubicBezTo>
                  <a:cubicBezTo>
                    <a:pt x="123" y="143"/>
                    <a:pt x="121" y="143"/>
                    <a:pt x="119" y="143"/>
                  </a:cubicBezTo>
                  <a:close/>
                  <a:moveTo>
                    <a:pt x="130" y="133"/>
                  </a:moveTo>
                  <a:cubicBezTo>
                    <a:pt x="130" y="135"/>
                    <a:pt x="129" y="137"/>
                    <a:pt x="128" y="138"/>
                  </a:cubicBezTo>
                  <a:cubicBezTo>
                    <a:pt x="92" y="102"/>
                    <a:pt x="92" y="102"/>
                    <a:pt x="92" y="102"/>
                  </a:cubicBezTo>
                  <a:cubicBezTo>
                    <a:pt x="129" y="66"/>
                    <a:pt x="129" y="66"/>
                    <a:pt x="129" y="66"/>
                  </a:cubicBezTo>
                  <a:cubicBezTo>
                    <a:pt x="129" y="67"/>
                    <a:pt x="130" y="69"/>
                    <a:pt x="130" y="70"/>
                  </a:cubicBezTo>
                  <a:lnTo>
                    <a:pt x="130" y="133"/>
                  </a:lnTo>
                  <a:close/>
                  <a:moveTo>
                    <a:pt x="59" y="46"/>
                  </a:moveTo>
                  <a:cubicBezTo>
                    <a:pt x="59" y="62"/>
                    <a:pt x="59" y="62"/>
                    <a:pt x="59" y="62"/>
                  </a:cubicBezTo>
                  <a:cubicBezTo>
                    <a:pt x="48" y="62"/>
                    <a:pt x="48" y="62"/>
                    <a:pt x="48" y="6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92" y="62"/>
                    <a:pt x="92" y="62"/>
                    <a:pt x="92" y="62"/>
                  </a:cubicBezTo>
                  <a:cubicBezTo>
                    <a:pt x="81" y="62"/>
                    <a:pt x="81" y="62"/>
                    <a:pt x="81" y="62"/>
                  </a:cubicBezTo>
                  <a:cubicBezTo>
                    <a:pt x="81" y="46"/>
                    <a:pt x="81" y="46"/>
                    <a:pt x="81" y="46"/>
                  </a:cubicBezTo>
                  <a:lnTo>
                    <a:pt x="59" y="4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1596987" y="3533795"/>
            <a:ext cx="368964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</a:pPr>
            <a:r>
              <a:rPr lang="ru-RU" sz="20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моб</a:t>
            </a:r>
            <a:r>
              <a:rPr lang="en-US" sz="20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r>
              <a:rPr lang="ru-RU" sz="2000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+7 (925) 922-62-83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27" name="Объект 2"/>
          <p:cNvSpPr>
            <a:spLocks noGrp="1"/>
          </p:cNvSpPr>
          <p:nvPr>
            <p:ph idx="1"/>
          </p:nvPr>
        </p:nvSpPr>
        <p:spPr>
          <a:xfrm>
            <a:off x="807015" y="1649520"/>
            <a:ext cx="4184861" cy="263149"/>
          </a:xfrm>
        </p:spPr>
        <p:txBody>
          <a:bodyPr/>
          <a:lstStyle/>
          <a:p>
            <a:r>
              <a:rPr lang="ru-RU" altLang="ru-RU" sz="1900" dirty="0">
                <a:solidFill>
                  <a:schemeClr val="accent5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Приглашаем к сотрудничеству!</a:t>
            </a:r>
            <a:endParaRPr lang="ru-RU" sz="1900" dirty="0">
              <a:solidFill>
                <a:schemeClr val="accent5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807015" y="2055772"/>
            <a:ext cx="3904944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57862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3F5AA246-DAB9-40C2-8133-A7D43EA81B45}"/>
              </a:ext>
            </a:extLst>
          </p:cNvPr>
          <p:cNvCxnSpPr>
            <a:cxnSpLocks/>
          </p:cNvCxnSpPr>
          <p:nvPr/>
        </p:nvCxnSpPr>
        <p:spPr>
          <a:xfrm>
            <a:off x="4339913" y="4145441"/>
            <a:ext cx="936000" cy="0"/>
          </a:xfrm>
          <a:prstGeom prst="line">
            <a:avLst/>
          </a:prstGeom>
          <a:ln w="19050">
            <a:solidFill>
              <a:srgbClr val="4D60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3F5AA246-DAB9-40C2-8133-A7D43EA81B45}"/>
              </a:ext>
            </a:extLst>
          </p:cNvPr>
          <p:cNvCxnSpPr>
            <a:cxnSpLocks/>
          </p:cNvCxnSpPr>
          <p:nvPr/>
        </p:nvCxnSpPr>
        <p:spPr>
          <a:xfrm>
            <a:off x="4051913" y="4755945"/>
            <a:ext cx="1224000" cy="0"/>
          </a:xfrm>
          <a:prstGeom prst="line">
            <a:avLst/>
          </a:prstGeom>
          <a:ln w="19050">
            <a:solidFill>
              <a:srgbClr val="4D60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3F5AA246-DAB9-40C2-8133-A7D43EA81B45}"/>
              </a:ext>
            </a:extLst>
          </p:cNvPr>
          <p:cNvCxnSpPr>
            <a:cxnSpLocks/>
          </p:cNvCxnSpPr>
          <p:nvPr/>
        </p:nvCxnSpPr>
        <p:spPr>
          <a:xfrm>
            <a:off x="3583913" y="5366449"/>
            <a:ext cx="1692000" cy="0"/>
          </a:xfrm>
          <a:prstGeom prst="line">
            <a:avLst/>
          </a:prstGeom>
          <a:ln w="19050">
            <a:solidFill>
              <a:srgbClr val="4D60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3F5AA246-DAB9-40C2-8133-A7D43EA81B45}"/>
              </a:ext>
            </a:extLst>
          </p:cNvPr>
          <p:cNvCxnSpPr>
            <a:cxnSpLocks/>
          </p:cNvCxnSpPr>
          <p:nvPr/>
        </p:nvCxnSpPr>
        <p:spPr>
          <a:xfrm>
            <a:off x="4267913" y="3534937"/>
            <a:ext cx="1008000" cy="0"/>
          </a:xfrm>
          <a:prstGeom prst="line">
            <a:avLst/>
          </a:prstGeom>
          <a:ln w="19050">
            <a:solidFill>
              <a:srgbClr val="4D60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3F5AA246-DAB9-40C2-8133-A7D43EA81B45}"/>
              </a:ext>
            </a:extLst>
          </p:cNvPr>
          <p:cNvCxnSpPr>
            <a:cxnSpLocks/>
          </p:cNvCxnSpPr>
          <p:nvPr/>
        </p:nvCxnSpPr>
        <p:spPr>
          <a:xfrm>
            <a:off x="4087913" y="2924433"/>
            <a:ext cx="1188000" cy="0"/>
          </a:xfrm>
          <a:prstGeom prst="line">
            <a:avLst/>
          </a:prstGeom>
          <a:ln w="19050">
            <a:solidFill>
              <a:srgbClr val="4D60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3F5AA246-DAB9-40C2-8133-A7D43EA81B45}"/>
              </a:ext>
            </a:extLst>
          </p:cNvPr>
          <p:cNvCxnSpPr>
            <a:cxnSpLocks/>
          </p:cNvCxnSpPr>
          <p:nvPr/>
        </p:nvCxnSpPr>
        <p:spPr>
          <a:xfrm>
            <a:off x="3475913" y="2313929"/>
            <a:ext cx="1800000" cy="0"/>
          </a:xfrm>
          <a:prstGeom prst="line">
            <a:avLst/>
          </a:prstGeom>
          <a:ln w="19050">
            <a:solidFill>
              <a:srgbClr val="4D60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>
            <a:extLst>
              <a:ext uri="{FF2B5EF4-FFF2-40B4-BE49-F238E27FC236}">
                <a16:creationId xmlns:a16="http://schemas.microsoft.com/office/drawing/2014/main" id="{3F5AA246-DAB9-40C2-8133-A7D43EA81B45}"/>
              </a:ext>
            </a:extLst>
          </p:cNvPr>
          <p:cNvCxnSpPr>
            <a:cxnSpLocks/>
          </p:cNvCxnSpPr>
          <p:nvPr/>
        </p:nvCxnSpPr>
        <p:spPr>
          <a:xfrm>
            <a:off x="2395913" y="5976953"/>
            <a:ext cx="2880000" cy="0"/>
          </a:xfrm>
          <a:prstGeom prst="line">
            <a:avLst/>
          </a:prstGeom>
          <a:ln w="19050">
            <a:solidFill>
              <a:srgbClr val="4D60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3F5AA246-DAB9-40C2-8133-A7D43EA81B45}"/>
              </a:ext>
            </a:extLst>
          </p:cNvPr>
          <p:cNvCxnSpPr>
            <a:cxnSpLocks/>
          </p:cNvCxnSpPr>
          <p:nvPr/>
        </p:nvCxnSpPr>
        <p:spPr>
          <a:xfrm>
            <a:off x="2395913" y="1703425"/>
            <a:ext cx="2880000" cy="0"/>
          </a:xfrm>
          <a:prstGeom prst="line">
            <a:avLst/>
          </a:prstGeom>
          <a:ln w="19050">
            <a:solidFill>
              <a:srgbClr val="4D606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>
            <a:extLst>
              <a:ext uri="{FF2B5EF4-FFF2-40B4-BE49-F238E27FC236}">
                <a16:creationId xmlns:a16="http://schemas.microsoft.com/office/drawing/2014/main" id="{04B03F80-3751-4176-9FE7-967641E4256B}"/>
              </a:ext>
            </a:extLst>
          </p:cNvPr>
          <p:cNvSpPr/>
          <p:nvPr/>
        </p:nvSpPr>
        <p:spPr>
          <a:xfrm>
            <a:off x="5275913" y="1451202"/>
            <a:ext cx="504000" cy="504000"/>
          </a:xfrm>
          <a:prstGeom prst="ellipse">
            <a:avLst/>
          </a:prstGeom>
          <a:solidFill>
            <a:schemeClr val="bg1"/>
          </a:solidFill>
          <a:ln w="31750">
            <a:solidFill>
              <a:srgbClr val="51626F"/>
            </a:solidFill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 Box 29">
            <a:extLst>
              <a:ext uri="{FF2B5EF4-FFF2-40B4-BE49-F238E27FC236}">
                <a16:creationId xmlns:a16="http://schemas.microsoft.com/office/drawing/2014/main" id="{D564CF5B-7A3D-496F-BF2F-3928EF1BCC3C}"/>
              </a:ext>
            </a:extLst>
          </p:cNvPr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338512" y="1487759"/>
            <a:ext cx="3788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285750" indent="-285750" eaLnBrk="0" hangingPunct="0">
              <a:buFont typeface="Arial" panose="020B0604020202020204" pitchFamily="34" charset="0"/>
              <a:buChar char="•"/>
              <a:defRPr sz="1600">
                <a:solidFill>
                  <a:srgbClr val="004080"/>
                </a:solidFill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indent="0" algn="ctr">
              <a:buNone/>
            </a:pPr>
            <a:r>
              <a:rPr lang="en-US" altLang="ru-RU" sz="2800" dirty="0">
                <a:solidFill>
                  <a:srgbClr val="4D606D"/>
                </a:solidFill>
                <a:cs typeface="Arial" panose="020B0604020202020204" pitchFamily="34" charset="0"/>
              </a:rPr>
              <a:t>1</a:t>
            </a:r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414104D4-9CFE-4810-AC7E-E16ABC232CB4}"/>
              </a:ext>
            </a:extLst>
          </p:cNvPr>
          <p:cNvSpPr/>
          <p:nvPr/>
        </p:nvSpPr>
        <p:spPr>
          <a:xfrm>
            <a:off x="811754" y="2253692"/>
            <a:ext cx="3203682" cy="3203682"/>
          </a:xfrm>
          <a:prstGeom prst="ellips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B3F064B2-191A-4A4F-9F17-88542D0DB1C6}"/>
              </a:ext>
            </a:extLst>
          </p:cNvPr>
          <p:cNvSpPr/>
          <p:nvPr/>
        </p:nvSpPr>
        <p:spPr>
          <a:xfrm>
            <a:off x="1197599" y="2627845"/>
            <a:ext cx="2443685" cy="2443684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88900" dist="63500" algn="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7" name="Полилиния: фигура 49">
            <a:extLst>
              <a:ext uri="{FF2B5EF4-FFF2-40B4-BE49-F238E27FC236}">
                <a16:creationId xmlns:a16="http://schemas.microsoft.com/office/drawing/2014/main" id="{E776B762-51DA-4B77-8C75-32AB838C93FE}"/>
              </a:ext>
            </a:extLst>
          </p:cNvPr>
          <p:cNvSpPr/>
          <p:nvPr/>
        </p:nvSpPr>
        <p:spPr>
          <a:xfrm>
            <a:off x="3749212" y="2793495"/>
            <a:ext cx="652069" cy="2184816"/>
          </a:xfrm>
          <a:custGeom>
            <a:avLst/>
            <a:gdLst>
              <a:gd name="connsiteX0" fmla="*/ 24492 w 435771"/>
              <a:gd name="connsiteY0" fmla="*/ 0 h 1460091"/>
              <a:gd name="connsiteX1" fmla="*/ 218885 w 435771"/>
              <a:gd name="connsiteY1" fmla="*/ 0 h 1460091"/>
              <a:gd name="connsiteX2" fmla="*/ 238600 w 435771"/>
              <a:gd name="connsiteY2" fmla="*/ 28626 h 1460091"/>
              <a:gd name="connsiteX3" fmla="*/ 435771 w 435771"/>
              <a:gd name="connsiteY3" fmla="*/ 718676 h 1460091"/>
              <a:gd name="connsiteX4" fmla="*/ 238600 w 435771"/>
              <a:gd name="connsiteY4" fmla="*/ 1408726 h 1460091"/>
              <a:gd name="connsiteX5" fmla="*/ 203224 w 435771"/>
              <a:gd name="connsiteY5" fmla="*/ 1460091 h 1460091"/>
              <a:gd name="connsiteX6" fmla="*/ 0 w 435771"/>
              <a:gd name="connsiteY6" fmla="*/ 1460091 h 1460091"/>
              <a:gd name="connsiteX7" fmla="*/ 46023 w 435771"/>
              <a:gd name="connsiteY7" fmla="*/ 1404659 h 1460091"/>
              <a:gd name="connsiteX8" fmla="*/ 277227 w 435771"/>
              <a:gd name="connsiteY8" fmla="*/ 715296 h 1460091"/>
              <a:gd name="connsiteX9" fmla="*/ 46023 w 435771"/>
              <a:gd name="connsiteY9" fmla="*/ 25933 h 1460091"/>
              <a:gd name="connsiteX10" fmla="*/ 24492 w 435771"/>
              <a:gd name="connsiteY10" fmla="*/ 0 h 1460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5771" h="1460091">
                <a:moveTo>
                  <a:pt x="24492" y="0"/>
                </a:moveTo>
                <a:lnTo>
                  <a:pt x="218885" y="0"/>
                </a:lnTo>
                <a:lnTo>
                  <a:pt x="238600" y="28626"/>
                </a:lnTo>
                <a:cubicBezTo>
                  <a:pt x="363562" y="228806"/>
                  <a:pt x="435771" y="465309"/>
                  <a:pt x="435771" y="718676"/>
                </a:cubicBezTo>
                <a:cubicBezTo>
                  <a:pt x="435771" y="972044"/>
                  <a:pt x="363562" y="1208546"/>
                  <a:pt x="238600" y="1408726"/>
                </a:cubicBezTo>
                <a:lnTo>
                  <a:pt x="203224" y="1460091"/>
                </a:lnTo>
                <a:lnTo>
                  <a:pt x="0" y="1460091"/>
                </a:lnTo>
                <a:lnTo>
                  <a:pt x="46023" y="1404659"/>
                </a:lnTo>
                <a:cubicBezTo>
                  <a:pt x="191138" y="1213020"/>
                  <a:pt x="277227" y="974212"/>
                  <a:pt x="277227" y="715296"/>
                </a:cubicBezTo>
                <a:cubicBezTo>
                  <a:pt x="277227" y="456381"/>
                  <a:pt x="191138" y="217572"/>
                  <a:pt x="46023" y="25933"/>
                </a:cubicBezTo>
                <a:lnTo>
                  <a:pt x="24492" y="0"/>
                </a:lnTo>
                <a:close/>
              </a:path>
            </a:pathLst>
          </a:cu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: фигура 50">
            <a:extLst>
              <a:ext uri="{FF2B5EF4-FFF2-40B4-BE49-F238E27FC236}">
                <a16:creationId xmlns:a16="http://schemas.microsoft.com/office/drawing/2014/main" id="{0BF9C45E-D407-48E8-80CA-730E37B089FF}"/>
              </a:ext>
            </a:extLst>
          </p:cNvPr>
          <p:cNvSpPr/>
          <p:nvPr/>
        </p:nvSpPr>
        <p:spPr>
          <a:xfrm>
            <a:off x="2471117" y="1917392"/>
            <a:ext cx="1605624" cy="876103"/>
          </a:xfrm>
          <a:custGeom>
            <a:avLst/>
            <a:gdLst>
              <a:gd name="connsiteX0" fmla="*/ 0 w 1073022"/>
              <a:gd name="connsiteY0" fmla="*/ 0 h 585491"/>
              <a:gd name="connsiteX1" fmla="*/ 118404 w 1073022"/>
              <a:gd name="connsiteY1" fmla="*/ 5979 h 585491"/>
              <a:gd name="connsiteX2" fmla="*/ 1025950 w 1073022"/>
              <a:gd name="connsiteY2" fmla="*/ 517144 h 585491"/>
              <a:gd name="connsiteX3" fmla="*/ 1073022 w 1073022"/>
              <a:gd name="connsiteY3" fmla="*/ 585491 h 585491"/>
              <a:gd name="connsiteX4" fmla="*/ 878629 w 1073022"/>
              <a:gd name="connsiteY4" fmla="*/ 585491 h 585491"/>
              <a:gd name="connsiteX5" fmla="*/ 834433 w 1073022"/>
              <a:gd name="connsiteY5" fmla="*/ 532260 h 585491"/>
              <a:gd name="connsiteX6" fmla="*/ 105229 w 1073022"/>
              <a:gd name="connsiteY6" fmla="*/ 163688 h 585491"/>
              <a:gd name="connsiteX7" fmla="*/ 0 w 1073022"/>
              <a:gd name="connsiteY7" fmla="*/ 158375 h 585491"/>
              <a:gd name="connsiteX8" fmla="*/ 0 w 1073022"/>
              <a:gd name="connsiteY8" fmla="*/ 0 h 58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3022" h="585491">
                <a:moveTo>
                  <a:pt x="0" y="0"/>
                </a:moveTo>
                <a:lnTo>
                  <a:pt x="118404" y="5979"/>
                </a:lnTo>
                <a:cubicBezTo>
                  <a:pt x="488538" y="43568"/>
                  <a:pt x="812942" y="235845"/>
                  <a:pt x="1025950" y="517144"/>
                </a:cubicBezTo>
                <a:lnTo>
                  <a:pt x="1073022" y="585491"/>
                </a:lnTo>
                <a:lnTo>
                  <a:pt x="878629" y="585491"/>
                </a:lnTo>
                <a:lnTo>
                  <a:pt x="834433" y="532260"/>
                </a:lnTo>
                <a:cubicBezTo>
                  <a:pt x="649945" y="329277"/>
                  <a:pt x="393411" y="192954"/>
                  <a:pt x="105229" y="163688"/>
                </a:cubicBezTo>
                <a:lnTo>
                  <a:pt x="0" y="158375"/>
                </a:lnTo>
                <a:lnTo>
                  <a:pt x="0" y="0"/>
                </a:lnTo>
                <a:close/>
              </a:path>
            </a:pathLst>
          </a:custGeom>
          <a:solidFill>
            <a:srgbClr val="95E0D0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: фигура 51">
            <a:extLst>
              <a:ext uri="{FF2B5EF4-FFF2-40B4-BE49-F238E27FC236}">
                <a16:creationId xmlns:a16="http://schemas.microsoft.com/office/drawing/2014/main" id="{9F0475A9-9992-4332-8053-3687888FB12D}"/>
              </a:ext>
            </a:extLst>
          </p:cNvPr>
          <p:cNvSpPr/>
          <p:nvPr/>
        </p:nvSpPr>
        <p:spPr>
          <a:xfrm>
            <a:off x="2471117" y="4978312"/>
            <a:ext cx="1582189" cy="842077"/>
          </a:xfrm>
          <a:custGeom>
            <a:avLst/>
            <a:gdLst>
              <a:gd name="connsiteX0" fmla="*/ 854137 w 1057361"/>
              <a:gd name="connsiteY0" fmla="*/ 0 h 562752"/>
              <a:gd name="connsiteX1" fmla="*/ 1057361 w 1057361"/>
              <a:gd name="connsiteY1" fmla="*/ 0 h 562752"/>
              <a:gd name="connsiteX2" fmla="*/ 1025950 w 1057361"/>
              <a:gd name="connsiteY2" fmla="*/ 45608 h 562752"/>
              <a:gd name="connsiteX3" fmla="*/ 118404 w 1057361"/>
              <a:gd name="connsiteY3" fmla="*/ 556773 h 562752"/>
              <a:gd name="connsiteX4" fmla="*/ 0 w 1057361"/>
              <a:gd name="connsiteY4" fmla="*/ 562752 h 562752"/>
              <a:gd name="connsiteX5" fmla="*/ 0 w 1057361"/>
              <a:gd name="connsiteY5" fmla="*/ 397618 h 562752"/>
              <a:gd name="connsiteX6" fmla="*/ 105229 w 1057361"/>
              <a:gd name="connsiteY6" fmla="*/ 392304 h 562752"/>
              <a:gd name="connsiteX7" fmla="*/ 834433 w 1057361"/>
              <a:gd name="connsiteY7" fmla="*/ 23732 h 562752"/>
              <a:gd name="connsiteX8" fmla="*/ 854137 w 1057361"/>
              <a:gd name="connsiteY8" fmla="*/ 0 h 562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7361" h="562752">
                <a:moveTo>
                  <a:pt x="854137" y="0"/>
                </a:moveTo>
                <a:lnTo>
                  <a:pt x="1057361" y="0"/>
                </a:lnTo>
                <a:lnTo>
                  <a:pt x="1025950" y="45608"/>
                </a:lnTo>
                <a:cubicBezTo>
                  <a:pt x="812942" y="326907"/>
                  <a:pt x="488538" y="519184"/>
                  <a:pt x="118404" y="556773"/>
                </a:cubicBezTo>
                <a:lnTo>
                  <a:pt x="0" y="562752"/>
                </a:lnTo>
                <a:lnTo>
                  <a:pt x="0" y="397618"/>
                </a:lnTo>
                <a:lnTo>
                  <a:pt x="105229" y="392304"/>
                </a:lnTo>
                <a:cubicBezTo>
                  <a:pt x="393411" y="363038"/>
                  <a:pt x="649945" y="226715"/>
                  <a:pt x="834433" y="23732"/>
                </a:cubicBezTo>
                <a:lnTo>
                  <a:pt x="854137" y="0"/>
                </a:lnTo>
                <a:close/>
              </a:path>
            </a:pathLst>
          </a:custGeom>
          <a:solidFill>
            <a:srgbClr val="95E0D0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16200000">
            <a:off x="2160560" y="1933507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: пятиугольник 53">
            <a:extLst>
              <a:ext uri="{FF2B5EF4-FFF2-40B4-BE49-F238E27FC236}">
                <a16:creationId xmlns:a16="http://schemas.microsoft.com/office/drawing/2014/main" id="{986AFC2C-1352-4A7B-B1E9-4B3EACD241DA}"/>
              </a:ext>
            </a:extLst>
          </p:cNvPr>
          <p:cNvSpPr/>
          <p:nvPr/>
        </p:nvSpPr>
        <p:spPr>
          <a:xfrm rot="5400000" flipV="1">
            <a:off x="2160560" y="5562854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321A3F7F-4137-4249-9651-00EF23FB484E}"/>
              </a:ext>
            </a:extLst>
          </p:cNvPr>
          <p:cNvSpPr/>
          <p:nvPr/>
        </p:nvSpPr>
        <p:spPr>
          <a:xfrm>
            <a:off x="1285680" y="3463118"/>
            <a:ext cx="2255831" cy="907941"/>
          </a:xfrm>
          <a:prstGeom prst="rect">
            <a:avLst/>
          </a:prstGeom>
        </p:spPr>
        <p:txBody>
          <a:bodyPr wrap="square" lIns="0" tIns="0" rIns="0">
            <a:spAutoFit/>
          </a:bodyPr>
          <a:lstStyle/>
          <a:p>
            <a:pPr algn="ctr"/>
            <a:r>
              <a:rPr lang="ru-RU" sz="2800" b="1" dirty="0">
                <a:solidFill>
                  <a:srgbClr val="00868E"/>
                </a:solidFill>
              </a:rPr>
              <a:t>ИТС </a:t>
            </a:r>
          </a:p>
          <a:p>
            <a:pPr algn="ctr"/>
            <a:r>
              <a:rPr lang="ru-RU" sz="2800" b="1" dirty="0">
                <a:solidFill>
                  <a:srgbClr val="00868E"/>
                </a:solidFill>
              </a:rPr>
              <a:t>ИКТ</a:t>
            </a: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04B03F80-3751-4176-9FE7-967641E4256B}"/>
              </a:ext>
            </a:extLst>
          </p:cNvPr>
          <p:cNvSpPr/>
          <p:nvPr/>
        </p:nvSpPr>
        <p:spPr>
          <a:xfrm>
            <a:off x="5275913" y="2063710"/>
            <a:ext cx="504000" cy="504000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04B03F80-3751-4176-9FE7-967641E4256B}"/>
              </a:ext>
            </a:extLst>
          </p:cNvPr>
          <p:cNvSpPr/>
          <p:nvPr/>
        </p:nvSpPr>
        <p:spPr>
          <a:xfrm>
            <a:off x="5275913" y="2672209"/>
            <a:ext cx="504000" cy="504000"/>
          </a:xfrm>
          <a:prstGeom prst="ellipse">
            <a:avLst/>
          </a:prstGeom>
          <a:solidFill>
            <a:schemeClr val="bg1"/>
          </a:solidFill>
          <a:ln w="31750">
            <a:solidFill>
              <a:srgbClr val="51626F"/>
            </a:solidFill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04B03F80-3751-4176-9FE7-967641E4256B}"/>
              </a:ext>
            </a:extLst>
          </p:cNvPr>
          <p:cNvSpPr/>
          <p:nvPr/>
        </p:nvSpPr>
        <p:spPr>
          <a:xfrm>
            <a:off x="5275913" y="3280120"/>
            <a:ext cx="504000" cy="504000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04B03F80-3751-4176-9FE7-967641E4256B}"/>
              </a:ext>
            </a:extLst>
          </p:cNvPr>
          <p:cNvSpPr/>
          <p:nvPr/>
        </p:nvSpPr>
        <p:spPr>
          <a:xfrm>
            <a:off x="5275913" y="3897221"/>
            <a:ext cx="504000" cy="504000"/>
          </a:xfrm>
          <a:prstGeom prst="ellipse">
            <a:avLst/>
          </a:prstGeom>
          <a:solidFill>
            <a:schemeClr val="bg1"/>
          </a:solidFill>
          <a:ln w="31750">
            <a:solidFill>
              <a:srgbClr val="51626F"/>
            </a:solidFill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>
            <a:extLst>
              <a:ext uri="{FF2B5EF4-FFF2-40B4-BE49-F238E27FC236}">
                <a16:creationId xmlns:a16="http://schemas.microsoft.com/office/drawing/2014/main" id="{04B03F80-3751-4176-9FE7-967641E4256B}"/>
              </a:ext>
            </a:extLst>
          </p:cNvPr>
          <p:cNvSpPr/>
          <p:nvPr/>
        </p:nvSpPr>
        <p:spPr>
          <a:xfrm>
            <a:off x="5275913" y="4503722"/>
            <a:ext cx="504000" cy="504000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Овал 64">
            <a:extLst>
              <a:ext uri="{FF2B5EF4-FFF2-40B4-BE49-F238E27FC236}">
                <a16:creationId xmlns:a16="http://schemas.microsoft.com/office/drawing/2014/main" id="{04B03F80-3751-4176-9FE7-967641E4256B}"/>
              </a:ext>
            </a:extLst>
          </p:cNvPr>
          <p:cNvSpPr/>
          <p:nvPr/>
        </p:nvSpPr>
        <p:spPr>
          <a:xfrm>
            <a:off x="5275913" y="5110223"/>
            <a:ext cx="504000" cy="504000"/>
          </a:xfrm>
          <a:prstGeom prst="ellipse">
            <a:avLst/>
          </a:prstGeom>
          <a:solidFill>
            <a:schemeClr val="bg1"/>
          </a:solidFill>
          <a:ln w="31750">
            <a:solidFill>
              <a:srgbClr val="51626F"/>
            </a:solidFill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>
            <a:extLst>
              <a:ext uri="{FF2B5EF4-FFF2-40B4-BE49-F238E27FC236}">
                <a16:creationId xmlns:a16="http://schemas.microsoft.com/office/drawing/2014/main" id="{04B03F80-3751-4176-9FE7-967641E4256B}"/>
              </a:ext>
            </a:extLst>
          </p:cNvPr>
          <p:cNvSpPr/>
          <p:nvPr/>
        </p:nvSpPr>
        <p:spPr>
          <a:xfrm>
            <a:off x="5275913" y="5725177"/>
            <a:ext cx="504000" cy="504000"/>
          </a:xfrm>
          <a:prstGeom prst="ellipse">
            <a:avLst/>
          </a:prstGeom>
          <a:solidFill>
            <a:schemeClr val="bg1"/>
          </a:solidFill>
          <a:ln w="31750">
            <a:solidFill>
              <a:schemeClr val="accent3">
                <a:lumMod val="60000"/>
                <a:lumOff val="40000"/>
              </a:schemeClr>
            </a:solidFill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 Box 29">
            <a:extLst>
              <a:ext uri="{FF2B5EF4-FFF2-40B4-BE49-F238E27FC236}">
                <a16:creationId xmlns:a16="http://schemas.microsoft.com/office/drawing/2014/main" id="{D564CF5B-7A3D-496F-BF2F-3928EF1BCC3C}"/>
              </a:ext>
            </a:extLst>
          </p:cNvPr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338512" y="2094311"/>
            <a:ext cx="3788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285750" indent="-285750" eaLnBrk="0" hangingPunct="0">
              <a:buFont typeface="Arial" panose="020B0604020202020204" pitchFamily="34" charset="0"/>
              <a:buChar char="•"/>
              <a:defRPr sz="1600">
                <a:solidFill>
                  <a:srgbClr val="004080"/>
                </a:solidFill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indent="0" algn="ctr">
              <a:buNone/>
            </a:pPr>
            <a:r>
              <a:rPr lang="en-US" alt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2</a:t>
            </a:r>
          </a:p>
        </p:txBody>
      </p:sp>
      <p:sp>
        <p:nvSpPr>
          <p:cNvPr id="69" name="Text Box 29">
            <a:extLst>
              <a:ext uri="{FF2B5EF4-FFF2-40B4-BE49-F238E27FC236}">
                <a16:creationId xmlns:a16="http://schemas.microsoft.com/office/drawing/2014/main" id="{D564CF5B-7A3D-496F-BF2F-3928EF1BCC3C}"/>
              </a:ext>
            </a:extLst>
          </p:cNvPr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38512" y="2708765"/>
            <a:ext cx="3788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285750" indent="-285750" eaLnBrk="0" hangingPunct="0">
              <a:buFont typeface="Arial" panose="020B0604020202020204" pitchFamily="34" charset="0"/>
              <a:buChar char="•"/>
              <a:defRPr sz="1600">
                <a:solidFill>
                  <a:srgbClr val="004080"/>
                </a:solidFill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indent="0" algn="ctr">
              <a:buNone/>
            </a:pPr>
            <a:r>
              <a:rPr lang="en-US" altLang="ru-RU" sz="2800" dirty="0">
                <a:solidFill>
                  <a:srgbClr val="4D606D"/>
                </a:solidFill>
                <a:cs typeface="Arial" panose="020B0604020202020204" pitchFamily="34" charset="0"/>
              </a:rPr>
              <a:t>3</a:t>
            </a:r>
          </a:p>
        </p:txBody>
      </p:sp>
      <p:sp>
        <p:nvSpPr>
          <p:cNvPr id="70" name="Text Box 29">
            <a:extLst>
              <a:ext uri="{FF2B5EF4-FFF2-40B4-BE49-F238E27FC236}">
                <a16:creationId xmlns:a16="http://schemas.microsoft.com/office/drawing/2014/main" id="{D564CF5B-7A3D-496F-BF2F-3928EF1BCC3C}"/>
              </a:ext>
            </a:extLst>
          </p:cNvPr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8512" y="3316676"/>
            <a:ext cx="3788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285750" indent="-285750" eaLnBrk="0" hangingPunct="0">
              <a:buFont typeface="Arial" panose="020B0604020202020204" pitchFamily="34" charset="0"/>
              <a:buChar char="•"/>
              <a:defRPr sz="1600">
                <a:solidFill>
                  <a:srgbClr val="004080"/>
                </a:solidFill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indent="0" algn="ctr">
              <a:buNone/>
            </a:pPr>
            <a:r>
              <a:rPr lang="en-US" alt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4</a:t>
            </a:r>
          </a:p>
        </p:txBody>
      </p:sp>
      <p:sp>
        <p:nvSpPr>
          <p:cNvPr id="71" name="Text Box 29">
            <a:extLst>
              <a:ext uri="{FF2B5EF4-FFF2-40B4-BE49-F238E27FC236}">
                <a16:creationId xmlns:a16="http://schemas.microsoft.com/office/drawing/2014/main" id="{D564CF5B-7A3D-496F-BF2F-3928EF1BCC3C}"/>
              </a:ext>
            </a:extLst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38512" y="3937748"/>
            <a:ext cx="3788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285750" indent="-285750" eaLnBrk="0" hangingPunct="0">
              <a:buFont typeface="Arial" panose="020B0604020202020204" pitchFamily="34" charset="0"/>
              <a:buChar char="•"/>
              <a:defRPr sz="1600">
                <a:solidFill>
                  <a:srgbClr val="004080"/>
                </a:solidFill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indent="0" algn="ctr">
              <a:buNone/>
            </a:pPr>
            <a:r>
              <a:rPr lang="en-US" altLang="ru-RU" sz="2800" dirty="0">
                <a:solidFill>
                  <a:srgbClr val="4D606D"/>
                </a:solidFill>
                <a:cs typeface="Arial" panose="020B0604020202020204" pitchFamily="34" charset="0"/>
              </a:rPr>
              <a:t>5</a:t>
            </a:r>
          </a:p>
        </p:txBody>
      </p:sp>
      <p:sp>
        <p:nvSpPr>
          <p:cNvPr id="72" name="Text Box 29">
            <a:extLst>
              <a:ext uri="{FF2B5EF4-FFF2-40B4-BE49-F238E27FC236}">
                <a16:creationId xmlns:a16="http://schemas.microsoft.com/office/drawing/2014/main" id="{D564CF5B-7A3D-496F-BF2F-3928EF1BCC3C}"/>
              </a:ext>
            </a:extLst>
          </p:cNvPr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338512" y="4540278"/>
            <a:ext cx="3788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285750" indent="-285750" eaLnBrk="0" hangingPunct="0">
              <a:buFont typeface="Arial" panose="020B0604020202020204" pitchFamily="34" charset="0"/>
              <a:buChar char="•"/>
              <a:defRPr sz="1600">
                <a:solidFill>
                  <a:srgbClr val="004080"/>
                </a:solidFill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indent="0" algn="ctr">
              <a:buNone/>
            </a:pPr>
            <a:r>
              <a:rPr lang="en-US" alt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6</a:t>
            </a:r>
          </a:p>
        </p:txBody>
      </p:sp>
      <p:sp>
        <p:nvSpPr>
          <p:cNvPr id="73" name="Text Box 29">
            <a:extLst>
              <a:ext uri="{FF2B5EF4-FFF2-40B4-BE49-F238E27FC236}">
                <a16:creationId xmlns:a16="http://schemas.microsoft.com/office/drawing/2014/main" id="{D564CF5B-7A3D-496F-BF2F-3928EF1BCC3C}"/>
              </a:ext>
            </a:extLst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338512" y="5146779"/>
            <a:ext cx="3788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285750" indent="-285750" eaLnBrk="0" hangingPunct="0">
              <a:buFont typeface="Arial" panose="020B0604020202020204" pitchFamily="34" charset="0"/>
              <a:buChar char="•"/>
              <a:defRPr sz="1600">
                <a:solidFill>
                  <a:srgbClr val="004080"/>
                </a:solidFill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indent="0" algn="ctr">
              <a:buNone/>
            </a:pPr>
            <a:r>
              <a:rPr lang="en-US" altLang="ru-RU" sz="2800" dirty="0">
                <a:solidFill>
                  <a:srgbClr val="4D606D"/>
                </a:solidFill>
                <a:cs typeface="Arial" panose="020B0604020202020204" pitchFamily="34" charset="0"/>
              </a:rPr>
              <a:t>7</a:t>
            </a:r>
          </a:p>
        </p:txBody>
      </p:sp>
      <p:sp>
        <p:nvSpPr>
          <p:cNvPr id="74" name="Text Box 29">
            <a:extLst>
              <a:ext uri="{FF2B5EF4-FFF2-40B4-BE49-F238E27FC236}">
                <a16:creationId xmlns:a16="http://schemas.microsoft.com/office/drawing/2014/main" id="{D564CF5B-7A3D-496F-BF2F-3928EF1BCC3C}"/>
              </a:ext>
            </a:extLst>
          </p:cNvPr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338512" y="5763936"/>
            <a:ext cx="3788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marL="285750" indent="-285750" eaLnBrk="0" hangingPunct="0">
              <a:buFont typeface="Arial" panose="020B0604020202020204" pitchFamily="34" charset="0"/>
              <a:buChar char="•"/>
              <a:defRPr sz="1600">
                <a:solidFill>
                  <a:srgbClr val="004080"/>
                </a:solidFill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</a:lvl9pPr>
          </a:lstStyle>
          <a:p>
            <a:pPr marL="0" indent="0" algn="ctr">
              <a:buNone/>
            </a:pPr>
            <a:r>
              <a:rPr lang="en-US" altLang="ru-RU" sz="2800" dirty="0">
                <a:solidFill>
                  <a:schemeClr val="accent3">
                    <a:lumMod val="60000"/>
                    <a:lumOff val="40000"/>
                  </a:schemeClr>
                </a:solidFill>
                <a:cs typeface="Arial" panose="020B0604020202020204" pitchFamily="34" charset="0"/>
              </a:rPr>
              <a:t>8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6002710" y="1533925"/>
            <a:ext cx="5537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РНИС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6002710" y="2140477"/>
            <a:ext cx="5537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 err="1">
                <a:solidFill>
                  <a:srgbClr val="51626F"/>
                </a:solidFill>
              </a:rPr>
              <a:t>Фотовидеофиксация</a:t>
            </a:r>
            <a:r>
              <a:rPr lang="ru-RU" sz="1600" dirty="0">
                <a:solidFill>
                  <a:srgbClr val="51626F"/>
                </a:solidFill>
              </a:rPr>
              <a:t> нарушений ПДД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6002710" y="2754931"/>
            <a:ext cx="5537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АСУДД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6002710" y="3362842"/>
            <a:ext cx="5537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АСВГК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6002710" y="3970753"/>
            <a:ext cx="5537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Управление парковочным пространством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6002710" y="4586444"/>
            <a:ext cx="5537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Система безналичной оплаты проезда</a:t>
            </a:r>
          </a:p>
        </p:txBody>
      </p:sp>
      <p:sp>
        <p:nvSpPr>
          <p:cNvPr id="82" name="Прямоугольник 81"/>
          <p:cNvSpPr/>
          <p:nvPr/>
        </p:nvSpPr>
        <p:spPr>
          <a:xfrm>
            <a:off x="6002710" y="5202135"/>
            <a:ext cx="5537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Безопасный город</a:t>
            </a:r>
          </a:p>
        </p:txBody>
      </p:sp>
      <p:sp>
        <p:nvSpPr>
          <p:cNvPr id="83" name="Прямоугольник 82"/>
          <p:cNvSpPr/>
          <p:nvPr/>
        </p:nvSpPr>
        <p:spPr>
          <a:xfrm>
            <a:off x="6002709" y="5807676"/>
            <a:ext cx="553720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ЭРА-ГЛОНАСС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40327" y="174567"/>
            <a:ext cx="105904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51626F"/>
                </a:solidFill>
              </a:rPr>
              <a:t>Существующие решения в регионах</a:t>
            </a:r>
          </a:p>
        </p:txBody>
      </p:sp>
    </p:spTree>
    <p:extLst>
      <p:ext uri="{BB962C8B-B14F-4D97-AF65-F5344CB8AC3E}">
        <p14:creationId xmlns:p14="http://schemas.microsoft.com/office/powerpoint/2010/main" val="1054462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403" y="271456"/>
            <a:ext cx="10881826" cy="886397"/>
          </a:xfrm>
        </p:spPr>
        <p:txBody>
          <a:bodyPr/>
          <a:lstStyle/>
          <a:p>
            <a:r>
              <a:rPr lang="ru-RU" dirty="0"/>
              <a:t>РНИС: статус системы, аспекты и проблемы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342571" y="915830"/>
            <a:ext cx="111554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u-RU" sz="2800" dirty="0">
                <a:solidFill>
                  <a:srgbClr val="51626F"/>
                </a:solidFill>
              </a:rPr>
              <a:t>Региональная навигационно-информационная система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749421" y="2642583"/>
            <a:ext cx="268623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Региональная ГИС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Иная информационная система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ГИС как объект концессионного соглашения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1033258" y="1863100"/>
            <a:ext cx="19940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Статус системы</a:t>
            </a:r>
          </a:p>
        </p:txBody>
      </p:sp>
      <p:sp>
        <p:nvSpPr>
          <p:cNvPr id="3" name="Прямоугольник: один скругленный угол 2">
            <a:extLst>
              <a:ext uri="{FF2B5EF4-FFF2-40B4-BE49-F238E27FC236}">
                <a16:creationId xmlns:a16="http://schemas.microsoft.com/office/drawing/2014/main" id="{1CE65645-B6D1-42BB-9112-9D2AFE55B66C}"/>
              </a:ext>
            </a:extLst>
          </p:cNvPr>
          <p:cNvSpPr/>
          <p:nvPr/>
        </p:nvSpPr>
        <p:spPr>
          <a:xfrm>
            <a:off x="557105" y="1527486"/>
            <a:ext cx="10804124" cy="152137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C853F12-B3DA-4966-9F93-52C6A11322EB}"/>
              </a:ext>
            </a:extLst>
          </p:cNvPr>
          <p:cNvCxnSpPr>
            <a:cxnSpLocks/>
          </p:cNvCxnSpPr>
          <p:nvPr/>
        </p:nvCxnSpPr>
        <p:spPr>
          <a:xfrm>
            <a:off x="3551069" y="2129155"/>
            <a:ext cx="0" cy="425191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1F7590A-D87E-48EE-83DA-F26FD3C51364}"/>
              </a:ext>
            </a:extLst>
          </p:cNvPr>
          <p:cNvSpPr/>
          <p:nvPr/>
        </p:nvSpPr>
        <p:spPr>
          <a:xfrm>
            <a:off x="6096000" y="1879979"/>
            <a:ext cx="28738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Аспекты и проблемы</a:t>
            </a: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3D8DC74-0B51-4DD0-B1AC-10D1F609D352}"/>
              </a:ext>
            </a:extLst>
          </p:cNvPr>
          <p:cNvSpPr/>
          <p:nvPr/>
        </p:nvSpPr>
        <p:spPr>
          <a:xfrm>
            <a:off x="3666481" y="2642583"/>
            <a:ext cx="769473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Отсутствует единый подход к созданию РНИС в регионах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Статус РНИС не зафиксирован в федеральном законодательстве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Концепция РНИС в нынешнем виде устарела и не соответствует современным реалиям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Отсутствует консолидированная позиция регионов по РНИС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Не все регионы понимают зачем нужна РНИС и какой эффект она может принести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При наличие действующей РНИС, результаты её функционирования не используются при принятии управленческих решений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Финансирование происходит по остаточному принципу</a:t>
            </a:r>
          </a:p>
        </p:txBody>
      </p:sp>
    </p:spTree>
    <p:extLst>
      <p:ext uri="{BB962C8B-B14F-4D97-AF65-F5344CB8AC3E}">
        <p14:creationId xmlns:p14="http://schemas.microsoft.com/office/powerpoint/2010/main" val="1984501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9403" y="271456"/>
            <a:ext cx="10881826" cy="443198"/>
          </a:xfrm>
        </p:spPr>
        <p:txBody>
          <a:bodyPr/>
          <a:lstStyle/>
          <a:p>
            <a:r>
              <a:rPr lang="ru-RU" dirty="0"/>
              <a:t>Нормативно-правовое регулирование РНИС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669394" y="1781090"/>
            <a:ext cx="268623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Нормативных актов органов исполнительной власти субъекта РФ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Концессионных соглашений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Соглашений о государственно-частном партнёрстве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669396" y="1170787"/>
            <a:ext cx="268623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РНИС в регионах действуют на основе: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C853F12-B3DA-4966-9F93-52C6A11322EB}"/>
              </a:ext>
            </a:extLst>
          </p:cNvPr>
          <p:cNvCxnSpPr>
            <a:cxnSpLocks/>
          </p:cNvCxnSpPr>
          <p:nvPr/>
        </p:nvCxnSpPr>
        <p:spPr>
          <a:xfrm>
            <a:off x="3551069" y="1340064"/>
            <a:ext cx="0" cy="504100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1F7590A-D87E-48EE-83DA-F26FD3C51364}"/>
              </a:ext>
            </a:extLst>
          </p:cNvPr>
          <p:cNvSpPr/>
          <p:nvPr/>
        </p:nvSpPr>
        <p:spPr>
          <a:xfrm>
            <a:off x="5920316" y="1212678"/>
            <a:ext cx="3197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Проблемы в </a:t>
            </a:r>
            <a:r>
              <a:rPr lang="ru-RU" sz="1600" dirty="0" err="1">
                <a:solidFill>
                  <a:srgbClr val="51626F"/>
                </a:solidFill>
              </a:rPr>
              <a:t>регуляторике</a:t>
            </a:r>
            <a:endParaRPr lang="ru-RU" sz="1600" dirty="0">
              <a:solidFill>
                <a:srgbClr val="51626F"/>
              </a:solidFill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73D8DC74-0B51-4DD0-B1AC-10D1F609D352}"/>
              </a:ext>
            </a:extLst>
          </p:cNvPr>
          <p:cNvSpPr/>
          <p:nvPr/>
        </p:nvSpPr>
        <p:spPr>
          <a:xfrm>
            <a:off x="3568696" y="1734924"/>
            <a:ext cx="7694737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Статус РНИС не зафиксирован в федеральном законодательстве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Судебная практика по РНИС кардинально разнится от региона к региону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Практика разбирательств УФАС разнится от региона к региону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Отсутствуют действенные инструменты мотивации и санкций по неисполнению региональных НПА в части работы РНИС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Разделение полномочий между субъектом РФ и муниципальными образованиями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E8BCBE8-4937-469E-9515-03CBE5DD7180}"/>
              </a:ext>
            </a:extLst>
          </p:cNvPr>
          <p:cNvSpPr/>
          <p:nvPr/>
        </p:nvSpPr>
        <p:spPr>
          <a:xfrm>
            <a:off x="6683795" y="4495325"/>
            <a:ext cx="319705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Предложения: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120FB08-8A94-4324-930B-11568946BA2D}"/>
              </a:ext>
            </a:extLst>
          </p:cNvPr>
          <p:cNvSpPr/>
          <p:nvPr/>
        </p:nvSpPr>
        <p:spPr>
          <a:xfrm>
            <a:off x="3671472" y="4833879"/>
            <a:ext cx="7694737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Выработка консолидированных предложений по НПА федерального значения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Закрепление статуса РНИС на федеральном уровне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Разработка единой национальной концепции создания и эксплуатации региональных навигационно-информационных центров</a:t>
            </a:r>
          </a:p>
        </p:txBody>
      </p:sp>
    </p:spTree>
    <p:extLst>
      <p:ext uri="{BB962C8B-B14F-4D97-AF65-F5344CB8AC3E}">
        <p14:creationId xmlns:p14="http://schemas.microsoft.com/office/powerpoint/2010/main" val="3764852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9" t="-145" r="8987" b="145"/>
          <a:stretch/>
        </p:blipFill>
        <p:spPr>
          <a:xfrm>
            <a:off x="8427553" y="-9940"/>
            <a:ext cx="3764447" cy="68679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976" y="421804"/>
            <a:ext cx="7611578" cy="886397"/>
          </a:xfrm>
        </p:spPr>
        <p:txBody>
          <a:bodyPr/>
          <a:lstStyle/>
          <a:p>
            <a:r>
              <a:rPr lang="ru-RU" dirty="0"/>
              <a:t>Потенциальный эффект от существующих систем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15975" y="2854465"/>
            <a:ext cx="7470776" cy="3144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ru-RU" sz="1200" dirty="0">
                <a:solidFill>
                  <a:srgbClr val="51626F"/>
                </a:solidFill>
              </a:rPr>
              <a:t>Повышение качества оказания населению услуг по регулярным перевозкам пассажиров и багажа всеми видами транспорта</a:t>
            </a:r>
          </a:p>
          <a:p>
            <a:pPr marL="285750" indent="-285750">
              <a:lnSpc>
                <a:spcPct val="150000"/>
              </a:lnSpc>
              <a:spcAft>
                <a:spcPts val="300"/>
              </a:spcAft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ru-RU" sz="1200" dirty="0">
                <a:solidFill>
                  <a:srgbClr val="51626F"/>
                </a:solidFill>
              </a:rPr>
              <a:t>Снижение показателей аварийности и смертности на дорогах</a:t>
            </a:r>
          </a:p>
          <a:p>
            <a:pPr marL="285750" indent="-285750">
              <a:lnSpc>
                <a:spcPct val="150000"/>
              </a:lnSpc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ru-RU" sz="1200" dirty="0">
                <a:solidFill>
                  <a:srgbClr val="51626F"/>
                </a:solidFill>
              </a:rPr>
              <a:t>Повышение экономической эффективности всех видов перевозок за счет повышения качества управления дорожным движением</a:t>
            </a:r>
          </a:p>
          <a:p>
            <a:pPr marL="285750" indent="-285750">
              <a:lnSpc>
                <a:spcPct val="150000"/>
              </a:lnSpc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ru-RU" sz="1200" dirty="0">
                <a:solidFill>
                  <a:srgbClr val="51626F"/>
                </a:solidFill>
              </a:rPr>
              <a:t>Снижение количества преступлений за счёт повышения оперативности и качества проведения ОРМ</a:t>
            </a:r>
          </a:p>
          <a:p>
            <a:pPr marL="285750" indent="-285750">
              <a:lnSpc>
                <a:spcPct val="150000"/>
              </a:lnSpc>
              <a:spcAft>
                <a:spcPts val="300"/>
              </a:spcAft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ru-RU" sz="1200" dirty="0">
                <a:solidFill>
                  <a:srgbClr val="51626F"/>
                </a:solidFill>
              </a:rPr>
              <a:t>Снижение расходов бюджетов всех уровней</a:t>
            </a:r>
          </a:p>
          <a:p>
            <a:pPr marL="285750" indent="-285750">
              <a:lnSpc>
                <a:spcPct val="150000"/>
              </a:lnSpc>
              <a:spcAft>
                <a:spcPts val="300"/>
              </a:spcAft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ru-RU" sz="1200" dirty="0">
                <a:solidFill>
                  <a:srgbClr val="51626F"/>
                </a:solidFill>
              </a:rPr>
              <a:t>Повышение прозрачности экономики за счет внедрения электронных платежей</a:t>
            </a:r>
          </a:p>
          <a:p>
            <a:pPr marL="285750" indent="-285750">
              <a:lnSpc>
                <a:spcPct val="114000"/>
              </a:lnSpc>
              <a:spcAft>
                <a:spcPts val="300"/>
              </a:spcAft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ru-RU" sz="1200" dirty="0">
                <a:solidFill>
                  <a:srgbClr val="51626F"/>
                </a:solidFill>
              </a:rPr>
              <a:t>Формирование новой культуры поведения в обществе</a:t>
            </a:r>
          </a:p>
          <a:p>
            <a:pPr marL="285750" indent="-285750">
              <a:lnSpc>
                <a:spcPct val="114000"/>
              </a:lnSpc>
              <a:spcAft>
                <a:spcPts val="300"/>
              </a:spcAft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endParaRPr lang="ru-RU" sz="1200" dirty="0">
              <a:solidFill>
                <a:srgbClr val="51626F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5975" y="1566975"/>
            <a:ext cx="7470776" cy="9259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422041">
              <a:lnSpc>
                <a:spcPct val="150000"/>
              </a:lnSpc>
              <a:spcAft>
                <a:spcPts val="600"/>
              </a:spcAft>
              <a:defRPr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Основной целью разработки и внедрения ИТС, является качественное и количественное повышение показателей транспортной, общественной, экономической и др. безопасности </a:t>
            </a:r>
          </a:p>
        </p:txBody>
      </p:sp>
    </p:spTree>
    <p:extLst>
      <p:ext uri="{BB962C8B-B14F-4D97-AF65-F5344CB8AC3E}">
        <p14:creationId xmlns:p14="http://schemas.microsoft.com/office/powerpoint/2010/main" val="1836561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99" r="-2"/>
          <a:stretch/>
        </p:blipFill>
        <p:spPr>
          <a:xfrm>
            <a:off x="8429625" y="0"/>
            <a:ext cx="3762376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590" y="421804"/>
            <a:ext cx="8728075" cy="443198"/>
          </a:xfrm>
        </p:spPr>
        <p:txBody>
          <a:bodyPr/>
          <a:lstStyle/>
          <a:p>
            <a:r>
              <a:rPr lang="ru-RU" dirty="0"/>
              <a:t>Основные проблемы в регионах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33590" y="2130419"/>
            <a:ext cx="7023100" cy="49145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lvl="1" indent="-285750">
              <a:lnSpc>
                <a:spcPct val="150000"/>
              </a:lnSpc>
              <a:spcAft>
                <a:spcPts val="600"/>
              </a:spcAft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ru-RU" sz="1200" dirty="0">
                <a:solidFill>
                  <a:srgbClr val="51626F"/>
                </a:solidFill>
              </a:rPr>
              <a:t>«Лоскутная информатизация» - разрозненное внедрение различных систем, функционирующих параллельно друг другу без взаимной интеграции</a:t>
            </a:r>
          </a:p>
          <a:p>
            <a:pPr marL="285750" lvl="1" indent="-285750">
              <a:lnSpc>
                <a:spcPct val="150000"/>
              </a:lnSpc>
              <a:spcAft>
                <a:spcPts val="600"/>
              </a:spcAft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ru-RU" sz="1200" dirty="0">
                <a:solidFill>
                  <a:srgbClr val="51626F"/>
                </a:solidFill>
              </a:rPr>
              <a:t>Низкий  процент использования потенциала возможностей имеющихся ИТС</a:t>
            </a:r>
          </a:p>
          <a:p>
            <a:pPr marL="285750" lvl="1" indent="-285750">
              <a:lnSpc>
                <a:spcPct val="150000"/>
              </a:lnSpc>
              <a:spcAft>
                <a:spcPts val="600"/>
              </a:spcAft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ru-RU" sz="1200" dirty="0">
                <a:solidFill>
                  <a:srgbClr val="51626F"/>
                </a:solidFill>
              </a:rPr>
              <a:t>Собираемые ИТС «большие данные» не анализируются и не используются при принятии управленческих решений</a:t>
            </a:r>
          </a:p>
          <a:p>
            <a:pPr marL="285750" lvl="1" indent="-285750">
              <a:lnSpc>
                <a:spcPct val="150000"/>
              </a:lnSpc>
              <a:spcAft>
                <a:spcPts val="600"/>
              </a:spcAft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ru-RU" sz="1200" dirty="0">
                <a:solidFill>
                  <a:srgbClr val="51626F"/>
                </a:solidFill>
              </a:rPr>
              <a:t>Принципы и подходы в работе соответствующих отраслей и отраслевых органов исполнительной власти медленно трансформируются под новые реалии и возможности</a:t>
            </a:r>
          </a:p>
          <a:p>
            <a:pPr marL="285750" lvl="1" indent="-285750">
              <a:lnSpc>
                <a:spcPct val="150000"/>
              </a:lnSpc>
              <a:spcAft>
                <a:spcPts val="600"/>
              </a:spcAft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ru-RU" sz="1200" dirty="0">
                <a:solidFill>
                  <a:srgbClr val="51626F"/>
                </a:solidFill>
              </a:rPr>
              <a:t>Ошибочное расставление приоритетов в работе ИТС и ИКТ, многие регионы уверены в том что ИТС должна быть в первую очередь самоокупаемой</a:t>
            </a:r>
          </a:p>
          <a:p>
            <a:pPr marL="285750" lvl="1" indent="-285750">
              <a:lnSpc>
                <a:spcPct val="150000"/>
              </a:lnSpc>
              <a:spcAft>
                <a:spcPts val="600"/>
              </a:spcAft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ru-RU" sz="1200" dirty="0">
                <a:solidFill>
                  <a:srgbClr val="51626F"/>
                </a:solidFill>
              </a:rPr>
              <a:t>Отсутствие у органов исполнительной власти субъектов РФ компетенций в части технических и юридических вопросов построения и внедрения ИТС и ИКТ</a:t>
            </a:r>
          </a:p>
          <a:p>
            <a:pPr marL="285750" lvl="1" indent="-285750">
              <a:lnSpc>
                <a:spcPct val="150000"/>
              </a:lnSpc>
              <a:spcAft>
                <a:spcPts val="600"/>
              </a:spcAft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r>
              <a:rPr lang="ru-RU" sz="1200" dirty="0">
                <a:solidFill>
                  <a:srgbClr val="51626F"/>
                </a:solidFill>
              </a:rPr>
              <a:t>Разделение полномочий и бюджетов между уровнями власти (федеральный, региональный, муниципальный)</a:t>
            </a:r>
          </a:p>
          <a:p>
            <a:pPr marL="285750" lvl="1" indent="-285750">
              <a:lnSpc>
                <a:spcPct val="114000"/>
              </a:lnSpc>
              <a:spcAft>
                <a:spcPts val="600"/>
              </a:spcAft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endParaRPr lang="ru-RU" sz="1200" dirty="0">
              <a:solidFill>
                <a:srgbClr val="51626F"/>
              </a:solidFill>
            </a:endParaRPr>
          </a:p>
          <a:p>
            <a:pPr marL="285750" lvl="1" indent="-285750">
              <a:lnSpc>
                <a:spcPct val="114000"/>
              </a:lnSpc>
              <a:spcAft>
                <a:spcPts val="600"/>
              </a:spcAft>
              <a:buClr>
                <a:srgbClr val="95E0D0"/>
              </a:buClr>
              <a:buSzPct val="120000"/>
              <a:buFont typeface="Wingdings" panose="05000000000000000000" pitchFamily="2" charset="2"/>
              <a:buChar char="l"/>
              <a:defRPr/>
            </a:pPr>
            <a:endParaRPr lang="ru-RU" sz="1200" dirty="0">
              <a:solidFill>
                <a:srgbClr val="51626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3590" y="1128825"/>
            <a:ext cx="7023100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422041">
              <a:spcAft>
                <a:spcPts val="600"/>
              </a:spcAft>
              <a:defRPr/>
            </a:pPr>
            <a:r>
              <a:rPr lang="ru-RU" sz="1400" b="1" dirty="0">
                <a:solidFill>
                  <a:srgbClr val="00868E"/>
                </a:solidFill>
                <a:cs typeface="Calibri" panose="020F0502020204030204" pitchFamily="34" charset="0"/>
              </a:rPr>
              <a:t>При внедрении ИТС и ИКТ в регионах отсутствует комплексный подход к построению архитектуры единой региональной информационной системы. </a:t>
            </a:r>
          </a:p>
        </p:txBody>
      </p:sp>
    </p:spTree>
    <p:extLst>
      <p:ext uri="{BB962C8B-B14F-4D97-AF65-F5344CB8AC3E}">
        <p14:creationId xmlns:p14="http://schemas.microsoft.com/office/powerpoint/2010/main" val="1072252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Полилиния: фигура 50">
            <a:extLst>
              <a:ext uri="{FF2B5EF4-FFF2-40B4-BE49-F238E27FC236}">
                <a16:creationId xmlns:a16="http://schemas.microsoft.com/office/drawing/2014/main" id="{0BF9C45E-D407-48E8-80CA-730E37B089FF}"/>
              </a:ext>
            </a:extLst>
          </p:cNvPr>
          <p:cNvSpPr/>
          <p:nvPr/>
        </p:nvSpPr>
        <p:spPr>
          <a:xfrm rot="11005194">
            <a:off x="3927903" y="4850577"/>
            <a:ext cx="1605624" cy="876103"/>
          </a:xfrm>
          <a:custGeom>
            <a:avLst/>
            <a:gdLst>
              <a:gd name="connsiteX0" fmla="*/ 0 w 1073022"/>
              <a:gd name="connsiteY0" fmla="*/ 0 h 585491"/>
              <a:gd name="connsiteX1" fmla="*/ 118404 w 1073022"/>
              <a:gd name="connsiteY1" fmla="*/ 5979 h 585491"/>
              <a:gd name="connsiteX2" fmla="*/ 1025950 w 1073022"/>
              <a:gd name="connsiteY2" fmla="*/ 517144 h 585491"/>
              <a:gd name="connsiteX3" fmla="*/ 1073022 w 1073022"/>
              <a:gd name="connsiteY3" fmla="*/ 585491 h 585491"/>
              <a:gd name="connsiteX4" fmla="*/ 878629 w 1073022"/>
              <a:gd name="connsiteY4" fmla="*/ 585491 h 585491"/>
              <a:gd name="connsiteX5" fmla="*/ 834433 w 1073022"/>
              <a:gd name="connsiteY5" fmla="*/ 532260 h 585491"/>
              <a:gd name="connsiteX6" fmla="*/ 105229 w 1073022"/>
              <a:gd name="connsiteY6" fmla="*/ 163688 h 585491"/>
              <a:gd name="connsiteX7" fmla="*/ 0 w 1073022"/>
              <a:gd name="connsiteY7" fmla="*/ 158375 h 585491"/>
              <a:gd name="connsiteX8" fmla="*/ 0 w 1073022"/>
              <a:gd name="connsiteY8" fmla="*/ 0 h 58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3022" h="585491">
                <a:moveTo>
                  <a:pt x="0" y="0"/>
                </a:moveTo>
                <a:lnTo>
                  <a:pt x="118404" y="5979"/>
                </a:lnTo>
                <a:cubicBezTo>
                  <a:pt x="488538" y="43568"/>
                  <a:pt x="812942" y="235845"/>
                  <a:pt x="1025950" y="517144"/>
                </a:cubicBezTo>
                <a:lnTo>
                  <a:pt x="1073022" y="585491"/>
                </a:lnTo>
                <a:lnTo>
                  <a:pt x="878629" y="585491"/>
                </a:lnTo>
                <a:lnTo>
                  <a:pt x="834433" y="532260"/>
                </a:lnTo>
                <a:cubicBezTo>
                  <a:pt x="649945" y="329277"/>
                  <a:pt x="393411" y="192954"/>
                  <a:pt x="105229" y="163688"/>
                </a:cubicBezTo>
                <a:lnTo>
                  <a:pt x="0" y="158375"/>
                </a:lnTo>
                <a:lnTo>
                  <a:pt x="0" y="0"/>
                </a:lnTo>
                <a:close/>
              </a:path>
            </a:pathLst>
          </a:custGeom>
          <a:solidFill>
            <a:srgbClr val="95E0D0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олилиния: фигура 51">
            <a:extLst>
              <a:ext uri="{FF2B5EF4-FFF2-40B4-BE49-F238E27FC236}">
                <a16:creationId xmlns:a16="http://schemas.microsoft.com/office/drawing/2014/main" id="{9F0475A9-9992-4332-8053-3687888FB12D}"/>
              </a:ext>
            </a:extLst>
          </p:cNvPr>
          <p:cNvSpPr/>
          <p:nvPr/>
        </p:nvSpPr>
        <p:spPr>
          <a:xfrm rot="10553730">
            <a:off x="3947933" y="1928844"/>
            <a:ext cx="1582189" cy="842077"/>
          </a:xfrm>
          <a:custGeom>
            <a:avLst/>
            <a:gdLst>
              <a:gd name="connsiteX0" fmla="*/ 854137 w 1057361"/>
              <a:gd name="connsiteY0" fmla="*/ 0 h 562752"/>
              <a:gd name="connsiteX1" fmla="*/ 1057361 w 1057361"/>
              <a:gd name="connsiteY1" fmla="*/ 0 h 562752"/>
              <a:gd name="connsiteX2" fmla="*/ 1025950 w 1057361"/>
              <a:gd name="connsiteY2" fmla="*/ 45608 h 562752"/>
              <a:gd name="connsiteX3" fmla="*/ 118404 w 1057361"/>
              <a:gd name="connsiteY3" fmla="*/ 556773 h 562752"/>
              <a:gd name="connsiteX4" fmla="*/ 0 w 1057361"/>
              <a:gd name="connsiteY4" fmla="*/ 562752 h 562752"/>
              <a:gd name="connsiteX5" fmla="*/ 0 w 1057361"/>
              <a:gd name="connsiteY5" fmla="*/ 397618 h 562752"/>
              <a:gd name="connsiteX6" fmla="*/ 105229 w 1057361"/>
              <a:gd name="connsiteY6" fmla="*/ 392304 h 562752"/>
              <a:gd name="connsiteX7" fmla="*/ 834433 w 1057361"/>
              <a:gd name="connsiteY7" fmla="*/ 23732 h 562752"/>
              <a:gd name="connsiteX8" fmla="*/ 854137 w 1057361"/>
              <a:gd name="connsiteY8" fmla="*/ 0 h 562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7361" h="562752">
                <a:moveTo>
                  <a:pt x="854137" y="0"/>
                </a:moveTo>
                <a:lnTo>
                  <a:pt x="1057361" y="0"/>
                </a:lnTo>
                <a:lnTo>
                  <a:pt x="1025950" y="45608"/>
                </a:lnTo>
                <a:cubicBezTo>
                  <a:pt x="812942" y="326907"/>
                  <a:pt x="488538" y="519184"/>
                  <a:pt x="118404" y="556773"/>
                </a:cubicBezTo>
                <a:lnTo>
                  <a:pt x="0" y="562752"/>
                </a:lnTo>
                <a:lnTo>
                  <a:pt x="0" y="397618"/>
                </a:lnTo>
                <a:lnTo>
                  <a:pt x="105229" y="392304"/>
                </a:lnTo>
                <a:cubicBezTo>
                  <a:pt x="393411" y="363038"/>
                  <a:pt x="649945" y="226715"/>
                  <a:pt x="834433" y="23732"/>
                </a:cubicBezTo>
                <a:lnTo>
                  <a:pt x="854137" y="0"/>
                </a:lnTo>
                <a:close/>
              </a:path>
            </a:pathLst>
          </a:custGeom>
          <a:solidFill>
            <a:srgbClr val="95E0D0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414104D4-9CFE-4810-AC7E-E16ABC232CB4}"/>
              </a:ext>
            </a:extLst>
          </p:cNvPr>
          <p:cNvSpPr/>
          <p:nvPr/>
        </p:nvSpPr>
        <p:spPr>
          <a:xfrm>
            <a:off x="4043198" y="2208476"/>
            <a:ext cx="3203682" cy="3203682"/>
          </a:xfrm>
          <a:prstGeom prst="ellips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id="{B3F064B2-191A-4A4F-9F17-88542D0DB1C6}"/>
              </a:ext>
            </a:extLst>
          </p:cNvPr>
          <p:cNvSpPr/>
          <p:nvPr/>
        </p:nvSpPr>
        <p:spPr>
          <a:xfrm>
            <a:off x="4429043" y="2582629"/>
            <a:ext cx="2443685" cy="2443684"/>
          </a:xfrm>
          <a:prstGeom prst="ellipse">
            <a:avLst/>
          </a:prstGeom>
          <a:solidFill>
            <a:srgbClr val="FFFFFF"/>
          </a:solidFill>
          <a:ln>
            <a:noFill/>
          </a:ln>
          <a:effectLst>
            <a:outerShdw blurRad="88900" dist="63500" algn="l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sp>
        <p:nvSpPr>
          <p:cNvPr id="27" name="Полилиния: фигура 49">
            <a:extLst>
              <a:ext uri="{FF2B5EF4-FFF2-40B4-BE49-F238E27FC236}">
                <a16:creationId xmlns:a16="http://schemas.microsoft.com/office/drawing/2014/main" id="{E776B762-51DA-4B77-8C75-32AB838C93FE}"/>
              </a:ext>
            </a:extLst>
          </p:cNvPr>
          <p:cNvSpPr/>
          <p:nvPr/>
        </p:nvSpPr>
        <p:spPr>
          <a:xfrm>
            <a:off x="6980656" y="2748279"/>
            <a:ext cx="652069" cy="2184816"/>
          </a:xfrm>
          <a:custGeom>
            <a:avLst/>
            <a:gdLst>
              <a:gd name="connsiteX0" fmla="*/ 24492 w 435771"/>
              <a:gd name="connsiteY0" fmla="*/ 0 h 1460091"/>
              <a:gd name="connsiteX1" fmla="*/ 218885 w 435771"/>
              <a:gd name="connsiteY1" fmla="*/ 0 h 1460091"/>
              <a:gd name="connsiteX2" fmla="*/ 238600 w 435771"/>
              <a:gd name="connsiteY2" fmla="*/ 28626 h 1460091"/>
              <a:gd name="connsiteX3" fmla="*/ 435771 w 435771"/>
              <a:gd name="connsiteY3" fmla="*/ 718676 h 1460091"/>
              <a:gd name="connsiteX4" fmla="*/ 238600 w 435771"/>
              <a:gd name="connsiteY4" fmla="*/ 1408726 h 1460091"/>
              <a:gd name="connsiteX5" fmla="*/ 203224 w 435771"/>
              <a:gd name="connsiteY5" fmla="*/ 1460091 h 1460091"/>
              <a:gd name="connsiteX6" fmla="*/ 0 w 435771"/>
              <a:gd name="connsiteY6" fmla="*/ 1460091 h 1460091"/>
              <a:gd name="connsiteX7" fmla="*/ 46023 w 435771"/>
              <a:gd name="connsiteY7" fmla="*/ 1404659 h 1460091"/>
              <a:gd name="connsiteX8" fmla="*/ 277227 w 435771"/>
              <a:gd name="connsiteY8" fmla="*/ 715296 h 1460091"/>
              <a:gd name="connsiteX9" fmla="*/ 46023 w 435771"/>
              <a:gd name="connsiteY9" fmla="*/ 25933 h 1460091"/>
              <a:gd name="connsiteX10" fmla="*/ 24492 w 435771"/>
              <a:gd name="connsiteY10" fmla="*/ 0 h 1460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5771" h="1460091">
                <a:moveTo>
                  <a:pt x="24492" y="0"/>
                </a:moveTo>
                <a:lnTo>
                  <a:pt x="218885" y="0"/>
                </a:lnTo>
                <a:lnTo>
                  <a:pt x="238600" y="28626"/>
                </a:lnTo>
                <a:cubicBezTo>
                  <a:pt x="363562" y="228806"/>
                  <a:pt x="435771" y="465309"/>
                  <a:pt x="435771" y="718676"/>
                </a:cubicBezTo>
                <a:cubicBezTo>
                  <a:pt x="435771" y="972044"/>
                  <a:pt x="363562" y="1208546"/>
                  <a:pt x="238600" y="1408726"/>
                </a:cubicBezTo>
                <a:lnTo>
                  <a:pt x="203224" y="1460091"/>
                </a:lnTo>
                <a:lnTo>
                  <a:pt x="0" y="1460091"/>
                </a:lnTo>
                <a:lnTo>
                  <a:pt x="46023" y="1404659"/>
                </a:lnTo>
                <a:cubicBezTo>
                  <a:pt x="191138" y="1213020"/>
                  <a:pt x="277227" y="974212"/>
                  <a:pt x="277227" y="715296"/>
                </a:cubicBezTo>
                <a:cubicBezTo>
                  <a:pt x="277227" y="456381"/>
                  <a:pt x="191138" y="217572"/>
                  <a:pt x="46023" y="25933"/>
                </a:cubicBezTo>
                <a:lnTo>
                  <a:pt x="24492" y="0"/>
                </a:lnTo>
                <a:close/>
              </a:path>
            </a:pathLst>
          </a:cu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олилиния: фигура 50">
            <a:extLst>
              <a:ext uri="{FF2B5EF4-FFF2-40B4-BE49-F238E27FC236}">
                <a16:creationId xmlns:a16="http://schemas.microsoft.com/office/drawing/2014/main" id="{0BF9C45E-D407-48E8-80CA-730E37B089FF}"/>
              </a:ext>
            </a:extLst>
          </p:cNvPr>
          <p:cNvSpPr/>
          <p:nvPr/>
        </p:nvSpPr>
        <p:spPr>
          <a:xfrm>
            <a:off x="5702561" y="1872176"/>
            <a:ext cx="1605624" cy="876103"/>
          </a:xfrm>
          <a:custGeom>
            <a:avLst/>
            <a:gdLst>
              <a:gd name="connsiteX0" fmla="*/ 0 w 1073022"/>
              <a:gd name="connsiteY0" fmla="*/ 0 h 585491"/>
              <a:gd name="connsiteX1" fmla="*/ 118404 w 1073022"/>
              <a:gd name="connsiteY1" fmla="*/ 5979 h 585491"/>
              <a:gd name="connsiteX2" fmla="*/ 1025950 w 1073022"/>
              <a:gd name="connsiteY2" fmla="*/ 517144 h 585491"/>
              <a:gd name="connsiteX3" fmla="*/ 1073022 w 1073022"/>
              <a:gd name="connsiteY3" fmla="*/ 585491 h 585491"/>
              <a:gd name="connsiteX4" fmla="*/ 878629 w 1073022"/>
              <a:gd name="connsiteY4" fmla="*/ 585491 h 585491"/>
              <a:gd name="connsiteX5" fmla="*/ 834433 w 1073022"/>
              <a:gd name="connsiteY5" fmla="*/ 532260 h 585491"/>
              <a:gd name="connsiteX6" fmla="*/ 105229 w 1073022"/>
              <a:gd name="connsiteY6" fmla="*/ 163688 h 585491"/>
              <a:gd name="connsiteX7" fmla="*/ 0 w 1073022"/>
              <a:gd name="connsiteY7" fmla="*/ 158375 h 585491"/>
              <a:gd name="connsiteX8" fmla="*/ 0 w 1073022"/>
              <a:gd name="connsiteY8" fmla="*/ 0 h 585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73022" h="585491">
                <a:moveTo>
                  <a:pt x="0" y="0"/>
                </a:moveTo>
                <a:lnTo>
                  <a:pt x="118404" y="5979"/>
                </a:lnTo>
                <a:cubicBezTo>
                  <a:pt x="488538" y="43568"/>
                  <a:pt x="812942" y="235845"/>
                  <a:pt x="1025950" y="517144"/>
                </a:cubicBezTo>
                <a:lnTo>
                  <a:pt x="1073022" y="585491"/>
                </a:lnTo>
                <a:lnTo>
                  <a:pt x="878629" y="585491"/>
                </a:lnTo>
                <a:lnTo>
                  <a:pt x="834433" y="532260"/>
                </a:lnTo>
                <a:cubicBezTo>
                  <a:pt x="649945" y="329277"/>
                  <a:pt x="393411" y="192954"/>
                  <a:pt x="105229" y="163688"/>
                </a:cubicBezTo>
                <a:lnTo>
                  <a:pt x="0" y="158375"/>
                </a:lnTo>
                <a:lnTo>
                  <a:pt x="0" y="0"/>
                </a:lnTo>
                <a:close/>
              </a:path>
            </a:pathLst>
          </a:custGeom>
          <a:solidFill>
            <a:srgbClr val="95E0D0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олилиния: фигура 51">
            <a:extLst>
              <a:ext uri="{FF2B5EF4-FFF2-40B4-BE49-F238E27FC236}">
                <a16:creationId xmlns:a16="http://schemas.microsoft.com/office/drawing/2014/main" id="{9F0475A9-9992-4332-8053-3687888FB12D}"/>
              </a:ext>
            </a:extLst>
          </p:cNvPr>
          <p:cNvSpPr/>
          <p:nvPr/>
        </p:nvSpPr>
        <p:spPr>
          <a:xfrm>
            <a:off x="5702561" y="4933096"/>
            <a:ext cx="1582189" cy="842077"/>
          </a:xfrm>
          <a:custGeom>
            <a:avLst/>
            <a:gdLst>
              <a:gd name="connsiteX0" fmla="*/ 854137 w 1057361"/>
              <a:gd name="connsiteY0" fmla="*/ 0 h 562752"/>
              <a:gd name="connsiteX1" fmla="*/ 1057361 w 1057361"/>
              <a:gd name="connsiteY1" fmla="*/ 0 h 562752"/>
              <a:gd name="connsiteX2" fmla="*/ 1025950 w 1057361"/>
              <a:gd name="connsiteY2" fmla="*/ 45608 h 562752"/>
              <a:gd name="connsiteX3" fmla="*/ 118404 w 1057361"/>
              <a:gd name="connsiteY3" fmla="*/ 556773 h 562752"/>
              <a:gd name="connsiteX4" fmla="*/ 0 w 1057361"/>
              <a:gd name="connsiteY4" fmla="*/ 562752 h 562752"/>
              <a:gd name="connsiteX5" fmla="*/ 0 w 1057361"/>
              <a:gd name="connsiteY5" fmla="*/ 397618 h 562752"/>
              <a:gd name="connsiteX6" fmla="*/ 105229 w 1057361"/>
              <a:gd name="connsiteY6" fmla="*/ 392304 h 562752"/>
              <a:gd name="connsiteX7" fmla="*/ 834433 w 1057361"/>
              <a:gd name="connsiteY7" fmla="*/ 23732 h 562752"/>
              <a:gd name="connsiteX8" fmla="*/ 854137 w 1057361"/>
              <a:gd name="connsiteY8" fmla="*/ 0 h 562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7361" h="562752">
                <a:moveTo>
                  <a:pt x="854137" y="0"/>
                </a:moveTo>
                <a:lnTo>
                  <a:pt x="1057361" y="0"/>
                </a:lnTo>
                <a:lnTo>
                  <a:pt x="1025950" y="45608"/>
                </a:lnTo>
                <a:cubicBezTo>
                  <a:pt x="812942" y="326907"/>
                  <a:pt x="488538" y="519184"/>
                  <a:pt x="118404" y="556773"/>
                </a:cubicBezTo>
                <a:lnTo>
                  <a:pt x="0" y="562752"/>
                </a:lnTo>
                <a:lnTo>
                  <a:pt x="0" y="397618"/>
                </a:lnTo>
                <a:lnTo>
                  <a:pt x="105229" y="392304"/>
                </a:lnTo>
                <a:cubicBezTo>
                  <a:pt x="393411" y="363038"/>
                  <a:pt x="649945" y="226715"/>
                  <a:pt x="834433" y="23732"/>
                </a:cubicBezTo>
                <a:lnTo>
                  <a:pt x="854137" y="0"/>
                </a:lnTo>
                <a:close/>
              </a:path>
            </a:pathLst>
          </a:custGeom>
          <a:solidFill>
            <a:srgbClr val="95E0D0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16200000">
            <a:off x="5392004" y="1888291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трелка: пятиугольник 53">
            <a:extLst>
              <a:ext uri="{FF2B5EF4-FFF2-40B4-BE49-F238E27FC236}">
                <a16:creationId xmlns:a16="http://schemas.microsoft.com/office/drawing/2014/main" id="{986AFC2C-1352-4A7B-B1E9-4B3EACD241DA}"/>
              </a:ext>
            </a:extLst>
          </p:cNvPr>
          <p:cNvSpPr/>
          <p:nvPr/>
        </p:nvSpPr>
        <p:spPr>
          <a:xfrm rot="5400000" flipV="1">
            <a:off x="5392004" y="5517638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321A3F7F-4137-4249-9651-00EF23FB484E}"/>
              </a:ext>
            </a:extLst>
          </p:cNvPr>
          <p:cNvSpPr/>
          <p:nvPr/>
        </p:nvSpPr>
        <p:spPr>
          <a:xfrm>
            <a:off x="4460148" y="3070866"/>
            <a:ext cx="2343350" cy="1431161"/>
          </a:xfrm>
          <a:prstGeom prst="rect">
            <a:avLst/>
          </a:prstGeom>
        </p:spPr>
        <p:txBody>
          <a:bodyPr wrap="square" lIns="0" tIns="0" rIns="0">
            <a:spAutoFit/>
          </a:bodyPr>
          <a:lstStyle/>
          <a:p>
            <a:pPr algn="ctr"/>
            <a:r>
              <a:rPr lang="ru-RU" b="1" dirty="0">
                <a:solidFill>
                  <a:srgbClr val="00868E"/>
                </a:solidFill>
              </a:rPr>
              <a:t>Единая региональная информационная транспортная система</a:t>
            </a:r>
          </a:p>
        </p:txBody>
      </p:sp>
      <p:sp>
        <p:nvSpPr>
          <p:cNvPr id="75" name="Прямоугольник 74"/>
          <p:cNvSpPr/>
          <p:nvPr/>
        </p:nvSpPr>
        <p:spPr>
          <a:xfrm>
            <a:off x="7877422" y="4540588"/>
            <a:ext cx="134648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РНИС</a:t>
            </a:r>
          </a:p>
        </p:txBody>
      </p:sp>
      <p:sp>
        <p:nvSpPr>
          <p:cNvPr id="76" name="Прямоугольник 75"/>
          <p:cNvSpPr/>
          <p:nvPr/>
        </p:nvSpPr>
        <p:spPr>
          <a:xfrm>
            <a:off x="7282839" y="1678885"/>
            <a:ext cx="450442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ФВФ нарушений ПДД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8160669" y="3079958"/>
            <a:ext cx="17501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АСУДД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2415777" y="3074953"/>
            <a:ext cx="12532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АСВГК</a:t>
            </a:r>
          </a:p>
        </p:txBody>
      </p:sp>
      <p:sp>
        <p:nvSpPr>
          <p:cNvPr id="80" name="Прямоугольник 79"/>
          <p:cNvSpPr/>
          <p:nvPr/>
        </p:nvSpPr>
        <p:spPr>
          <a:xfrm>
            <a:off x="6913929" y="5773791"/>
            <a:ext cx="48066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Управление парковочным пространством</a:t>
            </a:r>
          </a:p>
        </p:txBody>
      </p:sp>
      <p:sp>
        <p:nvSpPr>
          <p:cNvPr id="81" name="Прямоугольник 80"/>
          <p:cNvSpPr/>
          <p:nvPr/>
        </p:nvSpPr>
        <p:spPr>
          <a:xfrm>
            <a:off x="377610" y="5781163"/>
            <a:ext cx="448394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Система безналичной оплаты проезда</a:t>
            </a:r>
          </a:p>
        </p:txBody>
      </p:sp>
      <p:sp>
        <p:nvSpPr>
          <p:cNvPr id="82" name="Прямоугольник 81"/>
          <p:cNvSpPr/>
          <p:nvPr/>
        </p:nvSpPr>
        <p:spPr>
          <a:xfrm>
            <a:off x="1927664" y="1680885"/>
            <a:ext cx="23842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 err="1">
                <a:solidFill>
                  <a:srgbClr val="51626F"/>
                </a:solidFill>
              </a:rPr>
              <a:t>Метеомониторинг</a:t>
            </a:r>
            <a:endParaRPr lang="ru-RU" sz="1600" dirty="0">
              <a:solidFill>
                <a:srgbClr val="51626F"/>
              </a:solidFill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1733362" y="4540588"/>
            <a:ext cx="191362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ЭРА-ГЛОНАСС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117362" y="423067"/>
            <a:ext cx="70137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51626F"/>
                </a:solidFill>
              </a:rPr>
              <a:t>Оптимальное решение для региона</a:t>
            </a:r>
          </a:p>
        </p:txBody>
      </p:sp>
      <p:sp>
        <p:nvSpPr>
          <p:cNvPr id="47" name="Полилиния: фигура 49">
            <a:extLst>
              <a:ext uri="{FF2B5EF4-FFF2-40B4-BE49-F238E27FC236}">
                <a16:creationId xmlns:a16="http://schemas.microsoft.com/office/drawing/2014/main" id="{E776B762-51DA-4B77-8C75-32AB838C93FE}"/>
              </a:ext>
            </a:extLst>
          </p:cNvPr>
          <p:cNvSpPr/>
          <p:nvPr/>
        </p:nvSpPr>
        <p:spPr>
          <a:xfrm rot="10800000">
            <a:off x="3687760" y="2710110"/>
            <a:ext cx="652069" cy="2184816"/>
          </a:xfrm>
          <a:custGeom>
            <a:avLst/>
            <a:gdLst>
              <a:gd name="connsiteX0" fmla="*/ 24492 w 435771"/>
              <a:gd name="connsiteY0" fmla="*/ 0 h 1460091"/>
              <a:gd name="connsiteX1" fmla="*/ 218885 w 435771"/>
              <a:gd name="connsiteY1" fmla="*/ 0 h 1460091"/>
              <a:gd name="connsiteX2" fmla="*/ 238600 w 435771"/>
              <a:gd name="connsiteY2" fmla="*/ 28626 h 1460091"/>
              <a:gd name="connsiteX3" fmla="*/ 435771 w 435771"/>
              <a:gd name="connsiteY3" fmla="*/ 718676 h 1460091"/>
              <a:gd name="connsiteX4" fmla="*/ 238600 w 435771"/>
              <a:gd name="connsiteY4" fmla="*/ 1408726 h 1460091"/>
              <a:gd name="connsiteX5" fmla="*/ 203224 w 435771"/>
              <a:gd name="connsiteY5" fmla="*/ 1460091 h 1460091"/>
              <a:gd name="connsiteX6" fmla="*/ 0 w 435771"/>
              <a:gd name="connsiteY6" fmla="*/ 1460091 h 1460091"/>
              <a:gd name="connsiteX7" fmla="*/ 46023 w 435771"/>
              <a:gd name="connsiteY7" fmla="*/ 1404659 h 1460091"/>
              <a:gd name="connsiteX8" fmla="*/ 277227 w 435771"/>
              <a:gd name="connsiteY8" fmla="*/ 715296 h 1460091"/>
              <a:gd name="connsiteX9" fmla="*/ 46023 w 435771"/>
              <a:gd name="connsiteY9" fmla="*/ 25933 h 1460091"/>
              <a:gd name="connsiteX10" fmla="*/ 24492 w 435771"/>
              <a:gd name="connsiteY10" fmla="*/ 0 h 1460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35771" h="1460091">
                <a:moveTo>
                  <a:pt x="24492" y="0"/>
                </a:moveTo>
                <a:lnTo>
                  <a:pt x="218885" y="0"/>
                </a:lnTo>
                <a:lnTo>
                  <a:pt x="238600" y="28626"/>
                </a:lnTo>
                <a:cubicBezTo>
                  <a:pt x="363562" y="228806"/>
                  <a:pt x="435771" y="465309"/>
                  <a:pt x="435771" y="718676"/>
                </a:cubicBezTo>
                <a:cubicBezTo>
                  <a:pt x="435771" y="972044"/>
                  <a:pt x="363562" y="1208546"/>
                  <a:pt x="238600" y="1408726"/>
                </a:cubicBezTo>
                <a:lnTo>
                  <a:pt x="203224" y="1460091"/>
                </a:lnTo>
                <a:lnTo>
                  <a:pt x="0" y="1460091"/>
                </a:lnTo>
                <a:lnTo>
                  <a:pt x="46023" y="1404659"/>
                </a:lnTo>
                <a:cubicBezTo>
                  <a:pt x="191138" y="1213020"/>
                  <a:pt x="277227" y="974212"/>
                  <a:pt x="277227" y="715296"/>
                </a:cubicBezTo>
                <a:cubicBezTo>
                  <a:pt x="277227" y="456381"/>
                  <a:pt x="191138" y="217572"/>
                  <a:pt x="46023" y="25933"/>
                </a:cubicBezTo>
                <a:lnTo>
                  <a:pt x="24492" y="0"/>
                </a:lnTo>
                <a:close/>
              </a:path>
            </a:pathLst>
          </a:cu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18670049">
            <a:off x="6911836" y="2097272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13701061">
            <a:off x="3933682" y="2122076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20755568">
            <a:off x="7573448" y="3222137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11689139">
            <a:off x="3297496" y="3219566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5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9590676">
            <a:off x="3362684" y="4462076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6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1192386">
            <a:off x="7470722" y="4461184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7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7427282">
            <a:off x="4215380" y="5536578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8" name="Стрелка: пятиугольник 52">
            <a:extLst>
              <a:ext uri="{FF2B5EF4-FFF2-40B4-BE49-F238E27FC236}">
                <a16:creationId xmlns:a16="http://schemas.microsoft.com/office/drawing/2014/main" id="{6665C6C3-2856-4AC2-91A8-4ADF3DAC9261}"/>
              </a:ext>
            </a:extLst>
          </p:cNvPr>
          <p:cNvSpPr/>
          <p:nvPr/>
        </p:nvSpPr>
        <p:spPr>
          <a:xfrm rot="3397409">
            <a:off x="6588144" y="5552564"/>
            <a:ext cx="464418" cy="217039"/>
          </a:xfrm>
          <a:prstGeom prst="homePlate">
            <a:avLst/>
          </a:prstGeom>
          <a:solidFill>
            <a:srgbClr val="51626F"/>
          </a:solidFill>
          <a:ln>
            <a:noFill/>
          </a:ln>
          <a:effectLst>
            <a:outerShdw blurRad="88900" dist="635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4447589" y="1335973"/>
            <a:ext cx="238421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dirty="0">
                <a:solidFill>
                  <a:srgbClr val="51626F"/>
                </a:solidFill>
              </a:rPr>
              <a:t>Безопасный город</a:t>
            </a:r>
          </a:p>
        </p:txBody>
      </p:sp>
    </p:spTree>
    <p:extLst>
      <p:ext uri="{BB962C8B-B14F-4D97-AF65-F5344CB8AC3E}">
        <p14:creationId xmlns:p14="http://schemas.microsoft.com/office/powerpoint/2010/main" val="4290468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65825" y="260648"/>
            <a:ext cx="11026066" cy="508918"/>
          </a:xfrm>
          <a:noFill/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51626F"/>
                </a:solidFill>
                <a:latin typeface="+mn-lt"/>
                <a:ea typeface="+mn-ea"/>
                <a:cs typeface="+mn-cs"/>
              </a:rPr>
              <a:t>Возможная структура региональной информационной системы</a:t>
            </a:r>
            <a:endParaRPr lang="ru-RU" sz="2400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354141899"/>
              </p:ext>
            </p:extLst>
          </p:nvPr>
        </p:nvGraphicFramePr>
        <p:xfrm>
          <a:off x="1929880" y="836712"/>
          <a:ext cx="8363272" cy="56886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5575" y="506470"/>
            <a:ext cx="8985249" cy="886397"/>
          </a:xfrm>
        </p:spPr>
        <p:txBody>
          <a:bodyPr/>
          <a:lstStyle/>
          <a:p>
            <a:r>
              <a:rPr lang="ru-RU" dirty="0"/>
              <a:t>Ключевые тезисы при построении ИТС в регионе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4317996" y="2496662"/>
            <a:ext cx="746760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51626F"/>
                </a:solidFill>
              </a:rPr>
              <a:t>Взаимная интеграция всех систем</a:t>
            </a:r>
          </a:p>
        </p:txBody>
      </p:sp>
      <p:sp>
        <p:nvSpPr>
          <p:cNvPr id="40" name="Овал 39">
            <a:extLst>
              <a:ext uri="{FF2B5EF4-FFF2-40B4-BE49-F238E27FC236}">
                <a16:creationId xmlns:a16="http://schemas.microsoft.com/office/drawing/2014/main" id="{C35F30A9-8C71-462C-B66E-36B3C8E52E9A}"/>
              </a:ext>
            </a:extLst>
          </p:cNvPr>
          <p:cNvSpPr/>
          <p:nvPr/>
        </p:nvSpPr>
        <p:spPr>
          <a:xfrm>
            <a:off x="-1363560" y="1125696"/>
            <a:ext cx="5143520" cy="5143520"/>
          </a:xfrm>
          <a:prstGeom prst="ellipse">
            <a:avLst/>
          </a:prstGeom>
          <a:solidFill>
            <a:srgbClr val="00B3BE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FE40EDB6-A531-4D93-AA3B-5C12D47A74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46775" y="1324632"/>
            <a:ext cx="4745649" cy="4745649"/>
          </a:xfrm>
          <a:prstGeom prst="ellipse">
            <a:avLst/>
          </a:prstGeom>
          <a:effectLst/>
        </p:spPr>
      </p:pic>
      <p:sp>
        <p:nvSpPr>
          <p:cNvPr id="42" name="Кольцо 70">
            <a:extLst>
              <a:ext uri="{FF2B5EF4-FFF2-40B4-BE49-F238E27FC236}">
                <a16:creationId xmlns:a16="http://schemas.microsoft.com/office/drawing/2014/main" id="{8E71E8A4-A96F-413B-A803-37B992D3B20D}"/>
              </a:ext>
            </a:extLst>
          </p:cNvPr>
          <p:cNvSpPr/>
          <p:nvPr/>
        </p:nvSpPr>
        <p:spPr>
          <a:xfrm>
            <a:off x="-1327861" y="1237114"/>
            <a:ext cx="4833167" cy="4833167"/>
          </a:xfrm>
          <a:prstGeom prst="donut">
            <a:avLst>
              <a:gd name="adj" fmla="val 4457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CA1C6E94-B8C8-442D-BB06-72B50D8D5AB8}"/>
              </a:ext>
            </a:extLst>
          </p:cNvPr>
          <p:cNvCxnSpPr/>
          <p:nvPr/>
        </p:nvCxnSpPr>
        <p:spPr>
          <a:xfrm>
            <a:off x="4131905" y="2398272"/>
            <a:ext cx="0" cy="720000"/>
          </a:xfrm>
          <a:prstGeom prst="line">
            <a:avLst/>
          </a:prstGeom>
          <a:ln w="38100">
            <a:solidFill>
              <a:srgbClr val="00B2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4272487" y="4712079"/>
            <a:ext cx="74676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51626F"/>
                </a:solidFill>
              </a:rPr>
              <a:t>Безопасность не может быть самоокупаемой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4317996" y="3450155"/>
            <a:ext cx="746760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ru-RU" sz="2800" dirty="0">
                <a:solidFill>
                  <a:srgbClr val="51626F"/>
                </a:solidFill>
              </a:rPr>
              <a:t>Единый центр обработки, анализа и хранения данных</a:t>
            </a:r>
          </a:p>
        </p:txBody>
      </p: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CA1C6E94-B8C8-442D-BB06-72B50D8D5AB8}"/>
              </a:ext>
            </a:extLst>
          </p:cNvPr>
          <p:cNvCxnSpPr/>
          <p:nvPr/>
        </p:nvCxnSpPr>
        <p:spPr>
          <a:xfrm>
            <a:off x="4131905" y="3567209"/>
            <a:ext cx="0" cy="720000"/>
          </a:xfrm>
          <a:prstGeom prst="line">
            <a:avLst/>
          </a:prstGeom>
          <a:ln w="38100">
            <a:solidFill>
              <a:srgbClr val="00B2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>
            <a:extLst>
              <a:ext uri="{FF2B5EF4-FFF2-40B4-BE49-F238E27FC236}">
                <a16:creationId xmlns:a16="http://schemas.microsoft.com/office/drawing/2014/main" id="{CA1C6E94-B8C8-442D-BB06-72B50D8D5AB8}"/>
              </a:ext>
            </a:extLst>
          </p:cNvPr>
          <p:cNvCxnSpPr/>
          <p:nvPr/>
        </p:nvCxnSpPr>
        <p:spPr>
          <a:xfrm>
            <a:off x="4131905" y="4829133"/>
            <a:ext cx="0" cy="720000"/>
          </a:xfrm>
          <a:prstGeom prst="line">
            <a:avLst/>
          </a:prstGeom>
          <a:ln w="38100">
            <a:solidFill>
              <a:srgbClr val="00B2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440507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iQcln334UOLqd1FbvJ36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iQcln334UOLqd1FbvJ36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iQcln334UOLqd1FbvJ36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iQcln334UOLqd1FbvJ36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iQcln334UOLqd1FbvJ36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iQcln334UOLqd1FbvJ36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iQcln334UOLqd1FbvJ36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EiQcln334UOLqd1FbvJ36A"/>
</p:tagLst>
</file>

<file path=ppt/theme/theme1.xml><?xml version="1.0" encoding="utf-8"?>
<a:theme xmlns:a="http://schemas.openxmlformats.org/drawingml/2006/main" name="Тема Office">
  <a:themeElements>
    <a:clrScheme name="Глонасс">
      <a:dk1>
        <a:sysClr val="windowText" lastClr="000000"/>
      </a:dk1>
      <a:lt1>
        <a:sysClr val="window" lastClr="FFFFFF"/>
      </a:lt1>
      <a:dk2>
        <a:srgbClr val="50C0CA"/>
      </a:dk2>
      <a:lt2>
        <a:srgbClr val="51626F"/>
      </a:lt2>
      <a:accent1>
        <a:srgbClr val="00B2BD"/>
      </a:accent1>
      <a:accent2>
        <a:srgbClr val="51626F"/>
      </a:accent2>
      <a:accent3>
        <a:srgbClr val="4ECCB1"/>
      </a:accent3>
      <a:accent4>
        <a:srgbClr val="555B7C"/>
      </a:accent4>
      <a:accent5>
        <a:srgbClr val="D4D6DA"/>
      </a:accent5>
      <a:accent6>
        <a:srgbClr val="2D2D2D"/>
      </a:accent6>
      <a:hlink>
        <a:srgbClr val="95E0D0"/>
      </a:hlink>
      <a:folHlink>
        <a:srgbClr val="44546A"/>
      </a:folHlink>
    </a:clrScheme>
    <a:fontScheme name="Глонасс_2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5316</TotalTime>
  <Words>759</Words>
  <Application>Microsoft Office PowerPoint</Application>
  <PresentationFormat>Широкоэкранный</PresentationFormat>
  <Paragraphs>119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5" baseType="lpstr">
      <vt:lpstr>Arial</vt:lpstr>
      <vt:lpstr>Calibri</vt:lpstr>
      <vt:lpstr>Courier New</vt:lpstr>
      <vt:lpstr>Open Sans</vt:lpstr>
      <vt:lpstr>Open Sans Condensed</vt:lpstr>
      <vt:lpstr>Proxima Nova Rg</vt:lpstr>
      <vt:lpstr>Roboto Light</vt:lpstr>
      <vt:lpstr>Roboto Medium</vt:lpstr>
      <vt:lpstr>Rounded Mplus 1c Light</vt:lpstr>
      <vt:lpstr>Times New Roman</vt:lpstr>
      <vt:lpstr>Verdana</vt:lpstr>
      <vt:lpstr>Wingdings</vt:lpstr>
      <vt:lpstr>Тема Office</vt:lpstr>
      <vt:lpstr>Трансформация региональных навигационно-информационных систем в единую точку сбора и обработки навигационных и иных данных в регионе.</vt:lpstr>
      <vt:lpstr>Презентация PowerPoint</vt:lpstr>
      <vt:lpstr>РНИС: статус системы, аспекты и проблемы</vt:lpstr>
      <vt:lpstr>Нормативно-правовое регулирование РНИС</vt:lpstr>
      <vt:lpstr>Потенциальный эффект от существующих систем</vt:lpstr>
      <vt:lpstr>Основные проблемы в регионах</vt:lpstr>
      <vt:lpstr>Презентация PowerPoint</vt:lpstr>
      <vt:lpstr>Возможная структура региональной информационной системы</vt:lpstr>
      <vt:lpstr>Ключевые тезисы при построении ИТС в регионе</vt:lpstr>
      <vt:lpstr>Презентация PowerPoint</vt:lpstr>
      <vt:lpstr>Использование составных частей ГАИС «ЭРА-ГЛОНАСС»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zhuko</dc:creator>
  <cp:lastModifiedBy>Рубцов Дмитрий Владимирович</cp:lastModifiedBy>
  <cp:revision>383</cp:revision>
  <dcterms:created xsi:type="dcterms:W3CDTF">2018-10-25T06:35:22Z</dcterms:created>
  <dcterms:modified xsi:type="dcterms:W3CDTF">2019-08-13T17:31:48Z</dcterms:modified>
</cp:coreProperties>
</file>