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11"/>
  </p:notesMasterIdLst>
  <p:sldIdLst>
    <p:sldId id="257" r:id="rId2"/>
    <p:sldId id="501" r:id="rId3"/>
    <p:sldId id="471" r:id="rId4"/>
    <p:sldId id="502" r:id="rId5"/>
    <p:sldId id="517" r:id="rId6"/>
    <p:sldId id="521" r:id="rId7"/>
    <p:sldId id="472" r:id="rId8"/>
    <p:sldId id="498" r:id="rId9"/>
    <p:sldId id="268" r:id="rId10"/>
  </p:sldIdLst>
  <p:sldSz cx="12168188" cy="6840538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2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791"/>
    <a:srgbClr val="D2D7DF"/>
    <a:srgbClr val="BBC2D0"/>
    <a:srgbClr val="E8EFFD"/>
    <a:srgbClr val="8E9AB0"/>
    <a:srgbClr val="D8BB93"/>
    <a:srgbClr val="B61E51"/>
    <a:srgbClr val="3694F5"/>
    <a:srgbClr val="46CA8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0" autoAdjust="0"/>
    <p:restoredTop sz="94660"/>
  </p:normalViewPr>
  <p:slideViewPr>
    <p:cSldViewPr snapToGrid="0">
      <p:cViewPr varScale="1">
        <p:scale>
          <a:sx n="70" d="100"/>
          <a:sy n="70" d="100"/>
        </p:scale>
        <p:origin x="822" y="66"/>
      </p:cViewPr>
      <p:guideLst>
        <p:guide orient="horz" pos="3742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688"/>
    </p:cViewPr>
  </p:sorterViewPr>
  <p:notesViewPr>
    <p:cSldViewPr snapToGrid="0">
      <p:cViewPr varScale="1">
        <p:scale>
          <a:sx n="78" d="100"/>
          <a:sy n="78" d="100"/>
        </p:scale>
        <p:origin x="39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7;&#1091;&#1096;&#1082;&#1080;&#1085;%20&#1040;&#1085;&#1090;&#1086;&#1085;\Desktop\&#1062;&#1051;\&#1044;&#1086;&#1082;&#1091;&#1084;&#1077;&#1085;&#1090;&#1099;\&#1042;&#1099;&#1075;&#1088;&#1091;&#1079;&#1082;&#1072;%205pl%20&#1092;&#1077;&#1074;&#1088;&#1072;&#1083;&#1100;%2020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Exo 2" panose="00000500000000000000" pitchFamily="2" charset="-52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  <a:latin typeface="Exo 2" panose="00000500000000000000" pitchFamily="2" charset="-52"/>
              </a:rPr>
              <a:t>Присоединение пользователей к ЭТП ГП, </a:t>
            </a:r>
            <a:r>
              <a:rPr lang="ru-RU" sz="1400" b="1" dirty="0" err="1">
                <a:solidFill>
                  <a:schemeClr val="tx1"/>
                </a:solidFill>
                <a:latin typeface="Exo 2" panose="00000500000000000000" pitchFamily="2" charset="-52"/>
              </a:rPr>
              <a:t>ед</a:t>
            </a:r>
            <a:endParaRPr lang="ru-RU" sz="1400" b="1" dirty="0">
              <a:solidFill>
                <a:schemeClr val="tx1"/>
              </a:solidFill>
              <a:latin typeface="Exo 2" panose="00000500000000000000" pitchFamily="2" charset="-52"/>
            </a:endParaRPr>
          </a:p>
        </c:rich>
      </c:tx>
      <c:layout>
        <c:manualLayout>
          <c:xMode val="edge"/>
          <c:yMode val="edge"/>
          <c:x val="0.10468601448038811"/>
          <c:y val="8.4307431569748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Exo 2" panose="00000500000000000000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1023080768803466E-2"/>
          <c:y val="0.252581505333065"/>
          <c:w val="0.97165493516593404"/>
          <c:h val="0.6228954518011672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Лист1!$A$2:$A$33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</c:numRef>
          </c:cat>
          <c:val>
            <c:numRef>
              <c:f>Лист1!$B$2:$B$33</c:f>
              <c:numCache>
                <c:formatCode>#,##0</c:formatCode>
                <c:ptCount val="13"/>
                <c:pt idx="0">
                  <c:v>2904</c:v>
                </c:pt>
                <c:pt idx="1">
                  <c:v>3024</c:v>
                </c:pt>
                <c:pt idx="2">
                  <c:v>3192</c:v>
                </c:pt>
                <c:pt idx="3">
                  <c:v>3369</c:v>
                </c:pt>
                <c:pt idx="4">
                  <c:v>3522</c:v>
                </c:pt>
                <c:pt idx="5">
                  <c:v>3636</c:v>
                </c:pt>
                <c:pt idx="6">
                  <c:v>3739</c:v>
                </c:pt>
                <c:pt idx="7">
                  <c:v>3863</c:v>
                </c:pt>
                <c:pt idx="8">
                  <c:v>3999</c:v>
                </c:pt>
                <c:pt idx="9">
                  <c:v>4086</c:v>
                </c:pt>
                <c:pt idx="10">
                  <c:v>4184</c:v>
                </c:pt>
                <c:pt idx="11">
                  <c:v>4299</c:v>
                </c:pt>
                <c:pt idx="12">
                  <c:v>4394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B14-467A-878E-8402AC765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4912032"/>
        <c:axId val="454916952"/>
      </c:lineChart>
      <c:catAx>
        <c:axId val="454912032"/>
        <c:scaling>
          <c:orientation val="minMax"/>
        </c:scaling>
        <c:delete val="0"/>
        <c:axPos val="b"/>
        <c:numFmt formatCode="[$-419]mmmm\ yyyy;@" sourceLinked="1"/>
        <c:majorTickMark val="out"/>
        <c:minorTickMark val="in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4916952"/>
        <c:crosses val="autoZero"/>
        <c:auto val="0"/>
        <c:lblAlgn val="ctr"/>
        <c:lblOffset val="100"/>
        <c:tickLblSkip val="1"/>
        <c:tickMarkSkip val="1"/>
        <c:noMultiLvlLbl val="1"/>
      </c:catAx>
      <c:valAx>
        <c:axId val="454916952"/>
        <c:scaling>
          <c:orientation val="minMax"/>
          <c:min val="2600"/>
        </c:scaling>
        <c:delete val="1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4549120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7160536071602716E-2"/>
          <c:y val="0.22870220822416021"/>
          <c:w val="0.95939387154462652"/>
          <c:h val="0.6534727555995515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Вагоноотправки, ед.</c:v>
                </c:pt>
              </c:strCache>
            </c:strRef>
          </c:tx>
          <c:spPr>
            <a:ln w="28575" cap="rnd">
              <a:solidFill>
                <a:srgbClr val="302B6D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BA2057"/>
              </a:solidFill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8.5610320770402676E-2"/>
                  <c:y val="-0.1033828571119935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89-4884-9E4D-4A73C0477CC9}"/>
                </c:ext>
              </c:extLst>
            </c:dLbl>
            <c:dLbl>
              <c:idx val="2"/>
              <c:layout>
                <c:manualLayout>
                  <c:x val="-7.4950831069631296E-2"/>
                  <c:y val="-7.68533940165007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289-4884-9E4D-4A73C0477CC9}"/>
                </c:ext>
              </c:extLst>
            </c:dLbl>
            <c:dLbl>
              <c:idx val="6"/>
              <c:layout>
                <c:manualLayout>
                  <c:x val="-6.3705007069854852E-2"/>
                  <c:y val="-7.725342987383340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289-4884-9E4D-4A73C0477CC9}"/>
                </c:ext>
              </c:extLst>
            </c:dLbl>
            <c:dLbl>
              <c:idx val="7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289-4884-9E4D-4A73C0477C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</c:numRef>
          </c:cat>
          <c:val>
            <c:numRef>
              <c:f>Лист1!$B$2:$B$14</c:f>
              <c:numCache>
                <c:formatCode>#,##0</c:formatCode>
                <c:ptCount val="13"/>
                <c:pt idx="0">
                  <c:v>1870</c:v>
                </c:pt>
                <c:pt idx="1">
                  <c:v>4537</c:v>
                </c:pt>
                <c:pt idx="2">
                  <c:v>15716</c:v>
                </c:pt>
                <c:pt idx="3">
                  <c:v>14587</c:v>
                </c:pt>
                <c:pt idx="4">
                  <c:v>15336</c:v>
                </c:pt>
                <c:pt idx="5">
                  <c:v>16571</c:v>
                </c:pt>
                <c:pt idx="6">
                  <c:v>17236</c:v>
                </c:pt>
                <c:pt idx="7">
                  <c:v>16012</c:v>
                </c:pt>
                <c:pt idx="8">
                  <c:v>18289</c:v>
                </c:pt>
                <c:pt idx="9">
                  <c:v>15384</c:v>
                </c:pt>
                <c:pt idx="10">
                  <c:v>17249</c:v>
                </c:pt>
                <c:pt idx="11">
                  <c:v>22861</c:v>
                </c:pt>
                <c:pt idx="12">
                  <c:v>19143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289-4884-9E4D-4A73C0477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0810847"/>
        <c:axId val="92822399"/>
      </c:lineChart>
      <c:dateAx>
        <c:axId val="640810847"/>
        <c:scaling>
          <c:orientation val="minMax"/>
        </c:scaling>
        <c:delete val="0"/>
        <c:axPos val="b"/>
        <c:numFmt formatCode="[$-419]mmmm\ yy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822399"/>
        <c:crosses val="autoZero"/>
        <c:auto val="1"/>
        <c:lblOffset val="100"/>
        <c:baseTimeUnit val="months"/>
      </c:dateAx>
      <c:valAx>
        <c:axId val="9282239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40810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211574140221411E-2"/>
          <c:y val="2.4798760807520078E-2"/>
          <c:w val="0.9575768517195572"/>
          <c:h val="0.7630237872837919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'структура грузов'!$B$15</c:f>
              <c:strCache>
                <c:ptCount val="1"/>
                <c:pt idx="0">
                  <c:v>строительные грузы</c:v>
                </c:pt>
              </c:strCache>
            </c:strRef>
          </c:tx>
          <c:spPr>
            <a:solidFill>
              <a:srgbClr val="302C6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грузов'!$Y$15:$AR$15</c:f>
              <c:numCache>
                <c:formatCode>0.0%</c:formatCode>
                <c:ptCount val="13"/>
                <c:pt idx="0">
                  <c:v>0.64700000000000002</c:v>
                </c:pt>
                <c:pt idx="1">
                  <c:v>0.53800000000000003</c:v>
                </c:pt>
                <c:pt idx="2">
                  <c:v>0.32500000000000001</c:v>
                </c:pt>
                <c:pt idx="3">
                  <c:v>0.32600000000000001</c:v>
                </c:pt>
                <c:pt idx="4">
                  <c:v>0.28499999999999998</c:v>
                </c:pt>
                <c:pt idx="5">
                  <c:v>0.29899999999999999</c:v>
                </c:pt>
                <c:pt idx="6">
                  <c:v>0.28100000000000003</c:v>
                </c:pt>
                <c:pt idx="7">
                  <c:v>0.27100000000000002</c:v>
                </c:pt>
                <c:pt idx="8">
                  <c:v>0.32400000000000001</c:v>
                </c:pt>
                <c:pt idx="9">
                  <c:v>0.23400000000000001</c:v>
                </c:pt>
                <c:pt idx="10">
                  <c:v>0.221</c:v>
                </c:pt>
                <c:pt idx="11">
                  <c:v>0.17399999999999999</c:v>
                </c:pt>
                <c:pt idx="12">
                  <c:v>0.33839399068980108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0F2-48D8-8F41-AF2C043FA112}"/>
            </c:ext>
          </c:extLst>
        </c:ser>
        <c:ser>
          <c:idx val="1"/>
          <c:order val="1"/>
          <c:tx>
            <c:strRef>
              <c:f>'структура грузов'!$B$16</c:f>
              <c:strCache>
                <c:ptCount val="1"/>
                <c:pt idx="0">
                  <c:v>промышленное сырье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грузов'!$Y$16:$AR$16</c:f>
              <c:numCache>
                <c:formatCode>0.0%</c:formatCode>
                <c:ptCount val="13"/>
                <c:pt idx="0">
                  <c:v>0.23300000000000001</c:v>
                </c:pt>
                <c:pt idx="1">
                  <c:v>0.17299999999999999</c:v>
                </c:pt>
                <c:pt idx="2">
                  <c:v>0.224</c:v>
                </c:pt>
                <c:pt idx="3">
                  <c:v>0.13200000000000001</c:v>
                </c:pt>
                <c:pt idx="4">
                  <c:v>0.13600000000000001</c:v>
                </c:pt>
                <c:pt idx="5">
                  <c:v>9.8000000000000004E-2</c:v>
                </c:pt>
                <c:pt idx="6">
                  <c:v>0.11700000000000001</c:v>
                </c:pt>
                <c:pt idx="7">
                  <c:v>0.11899999999999999</c:v>
                </c:pt>
                <c:pt idx="8">
                  <c:v>8.6999999999999994E-2</c:v>
                </c:pt>
                <c:pt idx="9">
                  <c:v>6.6000000000000003E-2</c:v>
                </c:pt>
                <c:pt idx="10">
                  <c:v>4.7E-2</c:v>
                </c:pt>
                <c:pt idx="11">
                  <c:v>3.9E-2</c:v>
                </c:pt>
                <c:pt idx="12">
                  <c:v>5.9934405416842994E-2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0F2-48D8-8F41-AF2C043FA112}"/>
            </c:ext>
          </c:extLst>
        </c:ser>
        <c:ser>
          <c:idx val="2"/>
          <c:order val="2"/>
          <c:tx>
            <c:strRef>
              <c:f>'структура грузов'!$B$17</c:f>
              <c:strCache>
                <c:ptCount val="1"/>
                <c:pt idx="0">
                  <c:v>каменный уголь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грузов'!$Y$17:$AR$17</c:f>
              <c:numCache>
                <c:formatCode>0.0%</c:formatCode>
                <c:ptCount val="13"/>
                <c:pt idx="0">
                  <c:v>2.8000000000000001E-2</c:v>
                </c:pt>
                <c:pt idx="1">
                  <c:v>0.111</c:v>
                </c:pt>
                <c:pt idx="2">
                  <c:v>0.315</c:v>
                </c:pt>
                <c:pt idx="3">
                  <c:v>0.25900000000000001</c:v>
                </c:pt>
                <c:pt idx="4">
                  <c:v>0.26100000000000001</c:v>
                </c:pt>
                <c:pt idx="5">
                  <c:v>0.33400000000000002</c:v>
                </c:pt>
                <c:pt idx="6">
                  <c:v>0.29799999999999999</c:v>
                </c:pt>
                <c:pt idx="7">
                  <c:v>0.308</c:v>
                </c:pt>
                <c:pt idx="8">
                  <c:v>0.22700000000000001</c:v>
                </c:pt>
                <c:pt idx="9">
                  <c:v>0.41</c:v>
                </c:pt>
                <c:pt idx="10">
                  <c:v>0.5</c:v>
                </c:pt>
                <c:pt idx="11">
                  <c:v>0.59099999999999997</c:v>
                </c:pt>
                <c:pt idx="12">
                  <c:v>0.35362886161658907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50F2-48D8-8F41-AF2C043FA112}"/>
            </c:ext>
          </c:extLst>
        </c:ser>
        <c:ser>
          <c:idx val="3"/>
          <c:order val="3"/>
          <c:tx>
            <c:strRef>
              <c:f>'структура грузов'!$B$18</c:f>
              <c:strCache>
                <c:ptCount val="1"/>
                <c:pt idx="0">
                  <c:v>удобрения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0F2-48D8-8F41-AF2C043FA11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0F2-48D8-8F41-AF2C043FA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грузов'!$Y$18:$AR$18</c:f>
              <c:numCache>
                <c:formatCode>0.0%</c:formatCode>
                <c:ptCount val="13"/>
                <c:pt idx="0">
                  <c:v>2.7E-2</c:v>
                </c:pt>
                <c:pt idx="1">
                  <c:v>0.03</c:v>
                </c:pt>
                <c:pt idx="2">
                  <c:v>2.8000000000000001E-2</c:v>
                </c:pt>
                <c:pt idx="3">
                  <c:v>5.2999999999999999E-2</c:v>
                </c:pt>
                <c:pt idx="4">
                  <c:v>7.8E-2</c:v>
                </c:pt>
                <c:pt idx="5">
                  <c:v>5.6000000000000001E-2</c:v>
                </c:pt>
                <c:pt idx="6">
                  <c:v>7.0999999999999994E-2</c:v>
                </c:pt>
                <c:pt idx="7">
                  <c:v>7.9000000000000001E-2</c:v>
                </c:pt>
                <c:pt idx="8">
                  <c:v>0.06</c:v>
                </c:pt>
                <c:pt idx="9">
                  <c:v>3.2000000000000001E-2</c:v>
                </c:pt>
                <c:pt idx="10">
                  <c:v>2.1999999999999999E-2</c:v>
                </c:pt>
                <c:pt idx="11">
                  <c:v>1.6E-2</c:v>
                </c:pt>
                <c:pt idx="12">
                  <c:v>2.4756665256030468E-2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50F2-48D8-8F41-AF2C043FA112}"/>
            </c:ext>
          </c:extLst>
        </c:ser>
        <c:ser>
          <c:idx val="4"/>
          <c:order val="4"/>
          <c:tx>
            <c:strRef>
              <c:f>'структура грузов'!$B$19</c:f>
              <c:strCache>
                <c:ptCount val="1"/>
                <c:pt idx="0">
                  <c:v>лом черных металлов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0F2-48D8-8F41-AF2C043FA1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0F2-48D8-8F41-AF2C043FA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грузов'!$Y$19:$AR$19</c:f>
              <c:numCache>
                <c:formatCode>0.0%</c:formatCode>
                <c:ptCount val="13"/>
                <c:pt idx="0">
                  <c:v>4.0000000000000001E-3</c:v>
                </c:pt>
                <c:pt idx="1">
                  <c:v>0.03</c:v>
                </c:pt>
                <c:pt idx="2">
                  <c:v>2.1000000000000001E-2</c:v>
                </c:pt>
                <c:pt idx="3">
                  <c:v>0.128</c:v>
                </c:pt>
                <c:pt idx="4">
                  <c:v>0.10100000000000001</c:v>
                </c:pt>
                <c:pt idx="5">
                  <c:v>0.06</c:v>
                </c:pt>
                <c:pt idx="6">
                  <c:v>8.2000000000000003E-2</c:v>
                </c:pt>
                <c:pt idx="7">
                  <c:v>0.109</c:v>
                </c:pt>
                <c:pt idx="8">
                  <c:v>0.121</c:v>
                </c:pt>
                <c:pt idx="9">
                  <c:v>0.109</c:v>
                </c:pt>
                <c:pt idx="10">
                  <c:v>9.6000000000000002E-2</c:v>
                </c:pt>
                <c:pt idx="11">
                  <c:v>7.3999999999999996E-2</c:v>
                </c:pt>
                <c:pt idx="12">
                  <c:v>8.8182395260262378E-2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50F2-48D8-8F41-AF2C043FA112}"/>
            </c:ext>
          </c:extLst>
        </c:ser>
        <c:ser>
          <c:idx val="5"/>
          <c:order val="5"/>
          <c:tx>
            <c:strRef>
              <c:f>'структура грузов'!$B$20</c:f>
              <c:strCache>
                <c:ptCount val="1"/>
                <c:pt idx="0">
                  <c:v>черные металлы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0F2-48D8-8F41-AF2C043FA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грузов'!$Y$20:$AR$20</c:f>
              <c:numCache>
                <c:formatCode>0.0%</c:formatCode>
                <c:ptCount val="13"/>
                <c:pt idx="0">
                  <c:v>1E-3</c:v>
                </c:pt>
                <c:pt idx="1">
                  <c:v>5.1999999999999998E-2</c:v>
                </c:pt>
                <c:pt idx="2">
                  <c:v>3.2000000000000001E-2</c:v>
                </c:pt>
                <c:pt idx="3">
                  <c:v>0.03</c:v>
                </c:pt>
                <c:pt idx="4">
                  <c:v>0.06</c:v>
                </c:pt>
                <c:pt idx="5">
                  <c:v>7.4999999999999997E-2</c:v>
                </c:pt>
                <c:pt idx="6">
                  <c:v>6.3E-2</c:v>
                </c:pt>
                <c:pt idx="7">
                  <c:v>0.05</c:v>
                </c:pt>
                <c:pt idx="8">
                  <c:v>7.2999999999999995E-2</c:v>
                </c:pt>
                <c:pt idx="9">
                  <c:v>5.7000000000000002E-2</c:v>
                </c:pt>
                <c:pt idx="10">
                  <c:v>4.3999999999999997E-2</c:v>
                </c:pt>
                <c:pt idx="11">
                  <c:v>3.7999999999999999E-2</c:v>
                </c:pt>
                <c:pt idx="12">
                  <c:v>5.7871349978840456E-2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50F2-48D8-8F41-AF2C043FA112}"/>
            </c:ext>
          </c:extLst>
        </c:ser>
        <c:ser>
          <c:idx val="6"/>
          <c:order val="6"/>
          <c:tx>
            <c:strRef>
              <c:f>'структура грузов'!$B$21</c:f>
              <c:strCache>
                <c:ptCount val="1"/>
                <c:pt idx="0">
                  <c:v>лесные грузы</c:v>
                </c:pt>
              </c:strCache>
            </c:strRef>
          </c:tx>
          <c:spPr>
            <a:solidFill>
              <a:srgbClr val="8E9AB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F2-48D8-8F41-AF2C043FA11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0F2-48D8-8F41-AF2C043FA11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0F2-48D8-8F41-AF2C043FA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грузов'!$Y$21:$AR$21</c:f>
              <c:numCache>
                <c:formatCode>0.0%</c:formatCode>
                <c:ptCount val="13"/>
                <c:pt idx="0">
                  <c:v>1.9E-2</c:v>
                </c:pt>
                <c:pt idx="1">
                  <c:v>7.0000000000000001E-3</c:v>
                </c:pt>
                <c:pt idx="2">
                  <c:v>1.2999999999999999E-2</c:v>
                </c:pt>
                <c:pt idx="3">
                  <c:v>2.1000000000000001E-2</c:v>
                </c:pt>
                <c:pt idx="4">
                  <c:v>1.9E-2</c:v>
                </c:pt>
                <c:pt idx="5">
                  <c:v>3.9E-2</c:v>
                </c:pt>
                <c:pt idx="6">
                  <c:v>4.2999999999999997E-2</c:v>
                </c:pt>
                <c:pt idx="7">
                  <c:v>4.8000000000000001E-2</c:v>
                </c:pt>
                <c:pt idx="8">
                  <c:v>4.5999999999999999E-2</c:v>
                </c:pt>
                <c:pt idx="9">
                  <c:v>3.9E-2</c:v>
                </c:pt>
                <c:pt idx="10">
                  <c:v>3.5999999999999997E-2</c:v>
                </c:pt>
                <c:pt idx="11">
                  <c:v>3.1E-2</c:v>
                </c:pt>
                <c:pt idx="12">
                  <c:v>3.327338129496403E-2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50F2-48D8-8F41-AF2C043FA112}"/>
            </c:ext>
          </c:extLst>
        </c:ser>
        <c:ser>
          <c:idx val="7"/>
          <c:order val="7"/>
          <c:tx>
            <c:strRef>
              <c:f>'структура грузов'!$B$22</c:f>
              <c:strCache>
                <c:ptCount val="1"/>
                <c:pt idx="0">
                  <c:v>Прочие</c:v>
                </c:pt>
              </c:strCache>
            </c:strRef>
          </c:tx>
          <c:spPr>
            <a:solidFill>
              <a:srgbClr val="2B4E8C"/>
            </a:solidFill>
            <a:ln>
              <a:noFill/>
            </a:ln>
            <a:effectLst/>
          </c:spPr>
          <c:invertIfNegative val="0"/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F2-48D8-8F41-AF2C043FA1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'структура грузов'!$Y$14:$AR$14</c:f>
              <c:numCache>
                <c:formatCode>[$-419]mmmm\ yyyy;@</c:formatCode>
                <c:ptCount val="13"/>
                <c:pt idx="0">
                  <c:v>43313</c:v>
                </c:pt>
                <c:pt idx="1">
                  <c:v>43344</c:v>
                </c:pt>
                <c:pt idx="2">
                  <c:v>43374</c:v>
                </c:pt>
                <c:pt idx="3">
                  <c:v>43405</c:v>
                </c:pt>
                <c:pt idx="4">
                  <c:v>43435</c:v>
                </c:pt>
                <c:pt idx="5">
                  <c:v>43466</c:v>
                </c:pt>
                <c:pt idx="6">
                  <c:v>43497</c:v>
                </c:pt>
                <c:pt idx="7">
                  <c:v>43525</c:v>
                </c:pt>
                <c:pt idx="8">
                  <c:v>43556</c:v>
                </c:pt>
                <c:pt idx="9">
                  <c:v>43586</c:v>
                </c:pt>
                <c:pt idx="10">
                  <c:v>43617</c:v>
                </c:pt>
                <c:pt idx="11">
                  <c:v>43647</c:v>
                </c:pt>
                <c:pt idx="12">
                  <c:v>43678</c:v>
                </c:pt>
              </c:numCache>
              <c:extLst/>
            </c:numRef>
          </c:cat>
          <c:val>
            <c:numRef>
              <c:f>'структура грузов'!$Y$22:$AR$22</c:f>
              <c:numCache>
                <c:formatCode>0.0%</c:formatCode>
                <c:ptCount val="13"/>
                <c:pt idx="0">
                  <c:v>4.2000000000000003E-2</c:v>
                </c:pt>
                <c:pt idx="1">
                  <c:v>5.8999999999999997E-2</c:v>
                </c:pt>
                <c:pt idx="2">
                  <c:v>4.2000000000000003E-2</c:v>
                </c:pt>
                <c:pt idx="3">
                  <c:v>4.9000000000000002E-2</c:v>
                </c:pt>
                <c:pt idx="4">
                  <c:v>0.06</c:v>
                </c:pt>
                <c:pt idx="5">
                  <c:v>0.04</c:v>
                </c:pt>
                <c:pt idx="6">
                  <c:v>4.4999999999999998E-2</c:v>
                </c:pt>
                <c:pt idx="7">
                  <c:v>1.6E-2</c:v>
                </c:pt>
                <c:pt idx="8">
                  <c:v>0.06</c:v>
                </c:pt>
                <c:pt idx="9">
                  <c:v>5.1999999999999998E-2</c:v>
                </c:pt>
                <c:pt idx="10">
                  <c:v>3.5000000000000003E-2</c:v>
                </c:pt>
                <c:pt idx="11">
                  <c:v>3.6999999999999998E-2</c:v>
                </c:pt>
                <c:pt idx="12">
                  <c:v>4.3958950486669486E-2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50F2-48D8-8F41-AF2C043FA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1378050775"/>
        <c:axId val="1378053727"/>
      </c:barChart>
      <c:dateAx>
        <c:axId val="1378050775"/>
        <c:scaling>
          <c:orientation val="minMax"/>
        </c:scaling>
        <c:delete val="0"/>
        <c:axPos val="b"/>
        <c:numFmt formatCode="[$-419]mmmm\ yy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8053727"/>
        <c:crosses val="autoZero"/>
        <c:auto val="1"/>
        <c:lblOffset val="100"/>
        <c:baseTimeUnit val="months"/>
      </c:dateAx>
      <c:valAx>
        <c:axId val="13780537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780507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003463696702126E-2"/>
          <c:y val="0.85821233064683045"/>
          <c:w val="0.52757056720235129"/>
          <c:h val="0.135024370951118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400050"/>
            <a:ext cx="5946775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055625"/>
            <a:ext cx="5435600" cy="5450173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F00965EA-4971-43AE-9849-DC971949B4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057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1pPr>
    <a:lvl2pPr marL="456194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2pPr>
    <a:lvl3pPr marL="912388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3pPr>
    <a:lvl4pPr marL="1368582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4pPr>
    <a:lvl5pPr marL="1824777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5pPr>
    <a:lvl6pPr marL="2280971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6pPr>
    <a:lvl7pPr marL="2737165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7pPr>
    <a:lvl8pPr marL="3193359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8pPr>
    <a:lvl9pPr marL="3649553" algn="l" defTabSz="912388" rtl="0" eaLnBrk="1" latinLnBrk="0" hangingPunct="1">
      <a:defRPr sz="11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8138" y="436563"/>
            <a:ext cx="6116637" cy="3438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34806" y="4021115"/>
            <a:ext cx="6123301" cy="5389371"/>
          </a:xfrm>
        </p:spPr>
        <p:txBody>
          <a:bodyPr>
            <a:noAutofit/>
          </a:bodyPr>
          <a:lstStyle/>
          <a:p>
            <a:pPr indent="361371"/>
            <a:r>
              <a:rPr lang="ru-RU" sz="1400" dirty="0"/>
              <a:t>Основой работы Площадки является оцифрованная публичная оферта, для клиентов экспедиторская, для поставщиков подвижного состава – агентская.</a:t>
            </a:r>
          </a:p>
          <a:p>
            <a:r>
              <a:rPr lang="ru-RU" sz="1400" dirty="0"/>
              <a:t>Оферта учитывает исчерпывающий перечень положений и требований гражданского законодательства и отраслевых нормативных актов. </a:t>
            </a:r>
          </a:p>
          <a:p>
            <a:r>
              <a:rPr lang="ru-RU" sz="1400" dirty="0"/>
              <a:t>Принцип публичности обеспечивает прозрачное и понятное взаимодействие поставщиков услуг с участниками рынка по четкому и прозрачному алгоритму запросов и предложений, а площадка обеспечивает их мгновенную онлайн агрегацию. </a:t>
            </a:r>
          </a:p>
          <a:p>
            <a:pPr indent="361371"/>
            <a:r>
              <a:rPr lang="ru-RU" sz="1400" dirty="0"/>
              <a:t>Площадка предоставляет поставщикам - перевозчикам, операторам, стивидорам, терминальным операторам и другим игрокам логистического рынка дополнительный цифровой канал продаж. </a:t>
            </a:r>
          </a:p>
          <a:p>
            <a:r>
              <a:rPr lang="ru-RU" sz="1400" dirty="0"/>
              <a:t>Она не конкурент ни одному из них – Площадка является инструментом продаж для поставщиков и онлайн поиска логистического решения для клиентов, точные настройки которого по объему вагонов, ценовым условиям и направлениям находятся не в руках Цифровой логистики! А в руках поставщиков!!!</a:t>
            </a:r>
          </a:p>
          <a:p>
            <a:r>
              <a:rPr lang="ru-RU" sz="1400" dirty="0"/>
              <a:t> </a:t>
            </a:r>
          </a:p>
          <a:p>
            <a:r>
              <a:rPr lang="ru-RU" sz="1400" dirty="0"/>
              <a:t>Таким образом обеспечиваются:</a:t>
            </a:r>
          </a:p>
          <a:p>
            <a:r>
              <a:rPr lang="ru-RU" sz="1400" dirty="0"/>
              <a:t>Публичность</a:t>
            </a:r>
          </a:p>
          <a:p>
            <a:r>
              <a:rPr lang="ru-RU" sz="1400" dirty="0"/>
              <a:t>Прозрачность</a:t>
            </a:r>
          </a:p>
          <a:p>
            <a:r>
              <a:rPr lang="ru-RU" sz="1400" dirty="0"/>
              <a:t>Равнодоступность</a:t>
            </a:r>
          </a:p>
          <a:p>
            <a:r>
              <a:rPr lang="ru-RU" sz="1400" dirty="0"/>
              <a:t>Клиентоориентированность</a:t>
            </a:r>
          </a:p>
          <a:p>
            <a:r>
              <a:rPr lang="ru-RU" sz="1400" dirty="0"/>
              <a:t>Повышение конкурентоспособности</a:t>
            </a:r>
          </a:p>
          <a:p>
            <a:r>
              <a:rPr lang="ru-RU" sz="1400" b="1" i="1" dirty="0"/>
              <a:t> 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04B3D-D6B1-4316-9110-5DE2635B931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400050"/>
            <a:ext cx="5946775" cy="3343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20491" y="4054978"/>
            <a:ext cx="5953518" cy="5449302"/>
          </a:xfrm>
        </p:spPr>
        <p:txBody>
          <a:bodyPr/>
          <a:lstStyle/>
          <a:p>
            <a:r>
              <a:rPr lang="ru-RU" sz="1600" dirty="0"/>
              <a:t>Текущий функционал площадки позволяет осуществлять поиск новых клиентов, планировать перевозки, вести договорную и претензионную работу. Все документы поступают в личные кабинеты клиента и поставщика. За счет применяемых цифровых технологий при штате в 30 человек мы обслуживаем 1 500 </a:t>
            </a:r>
            <a:r>
              <a:rPr lang="ru-RU" sz="1600" dirty="0" err="1"/>
              <a:t>грузоотправителеи</a:t>
            </a:r>
            <a:r>
              <a:rPr lang="ru-RU" sz="1600" dirty="0"/>
              <a:t>̆. </a:t>
            </a:r>
          </a:p>
          <a:p>
            <a:r>
              <a:rPr lang="ru-RU" sz="1600" dirty="0"/>
              <a:t>Таким образом, мы можем с уверенностью говорить, что за счет использования современных технологий ЭТП ГП является «инструментом» существенного повышения производительности труда и оптимизации управленческих, </a:t>
            </a:r>
            <a:r>
              <a:rPr lang="ru-RU" sz="1600" dirty="0" err="1"/>
              <a:t>административно-хозяйственных</a:t>
            </a:r>
            <a:r>
              <a:rPr lang="ru-RU" sz="1600" dirty="0"/>
              <a:t> и операционных издержек поставщиков. </a:t>
            </a:r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965EA-4971-43AE-9849-DC971949B45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66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893888" y="482600"/>
            <a:ext cx="8316913" cy="46751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60346" y="5718911"/>
            <a:ext cx="3856069" cy="3730441"/>
          </a:xfrm>
        </p:spPr>
        <p:txBody>
          <a:bodyPr/>
          <a:lstStyle/>
          <a:p>
            <a:r>
              <a:rPr lang="ru-RU" dirty="0"/>
              <a:t>В целях популяризации проекта ЭТП ГП, привлечения новых игроков и более активного участия присоединившихся поставщиков, прежде всего операторов подвижного состава, ООО «Цифровая логистика» принято решение «Обнулить» ставку агентского вознаграждения для владельцев и операторов вагонов с</a:t>
            </a:r>
          </a:p>
          <a:p>
            <a:r>
              <a:rPr lang="ru-RU" dirty="0"/>
              <a:t> 1 июля 2019 года </a:t>
            </a:r>
          </a:p>
          <a:p>
            <a:r>
              <a:rPr lang="ru-RU" dirty="0"/>
              <a:t>В целях соблюдения гражданского законодательства РФ будет взиматься символическая плата – 30 рублей в месяц.</a:t>
            </a:r>
          </a:p>
          <a:p>
            <a:r>
              <a:rPr lang="ru-RU" dirty="0"/>
              <a:t>В дальнейшем, надеемся, при активном участии всех участников совещания, будет выработан набор гибких условий участия поставщиков в проекте.</a:t>
            </a:r>
          </a:p>
          <a:p>
            <a:r>
              <a:rPr lang="ru-RU" dirty="0"/>
              <a:t>В том числе могут быть реализованы различные договорные модели – агентская, клиентская, экспедиторская.</a:t>
            </a:r>
          </a:p>
          <a:p>
            <a:r>
              <a:rPr lang="ru-RU" i="1" dirty="0"/>
              <a:t>Мы публичны и открыты для любого конструктивного диалога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965EA-4971-43AE-9849-DC971949B45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42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25763" y="274638"/>
            <a:ext cx="4071937" cy="2289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11823" y="2634915"/>
            <a:ext cx="8699940" cy="3872494"/>
          </a:xfrm>
        </p:spPr>
        <p:txBody>
          <a:bodyPr/>
          <a:lstStyle/>
          <a:p>
            <a:pPr lvl="0">
              <a:defRPr/>
            </a:pPr>
            <a:r>
              <a:rPr lang="ru-RU" sz="1400" dirty="0"/>
              <a:t>Как я уже сказал ранее, мы постоянно ведем работу по развитию и совершенствованию ЭТП. Мы понимаем, что сегодня фактически происходит «ломка стереотипов» и формирование </a:t>
            </a:r>
            <a:r>
              <a:rPr lang="ru-RU" sz="1400" dirty="0" err="1"/>
              <a:t>новои</a:t>
            </a:r>
            <a:r>
              <a:rPr lang="ru-RU" sz="1400" dirty="0"/>
              <a:t>̆ реальности, </a:t>
            </a:r>
            <a:r>
              <a:rPr lang="ru-RU" sz="1400" dirty="0" err="1"/>
              <a:t>новои</a:t>
            </a:r>
            <a:r>
              <a:rPr lang="ru-RU" sz="1400" dirty="0"/>
              <a:t>̆ психологии мира, в котором происходит цифровая трансформация привычных </a:t>
            </a:r>
            <a:r>
              <a:rPr lang="ru-RU" sz="1400" dirty="0" err="1"/>
              <a:t>вещеи</a:t>
            </a:r>
            <a:r>
              <a:rPr lang="ru-RU" sz="1400" dirty="0"/>
              <a:t>̆ и процессов.</a:t>
            </a:r>
            <a:br>
              <a:rPr lang="ru-RU" sz="1400" dirty="0"/>
            </a:br>
            <a:r>
              <a:rPr lang="ru-RU" sz="1400" dirty="0"/>
              <a:t>Но чтобы это проходило максимально комфортно для наших партнеров мы расширяем функциональные возможности площадки:</a:t>
            </a:r>
            <a:br>
              <a:rPr lang="ru-RU" sz="1400" dirty="0"/>
            </a:br>
            <a:r>
              <a:rPr lang="ru-RU" sz="1400" dirty="0"/>
              <a:t>нами разработано «Облачное» решение, которое </a:t>
            </a:r>
            <a:r>
              <a:rPr lang="ru-RU" sz="1400" dirty="0" err="1"/>
              <a:t>даёт</a:t>
            </a:r>
            <a:r>
              <a:rPr lang="ru-RU" sz="1400" dirty="0"/>
              <a:t> возможность начать работу с ЭТП ГП без лишних затрат на доработку АСУ, но и подключение АСУ/АСУ нами тоже приветствуется и поддерживается.</a:t>
            </a:r>
            <a:br>
              <a:rPr lang="ru-RU" sz="1400" dirty="0"/>
            </a:br>
            <a:r>
              <a:rPr lang="ru-RU" sz="1400" dirty="0"/>
              <a:t>Реализуется функционал международных перевозок, уже существует и активно тестируется клиентами возможность перевозок на экспорт через </a:t>
            </a:r>
            <a:r>
              <a:rPr lang="ru-RU" sz="1400" dirty="0" err="1"/>
              <a:t>российские</a:t>
            </a:r>
            <a:r>
              <a:rPr lang="ru-RU" sz="1400" dirty="0"/>
              <a:t> порты.</a:t>
            </a:r>
            <a:br>
              <a:rPr lang="ru-RU" sz="1400" dirty="0"/>
            </a:br>
            <a:r>
              <a:rPr lang="ru-RU" sz="1400" dirty="0"/>
              <a:t>Осуществляется </a:t>
            </a:r>
            <a:r>
              <a:rPr lang="ru-RU" sz="1400" dirty="0" err="1"/>
              <a:t>взаимодействие</a:t>
            </a:r>
            <a:r>
              <a:rPr lang="ru-RU" sz="1400" dirty="0"/>
              <a:t> с иностранными железнодорожными перевозчиками и международными организациями, в том числе КСТП и ОСЖД.</a:t>
            </a:r>
            <a:br>
              <a:rPr lang="ru-RU" sz="1400" dirty="0"/>
            </a:br>
            <a:r>
              <a:rPr lang="ru-RU" sz="1400" dirty="0"/>
              <a:t>Развивается сервис </a:t>
            </a:r>
            <a:r>
              <a:rPr lang="ru-RU" sz="1400" dirty="0" err="1"/>
              <a:t>контейнерных</a:t>
            </a:r>
            <a:r>
              <a:rPr lang="ru-RU" sz="1400" dirty="0"/>
              <a:t> перевозок.</a:t>
            </a:r>
            <a:br>
              <a:rPr lang="ru-RU" sz="1400" dirty="0"/>
            </a:br>
            <a:r>
              <a:rPr lang="ru-RU" sz="1400" dirty="0"/>
              <a:t>Активно внедряются безбумажные технологии.</a:t>
            </a:r>
            <a:br>
              <a:rPr lang="ru-RU" sz="1400" dirty="0"/>
            </a:br>
            <a:r>
              <a:rPr lang="ru-RU" sz="1400" dirty="0"/>
              <a:t>Будут реализованы предложения финансовых институтов (факторинг, </a:t>
            </a:r>
            <a:r>
              <a:rPr lang="ru-RU" sz="1400" dirty="0" err="1"/>
              <a:t>онлайн-кредитование</a:t>
            </a:r>
            <a:r>
              <a:rPr lang="ru-RU" sz="1400" dirty="0"/>
              <a:t>, </a:t>
            </a:r>
            <a:r>
              <a:rPr lang="ru-RU" sz="1400" dirty="0" err="1"/>
              <a:t>эквайринг</a:t>
            </a:r>
            <a:r>
              <a:rPr lang="ru-RU" sz="1400" dirty="0"/>
              <a:t>)</a:t>
            </a:r>
            <a:br>
              <a:rPr lang="ru-RU" sz="1400" dirty="0"/>
            </a:br>
            <a:r>
              <a:rPr lang="ru-RU" sz="1400" dirty="0"/>
              <a:t>Реализуется функция </a:t>
            </a:r>
            <a:r>
              <a:rPr lang="ru-RU" sz="1400" dirty="0" err="1"/>
              <a:t>обратнои</a:t>
            </a:r>
            <a:r>
              <a:rPr lang="ru-RU" sz="1400" dirty="0"/>
              <a:t>̆ связи....уже сегодня клиент может запросить «желаемую» стоимость предоставления вагонов.</a:t>
            </a:r>
            <a:br>
              <a:rPr lang="ru-RU" sz="1400" dirty="0"/>
            </a:br>
            <a:r>
              <a:rPr lang="ru-RU" sz="1400" dirty="0"/>
              <a:t>Запускается сервис заказа услуг ВО ЖДТ.</a:t>
            </a:r>
            <a:br>
              <a:rPr lang="ru-RU" sz="1400" dirty="0"/>
            </a:br>
            <a:r>
              <a:rPr lang="ru-RU" sz="1400" dirty="0"/>
              <a:t>Все перечисленные и другие услуги реализуются в цифровом формате в режиме </a:t>
            </a:r>
            <a:r>
              <a:rPr lang="ru-RU" sz="1400" dirty="0" err="1"/>
              <a:t>онлайн</a:t>
            </a:r>
            <a:r>
              <a:rPr lang="ru-RU" sz="1400" dirty="0"/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04B3D-D6B1-4316-9110-5DE2635B9317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65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400050"/>
            <a:ext cx="5969000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52226" y="4056273"/>
            <a:ext cx="5978905" cy="545104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04B3D-D6B1-4316-9110-5DE2635B931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578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400050"/>
            <a:ext cx="5953125" cy="3346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7318" y="4054977"/>
            <a:ext cx="5959865" cy="5449302"/>
          </a:xfrm>
        </p:spPr>
        <p:txBody>
          <a:bodyPr>
            <a:normAutofit/>
          </a:bodyPr>
          <a:lstStyle/>
          <a:p>
            <a:r>
              <a:rPr lang="ru-RU" sz="1600" dirty="0"/>
              <a:t>В сравнении с традиционным способом, предполагающим открытие ЕЛС и использование ЭТРАН при использовании ЭТП поиск вагона и согласование перевозки занимает около 3 минут, также имеется возможность получения дополнительных услуг в режиме «одного окна».  Клиент полностью контролирует процесс выполнения его заказа. Оператор при использовании ЭТП помимо расширения клиентской базы и географии присутствия получает гарантию оплаты заказа и возможность выбора желаемой схемы работы, в том числе получает возможность развивать собственное экспедиторское направление бизнеса. </a:t>
            </a: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04B3D-D6B1-4316-9110-5DE2635B931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489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2425" y="400050"/>
            <a:ext cx="6089650" cy="3422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49087" y="4056273"/>
            <a:ext cx="6096326" cy="5451045"/>
          </a:xfrm>
        </p:spPr>
        <p:txBody>
          <a:bodyPr/>
          <a:lstStyle/>
          <a:p>
            <a:pPr indent="361371">
              <a:defRPr/>
            </a:pPr>
            <a:r>
              <a:rPr lang="ru-RU" sz="1400" dirty="0"/>
              <a:t>Стабильный рост демонстрирует количество пользователей площадки. На площадке существенно расширилась номенклатура грузов, перевозимых с использованием технологий ЭТП ГП: уголь и черные металлы, в том числе лом черных металлов; удобрения и химические грузы; лесные, промышленные, строительные грузы и грузы в контейнерах. И судя по запросам клиентов номенклатура может расшириться. 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965EA-4971-43AE-9849-DC971949B45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95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400050"/>
            <a:ext cx="5949950" cy="3344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804B3D-D6B1-4316-9110-5DE2635B9317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92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1DFAD6A8-05EE-4030-89E3-DDDFDBE7AC06}"/>
              </a:ext>
            </a:extLst>
          </p:cNvPr>
          <p:cNvSpPr/>
          <p:nvPr userDrawn="1"/>
        </p:nvSpPr>
        <p:spPr>
          <a:xfrm>
            <a:off x="-7621" y="2127728"/>
            <a:ext cx="12175809" cy="4737892"/>
          </a:xfrm>
          <a:custGeom>
            <a:avLst/>
            <a:gdLst>
              <a:gd name="connsiteX0" fmla="*/ 12175809 w 12175809"/>
              <a:gd name="connsiteY0" fmla="*/ 0 h 4737892"/>
              <a:gd name="connsiteX1" fmla="*/ 12175809 w 12175809"/>
              <a:gd name="connsiteY1" fmla="*/ 4737892 h 4737892"/>
              <a:gd name="connsiteX2" fmla="*/ 0 w 12175809"/>
              <a:gd name="connsiteY2" fmla="*/ 4737892 h 4737892"/>
              <a:gd name="connsiteX3" fmla="*/ 0 w 12175809"/>
              <a:gd name="connsiteY3" fmla="*/ 1788952 h 4737892"/>
              <a:gd name="connsiteX4" fmla="*/ 1925479 w 12175809"/>
              <a:gd name="connsiteY4" fmla="*/ 1865152 h 4737892"/>
              <a:gd name="connsiteX5" fmla="*/ 3597806 w 12175809"/>
              <a:gd name="connsiteY5" fmla="*/ 2169952 h 4737892"/>
              <a:gd name="connsiteX6" fmla="*/ 4978628 w 12175809"/>
              <a:gd name="connsiteY6" fmla="*/ 2573812 h 4737892"/>
              <a:gd name="connsiteX7" fmla="*/ 6275065 w 12175809"/>
              <a:gd name="connsiteY7" fmla="*/ 2627152 h 4737892"/>
              <a:gd name="connsiteX8" fmla="*/ 7594517 w 12175809"/>
              <a:gd name="connsiteY8" fmla="*/ 2238532 h 4737892"/>
              <a:gd name="connsiteX9" fmla="*/ 8944653 w 12175809"/>
              <a:gd name="connsiteY9" fmla="*/ 1567972 h 4737892"/>
              <a:gd name="connsiteX10" fmla="*/ 10563282 w 12175809"/>
              <a:gd name="connsiteY10" fmla="*/ 417352 h 4737892"/>
              <a:gd name="connsiteX11" fmla="*/ 12133966 w 12175809"/>
              <a:gd name="connsiteY11" fmla="*/ 4332 h 4737892"/>
              <a:gd name="connsiteX12" fmla="*/ 12175809 w 12175809"/>
              <a:gd name="connsiteY12" fmla="*/ 0 h 4737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75809" h="4737892">
                <a:moveTo>
                  <a:pt x="12175809" y="0"/>
                </a:moveTo>
                <a:lnTo>
                  <a:pt x="12175809" y="4737892"/>
                </a:lnTo>
                <a:lnTo>
                  <a:pt x="0" y="4737892"/>
                </a:lnTo>
                <a:lnTo>
                  <a:pt x="0" y="1788952"/>
                </a:lnTo>
                <a:cubicBezTo>
                  <a:pt x="451324" y="1744502"/>
                  <a:pt x="1325844" y="1801652"/>
                  <a:pt x="1925479" y="1865152"/>
                </a:cubicBezTo>
                <a:cubicBezTo>
                  <a:pt x="2525113" y="1928652"/>
                  <a:pt x="3088948" y="2051842"/>
                  <a:pt x="3597806" y="2169952"/>
                </a:cubicBezTo>
                <a:cubicBezTo>
                  <a:pt x="4106665" y="2288062"/>
                  <a:pt x="4532418" y="2497612"/>
                  <a:pt x="4978628" y="2573812"/>
                </a:cubicBezTo>
                <a:cubicBezTo>
                  <a:pt x="5424838" y="2650012"/>
                  <a:pt x="5839084" y="2683032"/>
                  <a:pt x="6275065" y="2627152"/>
                </a:cubicBezTo>
                <a:cubicBezTo>
                  <a:pt x="6711047" y="2571272"/>
                  <a:pt x="7149586" y="2415062"/>
                  <a:pt x="7594517" y="2238532"/>
                </a:cubicBezTo>
                <a:cubicBezTo>
                  <a:pt x="8044562" y="2015012"/>
                  <a:pt x="8449859" y="1871502"/>
                  <a:pt x="8944653" y="1567972"/>
                </a:cubicBezTo>
                <a:cubicBezTo>
                  <a:pt x="9439447" y="1264442"/>
                  <a:pt x="9794881" y="779302"/>
                  <a:pt x="10563282" y="417352"/>
                </a:cubicBezTo>
                <a:cubicBezTo>
                  <a:pt x="11235634" y="100646"/>
                  <a:pt x="11793456" y="38694"/>
                  <a:pt x="12133966" y="4332"/>
                </a:cubicBezTo>
                <a:lnTo>
                  <a:pt x="12175809" y="0"/>
                </a:lnTo>
                <a:close/>
              </a:path>
            </a:pathLst>
          </a:custGeom>
          <a:gradFill flip="none" rotWithShape="1">
            <a:gsLst>
              <a:gs pos="0">
                <a:srgbClr val="B61E51"/>
              </a:gs>
              <a:gs pos="76000">
                <a:srgbClr val="302C6A">
                  <a:lumMod val="97000"/>
                  <a:lumOff val="3000"/>
                </a:srgbClr>
              </a:gs>
            </a:gsLst>
            <a:lin ang="4800000" scaled="0"/>
            <a:tileRect/>
          </a:gradFill>
          <a:ln>
            <a:noFill/>
          </a:ln>
          <a:effectLst>
            <a:innerShdw blurRad="368300" dist="254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04E4C2-9D05-41A6-8959-883997ED1B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69" y="381072"/>
            <a:ext cx="3208831" cy="935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243D995-8B02-4D5F-939A-1C6D6A47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69" y="5719814"/>
            <a:ext cx="11400331" cy="922286"/>
          </a:xfrm>
        </p:spPr>
        <p:txBody>
          <a:bodyPr>
            <a:normAutofit/>
          </a:bodyPr>
          <a:lstStyle>
            <a:lvl1pPr algn="r">
              <a:defRPr sz="3200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endParaRPr lang="en-US" dirty="0"/>
          </a:p>
        </p:txBody>
      </p:sp>
      <p:pic>
        <p:nvPicPr>
          <p:cNvPr id="9" name="Picture 20">
            <a:extLst>
              <a:ext uri="{FF2B5EF4-FFF2-40B4-BE49-F238E27FC236}">
                <a16:creationId xmlns:a16="http://schemas.microsoft.com/office/drawing/2014/main" id="{EEBC7996-F2D3-4D34-BEB5-A72D7085A2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89" y="2024225"/>
            <a:ext cx="3711309" cy="4841395"/>
          </a:xfrm>
          <a:prstGeom prst="rect">
            <a:avLst/>
          </a:prstGeom>
          <a:effectLst>
            <a:outerShdw blurRad="660400" dist="254000" dir="2700000" algn="tl" rotWithShape="0">
              <a:prstClr val="black">
                <a:alpha val="15000"/>
              </a:prst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AC312D-7721-4D80-9E3D-D0715AA410E2}"/>
              </a:ext>
            </a:extLst>
          </p:cNvPr>
          <p:cNvSpPr/>
          <p:nvPr userDrawn="1"/>
        </p:nvSpPr>
        <p:spPr>
          <a:xfrm>
            <a:off x="1905533" y="2576450"/>
            <a:ext cx="1617784" cy="28263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281ADD1-0C58-4C05-8117-3D0EAC94014C}"/>
              </a:ext>
            </a:extLst>
          </p:cNvPr>
          <p:cNvSpPr/>
          <p:nvPr userDrawn="1"/>
        </p:nvSpPr>
        <p:spPr>
          <a:xfrm>
            <a:off x="1905533" y="2576450"/>
            <a:ext cx="1617784" cy="434819"/>
          </a:xfrm>
          <a:prstGeom prst="rect">
            <a:avLst/>
          </a:prstGeom>
          <a:solidFill>
            <a:srgbClr val="E21A1A"/>
          </a:solidFill>
          <a:ln w="63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/>
              <a:t>Электронная торговая площадка «Грузовые перевозки»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E84DF10-0764-4588-A5BC-A18213735CC5}"/>
              </a:ext>
            </a:extLst>
          </p:cNvPr>
          <p:cNvSpPr/>
          <p:nvPr userDrawn="1"/>
        </p:nvSpPr>
        <p:spPr>
          <a:xfrm>
            <a:off x="2270014" y="5006323"/>
            <a:ext cx="888822" cy="268565"/>
          </a:xfrm>
          <a:prstGeom prst="rect">
            <a:avLst/>
          </a:prstGeom>
          <a:solidFill>
            <a:srgbClr val="E21A1A"/>
          </a:solidFill>
          <a:ln w="63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/>
              <a:t>Заказать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C2A35E-9754-405B-AAB8-C837DC6CEE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949476" y="1543937"/>
            <a:ext cx="3638685" cy="376514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C3E1A2-18EB-46D2-A6C8-C8FA77F1303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00362" y="3572530"/>
            <a:ext cx="473717" cy="4737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ACECCA-3377-4EB9-B115-238C90AD97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95599" y="3997444"/>
            <a:ext cx="476984" cy="47371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29EA33-6EF8-4977-B930-ABF731056A9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200362" y="4425707"/>
            <a:ext cx="473717" cy="473717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0997107-9FEC-4292-9DA5-1997B902221D}"/>
              </a:ext>
            </a:extLst>
          </p:cNvPr>
          <p:cNvSpPr/>
          <p:nvPr userDrawn="1"/>
        </p:nvSpPr>
        <p:spPr>
          <a:xfrm>
            <a:off x="2703650" y="3643284"/>
            <a:ext cx="753972" cy="2685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chemeClr val="tx1"/>
                </a:solidFill>
              </a:rPr>
              <a:t>Вагон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3424C1-8E93-4F00-8077-01872F987C69}"/>
              </a:ext>
            </a:extLst>
          </p:cNvPr>
          <p:cNvSpPr/>
          <p:nvPr userDrawn="1"/>
        </p:nvSpPr>
        <p:spPr>
          <a:xfrm>
            <a:off x="2703650" y="4047282"/>
            <a:ext cx="753972" cy="2685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chemeClr val="tx1"/>
                </a:solidFill>
              </a:rPr>
              <a:t>Выгрузка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ED218B-A754-412D-AC71-F178BB7ADB29}"/>
              </a:ext>
            </a:extLst>
          </p:cNvPr>
          <p:cNvSpPr/>
          <p:nvPr userDrawn="1"/>
        </p:nvSpPr>
        <p:spPr>
          <a:xfrm>
            <a:off x="2703650" y="4547319"/>
            <a:ext cx="753972" cy="2685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chemeClr val="tx1"/>
                </a:solidFill>
              </a:rPr>
              <a:t>Хранение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678E7FB-AE4F-4E46-8642-D49260BB7A3C}"/>
              </a:ext>
            </a:extLst>
          </p:cNvPr>
          <p:cNvGrpSpPr/>
          <p:nvPr userDrawn="1"/>
        </p:nvGrpSpPr>
        <p:grpSpPr>
          <a:xfrm>
            <a:off x="2039815" y="3733168"/>
            <a:ext cx="124423" cy="124423"/>
            <a:chOff x="2039815" y="3420269"/>
            <a:chExt cx="124423" cy="124423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09722755-2593-4EBE-B9CA-E5C1FB924D53}"/>
                </a:ext>
              </a:extLst>
            </p:cNvPr>
            <p:cNvSpPr/>
            <p:nvPr/>
          </p:nvSpPr>
          <p:spPr>
            <a:xfrm>
              <a:off x="2039815" y="3420269"/>
              <a:ext cx="124423" cy="124423"/>
            </a:xfrm>
            <a:prstGeom prst="ellipse">
              <a:avLst/>
            </a:prstGeom>
            <a:solidFill>
              <a:srgbClr val="E21A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52837C34-D5CE-46A4-838F-5121800E8A97}"/>
                </a:ext>
              </a:extLst>
            </p:cNvPr>
            <p:cNvSpPr/>
            <p:nvPr/>
          </p:nvSpPr>
          <p:spPr>
            <a:xfrm>
              <a:off x="2066307" y="3459956"/>
              <a:ext cx="71438" cy="50007"/>
            </a:xfrm>
            <a:custGeom>
              <a:avLst/>
              <a:gdLst>
                <a:gd name="connsiteX0" fmla="*/ 0 w 78582"/>
                <a:gd name="connsiteY0" fmla="*/ 19050 h 50007"/>
                <a:gd name="connsiteX1" fmla="*/ 40482 w 78582"/>
                <a:gd name="connsiteY1" fmla="*/ 50007 h 50007"/>
                <a:gd name="connsiteX2" fmla="*/ 78582 w 78582"/>
                <a:gd name="connsiteY2" fmla="*/ 0 h 50007"/>
                <a:gd name="connsiteX0" fmla="*/ 0 w 71438"/>
                <a:gd name="connsiteY0" fmla="*/ 23813 h 50007"/>
                <a:gd name="connsiteX1" fmla="*/ 33338 w 71438"/>
                <a:gd name="connsiteY1" fmla="*/ 50007 h 50007"/>
                <a:gd name="connsiteX2" fmla="*/ 71438 w 71438"/>
                <a:gd name="connsiteY2" fmla="*/ 0 h 5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50007">
                  <a:moveTo>
                    <a:pt x="0" y="23813"/>
                  </a:moveTo>
                  <a:lnTo>
                    <a:pt x="33338" y="50007"/>
                  </a:lnTo>
                  <a:lnTo>
                    <a:pt x="71438" y="0"/>
                  </a:lnTo>
                </a:path>
              </a:pathLst>
            </a:custGeom>
            <a:noFill/>
            <a:ln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4117338C-C3FD-4D54-8630-C16990389FAB}"/>
              </a:ext>
            </a:extLst>
          </p:cNvPr>
          <p:cNvGrpSpPr/>
          <p:nvPr userDrawn="1"/>
        </p:nvGrpSpPr>
        <p:grpSpPr>
          <a:xfrm>
            <a:off x="2039815" y="4125166"/>
            <a:ext cx="124423" cy="124423"/>
            <a:chOff x="2039815" y="3420269"/>
            <a:chExt cx="124423" cy="124423"/>
          </a:xfrm>
        </p:grpSpPr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E29A63E3-B92E-432D-9482-48056679226B}"/>
                </a:ext>
              </a:extLst>
            </p:cNvPr>
            <p:cNvSpPr/>
            <p:nvPr/>
          </p:nvSpPr>
          <p:spPr>
            <a:xfrm>
              <a:off x="2039815" y="3420269"/>
              <a:ext cx="124423" cy="124423"/>
            </a:xfrm>
            <a:prstGeom prst="ellipse">
              <a:avLst/>
            </a:prstGeom>
            <a:solidFill>
              <a:srgbClr val="E21A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BC2CD6DD-59D7-451A-96E6-A020E09DDD7F}"/>
                </a:ext>
              </a:extLst>
            </p:cNvPr>
            <p:cNvSpPr/>
            <p:nvPr/>
          </p:nvSpPr>
          <p:spPr>
            <a:xfrm>
              <a:off x="2066307" y="3459956"/>
              <a:ext cx="71438" cy="50007"/>
            </a:xfrm>
            <a:custGeom>
              <a:avLst/>
              <a:gdLst>
                <a:gd name="connsiteX0" fmla="*/ 0 w 78582"/>
                <a:gd name="connsiteY0" fmla="*/ 19050 h 50007"/>
                <a:gd name="connsiteX1" fmla="*/ 40482 w 78582"/>
                <a:gd name="connsiteY1" fmla="*/ 50007 h 50007"/>
                <a:gd name="connsiteX2" fmla="*/ 78582 w 78582"/>
                <a:gd name="connsiteY2" fmla="*/ 0 h 50007"/>
                <a:gd name="connsiteX0" fmla="*/ 0 w 71438"/>
                <a:gd name="connsiteY0" fmla="*/ 23813 h 50007"/>
                <a:gd name="connsiteX1" fmla="*/ 33338 w 71438"/>
                <a:gd name="connsiteY1" fmla="*/ 50007 h 50007"/>
                <a:gd name="connsiteX2" fmla="*/ 71438 w 71438"/>
                <a:gd name="connsiteY2" fmla="*/ 0 h 5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50007">
                  <a:moveTo>
                    <a:pt x="0" y="23813"/>
                  </a:moveTo>
                  <a:lnTo>
                    <a:pt x="33338" y="50007"/>
                  </a:lnTo>
                  <a:lnTo>
                    <a:pt x="71438" y="0"/>
                  </a:lnTo>
                </a:path>
              </a:pathLst>
            </a:custGeom>
            <a:noFill/>
            <a:ln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022FCDA3-E754-44D3-8CF8-D7CCBA5E1E6A}"/>
              </a:ext>
            </a:extLst>
          </p:cNvPr>
          <p:cNvGrpSpPr/>
          <p:nvPr userDrawn="1"/>
        </p:nvGrpSpPr>
        <p:grpSpPr>
          <a:xfrm>
            <a:off x="2039815" y="4555856"/>
            <a:ext cx="124423" cy="124423"/>
            <a:chOff x="2039815" y="3420269"/>
            <a:chExt cx="124423" cy="124423"/>
          </a:xfrm>
        </p:grpSpPr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278E05A7-C7A7-4C0C-87CE-475D7B1BD294}"/>
                </a:ext>
              </a:extLst>
            </p:cNvPr>
            <p:cNvSpPr/>
            <p:nvPr/>
          </p:nvSpPr>
          <p:spPr>
            <a:xfrm>
              <a:off x="2039815" y="3420269"/>
              <a:ext cx="124423" cy="124423"/>
            </a:xfrm>
            <a:prstGeom prst="ellipse">
              <a:avLst/>
            </a:prstGeom>
            <a:solidFill>
              <a:srgbClr val="E21A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B5EF7D9C-0CC0-4230-AF08-FB9AF17009AA}"/>
                </a:ext>
              </a:extLst>
            </p:cNvPr>
            <p:cNvSpPr/>
            <p:nvPr/>
          </p:nvSpPr>
          <p:spPr>
            <a:xfrm>
              <a:off x="2066307" y="3459956"/>
              <a:ext cx="71438" cy="50007"/>
            </a:xfrm>
            <a:custGeom>
              <a:avLst/>
              <a:gdLst>
                <a:gd name="connsiteX0" fmla="*/ 0 w 78582"/>
                <a:gd name="connsiteY0" fmla="*/ 19050 h 50007"/>
                <a:gd name="connsiteX1" fmla="*/ 40482 w 78582"/>
                <a:gd name="connsiteY1" fmla="*/ 50007 h 50007"/>
                <a:gd name="connsiteX2" fmla="*/ 78582 w 78582"/>
                <a:gd name="connsiteY2" fmla="*/ 0 h 50007"/>
                <a:gd name="connsiteX0" fmla="*/ 0 w 71438"/>
                <a:gd name="connsiteY0" fmla="*/ 23813 h 50007"/>
                <a:gd name="connsiteX1" fmla="*/ 33338 w 71438"/>
                <a:gd name="connsiteY1" fmla="*/ 50007 h 50007"/>
                <a:gd name="connsiteX2" fmla="*/ 71438 w 71438"/>
                <a:gd name="connsiteY2" fmla="*/ 0 h 5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50007">
                  <a:moveTo>
                    <a:pt x="0" y="23813"/>
                  </a:moveTo>
                  <a:lnTo>
                    <a:pt x="33338" y="50007"/>
                  </a:lnTo>
                  <a:lnTo>
                    <a:pt x="71438" y="0"/>
                  </a:lnTo>
                </a:path>
              </a:pathLst>
            </a:custGeom>
            <a:noFill/>
            <a:ln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619103D-1E03-41B3-8FC7-94279DB45F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8" y="2677351"/>
            <a:ext cx="1610152" cy="1613556"/>
          </a:xfrm>
          <a:prstGeom prst="rect">
            <a:avLst/>
          </a:prstGeom>
        </p:spPr>
      </p:pic>
      <p:sp>
        <p:nvSpPr>
          <p:cNvPr id="30" name="Стрелка: шеврон 29">
            <a:extLst>
              <a:ext uri="{FF2B5EF4-FFF2-40B4-BE49-F238E27FC236}">
                <a16:creationId xmlns:a16="http://schemas.microsoft.com/office/drawing/2014/main" id="{85216484-303B-4D3E-B576-F5FCD26D7FE0}"/>
              </a:ext>
            </a:extLst>
          </p:cNvPr>
          <p:cNvSpPr/>
          <p:nvPr userDrawn="1"/>
        </p:nvSpPr>
        <p:spPr>
          <a:xfrm>
            <a:off x="4533900" y="3139806"/>
            <a:ext cx="308434" cy="584999"/>
          </a:xfrm>
          <a:prstGeom prst="chevron">
            <a:avLst/>
          </a:prstGeom>
          <a:solidFill>
            <a:srgbClr val="B4B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: шеврон 30">
            <a:extLst>
              <a:ext uri="{FF2B5EF4-FFF2-40B4-BE49-F238E27FC236}">
                <a16:creationId xmlns:a16="http://schemas.microsoft.com/office/drawing/2014/main" id="{6BF73060-3559-4AB5-B755-23D684759535}"/>
              </a:ext>
            </a:extLst>
          </p:cNvPr>
          <p:cNvSpPr/>
          <p:nvPr userDrawn="1"/>
        </p:nvSpPr>
        <p:spPr>
          <a:xfrm flipH="1">
            <a:off x="7325854" y="3139806"/>
            <a:ext cx="308434" cy="584999"/>
          </a:xfrm>
          <a:prstGeom prst="chevron">
            <a:avLst/>
          </a:prstGeom>
          <a:solidFill>
            <a:srgbClr val="B4BC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965A96-A80C-47D5-B2C5-52D9157F2AA3}"/>
              </a:ext>
            </a:extLst>
          </p:cNvPr>
          <p:cNvSpPr txBox="1"/>
          <p:nvPr userDrawn="1"/>
        </p:nvSpPr>
        <p:spPr>
          <a:xfrm>
            <a:off x="8177906" y="2996636"/>
            <a:ext cx="314189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100" dirty="0"/>
              <a:t>1520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A47964-BE09-4C4C-B54C-E4C3D5109C4F}"/>
              </a:ext>
            </a:extLst>
          </p:cNvPr>
          <p:cNvSpPr txBox="1"/>
          <p:nvPr userDrawn="1"/>
        </p:nvSpPr>
        <p:spPr>
          <a:xfrm>
            <a:off x="10339687" y="2996636"/>
            <a:ext cx="314189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1435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C64BD0A-E624-4795-B515-45103D58F4B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761" y="4756602"/>
            <a:ext cx="248544" cy="182570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5F010623-6641-41D0-9265-DC016082A5B3}"/>
              </a:ext>
            </a:extLst>
          </p:cNvPr>
          <p:cNvGrpSpPr/>
          <p:nvPr userDrawn="1"/>
        </p:nvGrpSpPr>
        <p:grpSpPr>
          <a:xfrm>
            <a:off x="2195599" y="3148274"/>
            <a:ext cx="473717" cy="473717"/>
            <a:chOff x="2195599" y="2742120"/>
            <a:chExt cx="473717" cy="473717"/>
          </a:xfrm>
        </p:grpSpPr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BB6AD25B-A60C-407F-8FDC-B1DFB9A9A3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195599" y="2742120"/>
              <a:ext cx="473717" cy="473717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7D1E7E4A-5CDB-4867-9D11-DFCE32C4D6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l="3182" t="29627" r="82286" b="60896"/>
            <a:stretch/>
          </p:blipFill>
          <p:spPr>
            <a:xfrm>
              <a:off x="2251390" y="2815278"/>
              <a:ext cx="312500" cy="210874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F167AB-0B5E-4CB3-BAB7-0A6E929FBF7E}"/>
                </a:ext>
              </a:extLst>
            </p:cNvPr>
            <p:cNvSpPr txBox="1"/>
            <p:nvPr userDrawn="1"/>
          </p:nvSpPr>
          <p:spPr>
            <a:xfrm>
              <a:off x="2308254" y="3010577"/>
              <a:ext cx="19877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sz="700" dirty="0"/>
                <a:t>1520</a:t>
              </a:r>
            </a:p>
          </p:txBody>
        </p:sp>
      </p:grp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61BEACD-106F-45DA-9ACF-4C7FCD582990}"/>
              </a:ext>
            </a:extLst>
          </p:cNvPr>
          <p:cNvSpPr/>
          <p:nvPr userDrawn="1"/>
        </p:nvSpPr>
        <p:spPr>
          <a:xfrm>
            <a:off x="2703650" y="3220834"/>
            <a:ext cx="753972" cy="2685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chemeClr val="tx1"/>
                </a:solidFill>
              </a:rPr>
              <a:t>Перевозка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A8654B80-C90D-4C3D-B902-2988B429859A}"/>
              </a:ext>
            </a:extLst>
          </p:cNvPr>
          <p:cNvGrpSpPr/>
          <p:nvPr userDrawn="1"/>
        </p:nvGrpSpPr>
        <p:grpSpPr>
          <a:xfrm>
            <a:off x="2039815" y="3314558"/>
            <a:ext cx="124423" cy="124423"/>
            <a:chOff x="2039815" y="3420269"/>
            <a:chExt cx="124423" cy="124423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1B6DFD36-B4DA-4C4C-9BD1-D809EE8E8EB6}"/>
                </a:ext>
              </a:extLst>
            </p:cNvPr>
            <p:cNvSpPr/>
            <p:nvPr/>
          </p:nvSpPr>
          <p:spPr>
            <a:xfrm>
              <a:off x="2039815" y="3420269"/>
              <a:ext cx="124423" cy="124423"/>
            </a:xfrm>
            <a:prstGeom prst="ellipse">
              <a:avLst/>
            </a:prstGeom>
            <a:solidFill>
              <a:srgbClr val="E21A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:a16="http://schemas.microsoft.com/office/drawing/2014/main" id="{F8C1F46D-C0A4-4B74-AAFC-336056DAF7DC}"/>
                </a:ext>
              </a:extLst>
            </p:cNvPr>
            <p:cNvSpPr/>
            <p:nvPr/>
          </p:nvSpPr>
          <p:spPr>
            <a:xfrm>
              <a:off x="2066307" y="3459956"/>
              <a:ext cx="71438" cy="50007"/>
            </a:xfrm>
            <a:custGeom>
              <a:avLst/>
              <a:gdLst>
                <a:gd name="connsiteX0" fmla="*/ 0 w 78582"/>
                <a:gd name="connsiteY0" fmla="*/ 19050 h 50007"/>
                <a:gd name="connsiteX1" fmla="*/ 40482 w 78582"/>
                <a:gd name="connsiteY1" fmla="*/ 50007 h 50007"/>
                <a:gd name="connsiteX2" fmla="*/ 78582 w 78582"/>
                <a:gd name="connsiteY2" fmla="*/ 0 h 50007"/>
                <a:gd name="connsiteX0" fmla="*/ 0 w 71438"/>
                <a:gd name="connsiteY0" fmla="*/ 23813 h 50007"/>
                <a:gd name="connsiteX1" fmla="*/ 33338 w 71438"/>
                <a:gd name="connsiteY1" fmla="*/ 50007 h 50007"/>
                <a:gd name="connsiteX2" fmla="*/ 71438 w 71438"/>
                <a:gd name="connsiteY2" fmla="*/ 0 h 5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50007">
                  <a:moveTo>
                    <a:pt x="0" y="23813"/>
                  </a:moveTo>
                  <a:lnTo>
                    <a:pt x="33338" y="50007"/>
                  </a:lnTo>
                  <a:lnTo>
                    <a:pt x="71438" y="0"/>
                  </a:lnTo>
                </a:path>
              </a:pathLst>
            </a:custGeom>
            <a:noFill/>
            <a:ln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329A9F10-001C-4114-970F-A67F08FA275B}"/>
              </a:ext>
            </a:extLst>
          </p:cNvPr>
          <p:cNvSpPr txBox="1"/>
          <p:nvPr userDrawn="1"/>
        </p:nvSpPr>
        <p:spPr>
          <a:xfrm>
            <a:off x="11222831" y="2836127"/>
            <a:ext cx="111919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rgbClr val="C8C7C7"/>
                </a:solidFill>
              </a:rPr>
              <a:t>₽</a:t>
            </a:r>
          </a:p>
        </p:txBody>
      </p:sp>
    </p:spTree>
    <p:extLst>
      <p:ext uri="{BB962C8B-B14F-4D97-AF65-F5344CB8AC3E}">
        <p14:creationId xmlns:p14="http://schemas.microsoft.com/office/powerpoint/2010/main" val="278468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9C027C-1546-4B30-9697-106F97772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69" y="381072"/>
            <a:ext cx="3208831" cy="935401"/>
          </a:xfrm>
          <a:prstGeom prst="rect">
            <a:avLst/>
          </a:prstGeom>
        </p:spPr>
      </p:pic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DB77E793-DAD8-49AD-93B2-4EDF3CA789DD}"/>
              </a:ext>
            </a:extLst>
          </p:cNvPr>
          <p:cNvSpPr/>
          <p:nvPr userDrawn="1"/>
        </p:nvSpPr>
        <p:spPr>
          <a:xfrm>
            <a:off x="-977" y="2833904"/>
            <a:ext cx="12172500" cy="4009658"/>
          </a:xfrm>
          <a:custGeom>
            <a:avLst/>
            <a:gdLst>
              <a:gd name="connsiteX0" fmla="*/ 0 w 12185583"/>
              <a:gd name="connsiteY0" fmla="*/ 1992429 h 4331368"/>
              <a:gd name="connsiteX1" fmla="*/ 856648 w 12185583"/>
              <a:gd name="connsiteY1" fmla="*/ 2011680 h 4331368"/>
              <a:gd name="connsiteX2" fmla="*/ 317633 w 12185583"/>
              <a:gd name="connsiteY2" fmla="*/ 1434164 h 4331368"/>
              <a:gd name="connsiteX3" fmla="*/ 1742172 w 12185583"/>
              <a:gd name="connsiteY3" fmla="*/ 1915427 h 4331368"/>
              <a:gd name="connsiteX4" fmla="*/ 1857676 w 12185583"/>
              <a:gd name="connsiteY4" fmla="*/ 1087654 h 4331368"/>
              <a:gd name="connsiteX5" fmla="*/ 2444817 w 12185583"/>
              <a:gd name="connsiteY5" fmla="*/ 1193532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56648 w 12185583"/>
              <a:gd name="connsiteY1" fmla="*/ 2011680 h 4331368"/>
              <a:gd name="connsiteX2" fmla="*/ 305727 w 12185583"/>
              <a:gd name="connsiteY2" fmla="*/ 1417496 h 4331368"/>
              <a:gd name="connsiteX3" fmla="*/ 1742172 w 12185583"/>
              <a:gd name="connsiteY3" fmla="*/ 1915427 h 4331368"/>
              <a:gd name="connsiteX4" fmla="*/ 1857676 w 12185583"/>
              <a:gd name="connsiteY4" fmla="*/ 1087654 h 4331368"/>
              <a:gd name="connsiteX5" fmla="*/ 2444817 w 12185583"/>
              <a:gd name="connsiteY5" fmla="*/ 1193532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42172 w 12185583"/>
              <a:gd name="connsiteY3" fmla="*/ 1915427 h 4331368"/>
              <a:gd name="connsiteX4" fmla="*/ 1857676 w 12185583"/>
              <a:gd name="connsiteY4" fmla="*/ 1087654 h 4331368"/>
              <a:gd name="connsiteX5" fmla="*/ 2444817 w 12185583"/>
              <a:gd name="connsiteY5" fmla="*/ 1193532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7676 w 12185583"/>
              <a:gd name="connsiteY4" fmla="*/ 1087654 h 4331368"/>
              <a:gd name="connsiteX5" fmla="*/ 2444817 w 12185583"/>
              <a:gd name="connsiteY5" fmla="*/ 1193532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444817 w 12185583"/>
              <a:gd name="connsiteY5" fmla="*/ 1193532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1982804 w 12185583"/>
              <a:gd name="connsiteY6" fmla="*/ 1395663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6572 w 12185583"/>
              <a:gd name="connsiteY7" fmla="*/ 1366787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2002155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8703 w 12185583"/>
              <a:gd name="connsiteY8" fmla="*/ 1530417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22332 w 12185583"/>
              <a:gd name="connsiteY9" fmla="*/ 1347537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59730 w 12185583"/>
              <a:gd name="connsiteY10" fmla="*/ 1318661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09724 w 12185583"/>
              <a:gd name="connsiteY10" fmla="*/ 1330568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39377 w 12185583"/>
              <a:gd name="connsiteY11" fmla="*/ 1838425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2374 w 12185583"/>
              <a:gd name="connsiteY12" fmla="*/ 2098307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29676 w 12185583"/>
              <a:gd name="connsiteY13" fmla="*/ 1867301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05863 w 12185583"/>
              <a:gd name="connsiteY13" fmla="*/ 1843488 h 4331368"/>
              <a:gd name="connsiteX14" fmla="*/ 7421078 w 12185583"/>
              <a:gd name="connsiteY14" fmla="*/ 904774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05863 w 12185583"/>
              <a:gd name="connsiteY13" fmla="*/ 1843488 h 4331368"/>
              <a:gd name="connsiteX14" fmla="*/ 7416315 w 12185583"/>
              <a:gd name="connsiteY14" fmla="*/ 919061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05863 w 12185583"/>
              <a:gd name="connsiteY13" fmla="*/ 1843488 h 4331368"/>
              <a:gd name="connsiteX14" fmla="*/ 7421078 w 12185583"/>
              <a:gd name="connsiteY14" fmla="*/ 976211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05863 w 12185583"/>
              <a:gd name="connsiteY13" fmla="*/ 1843488 h 4331368"/>
              <a:gd name="connsiteX14" fmla="*/ 7421078 w 12185583"/>
              <a:gd name="connsiteY14" fmla="*/ 909536 h 4331368"/>
              <a:gd name="connsiteX15" fmla="*/ 931725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92429 h 4331368"/>
              <a:gd name="connsiteX1" fmla="*/ 847123 w 12185583"/>
              <a:gd name="connsiteY1" fmla="*/ 1995011 h 4331368"/>
              <a:gd name="connsiteX2" fmla="*/ 305727 w 12185583"/>
              <a:gd name="connsiteY2" fmla="*/ 1417496 h 4331368"/>
              <a:gd name="connsiteX3" fmla="*/ 1720741 w 12185583"/>
              <a:gd name="connsiteY3" fmla="*/ 1910665 h 4331368"/>
              <a:gd name="connsiteX4" fmla="*/ 1850533 w 12185583"/>
              <a:gd name="connsiteY4" fmla="*/ 1094798 h 4331368"/>
              <a:gd name="connsiteX5" fmla="*/ 2551973 w 12185583"/>
              <a:gd name="connsiteY5" fmla="*/ 1167339 h 4331368"/>
              <a:gd name="connsiteX6" fmla="*/ 2023285 w 12185583"/>
              <a:gd name="connsiteY6" fmla="*/ 1383756 h 4331368"/>
              <a:gd name="connsiteX7" fmla="*/ 2651810 w 12185583"/>
              <a:gd name="connsiteY7" fmla="*/ 1352499 h 4331368"/>
              <a:gd name="connsiteX8" fmla="*/ 2853940 w 12185583"/>
              <a:gd name="connsiteY8" fmla="*/ 1523273 h 4331368"/>
              <a:gd name="connsiteX9" fmla="*/ 3019951 w 12185583"/>
              <a:gd name="connsiteY9" fmla="*/ 1340394 h 4331368"/>
              <a:gd name="connsiteX10" fmla="*/ 3864493 w 12185583"/>
              <a:gd name="connsiteY10" fmla="*/ 1321043 h 4331368"/>
              <a:gd name="connsiteX11" fmla="*/ 4660808 w 12185583"/>
              <a:gd name="connsiteY11" fmla="*/ 1828900 h 4331368"/>
              <a:gd name="connsiteX12" fmla="*/ 4567136 w 12185583"/>
              <a:gd name="connsiteY12" fmla="*/ 2088782 h 4331368"/>
              <a:gd name="connsiteX13" fmla="*/ 6405863 w 12185583"/>
              <a:gd name="connsiteY13" fmla="*/ 1843488 h 4331368"/>
              <a:gd name="connsiteX14" fmla="*/ 7421078 w 12185583"/>
              <a:gd name="connsiteY14" fmla="*/ 909536 h 4331368"/>
              <a:gd name="connsiteX15" fmla="*/ 9298204 w 12185583"/>
              <a:gd name="connsiteY15" fmla="*/ 991402 h 4331368"/>
              <a:gd name="connsiteX16" fmla="*/ 9538636 w 12185583"/>
              <a:gd name="connsiteY16" fmla="*/ 77002 h 4331368"/>
              <a:gd name="connsiteX17" fmla="*/ 10010273 w 12185583"/>
              <a:gd name="connsiteY17" fmla="*/ 0 h 4331368"/>
              <a:gd name="connsiteX18" fmla="*/ 12185583 w 12185583"/>
              <a:gd name="connsiteY18" fmla="*/ 539014 h 4331368"/>
              <a:gd name="connsiteX19" fmla="*/ 12185583 w 12185583"/>
              <a:gd name="connsiteY19" fmla="*/ 4331368 h 4331368"/>
              <a:gd name="connsiteX20" fmla="*/ 9625 w 12185583"/>
              <a:gd name="connsiteY20" fmla="*/ 4331368 h 4331368"/>
              <a:gd name="connsiteX21" fmla="*/ 0 w 12185583"/>
              <a:gd name="connsiteY21" fmla="*/ 1992429 h 4331368"/>
              <a:gd name="connsiteX0" fmla="*/ 0 w 12185583"/>
              <a:gd name="connsiteY0" fmla="*/ 1951948 h 4290887"/>
              <a:gd name="connsiteX1" fmla="*/ 847123 w 12185583"/>
              <a:gd name="connsiteY1" fmla="*/ 1954530 h 4290887"/>
              <a:gd name="connsiteX2" fmla="*/ 305727 w 12185583"/>
              <a:gd name="connsiteY2" fmla="*/ 1377015 h 4290887"/>
              <a:gd name="connsiteX3" fmla="*/ 1720741 w 12185583"/>
              <a:gd name="connsiteY3" fmla="*/ 1870184 h 4290887"/>
              <a:gd name="connsiteX4" fmla="*/ 1850533 w 12185583"/>
              <a:gd name="connsiteY4" fmla="*/ 1054317 h 4290887"/>
              <a:gd name="connsiteX5" fmla="*/ 2551973 w 12185583"/>
              <a:gd name="connsiteY5" fmla="*/ 1126858 h 4290887"/>
              <a:gd name="connsiteX6" fmla="*/ 2023285 w 12185583"/>
              <a:gd name="connsiteY6" fmla="*/ 1343275 h 4290887"/>
              <a:gd name="connsiteX7" fmla="*/ 2651810 w 12185583"/>
              <a:gd name="connsiteY7" fmla="*/ 1312018 h 4290887"/>
              <a:gd name="connsiteX8" fmla="*/ 2853940 w 12185583"/>
              <a:gd name="connsiteY8" fmla="*/ 1482792 h 4290887"/>
              <a:gd name="connsiteX9" fmla="*/ 3019951 w 12185583"/>
              <a:gd name="connsiteY9" fmla="*/ 1299913 h 4290887"/>
              <a:gd name="connsiteX10" fmla="*/ 3864493 w 12185583"/>
              <a:gd name="connsiteY10" fmla="*/ 1280562 h 4290887"/>
              <a:gd name="connsiteX11" fmla="*/ 4660808 w 12185583"/>
              <a:gd name="connsiteY11" fmla="*/ 1788419 h 4290887"/>
              <a:gd name="connsiteX12" fmla="*/ 4567136 w 12185583"/>
              <a:gd name="connsiteY12" fmla="*/ 2048301 h 4290887"/>
              <a:gd name="connsiteX13" fmla="*/ 6405863 w 12185583"/>
              <a:gd name="connsiteY13" fmla="*/ 1803007 h 4290887"/>
              <a:gd name="connsiteX14" fmla="*/ 7421078 w 12185583"/>
              <a:gd name="connsiteY14" fmla="*/ 869055 h 4290887"/>
              <a:gd name="connsiteX15" fmla="*/ 9298204 w 12185583"/>
              <a:gd name="connsiteY15" fmla="*/ 950921 h 4290887"/>
              <a:gd name="connsiteX16" fmla="*/ 9538636 w 12185583"/>
              <a:gd name="connsiteY16" fmla="*/ 36521 h 4290887"/>
              <a:gd name="connsiteX17" fmla="*/ 10029323 w 12185583"/>
              <a:gd name="connsiteY17" fmla="*/ 0 h 4290887"/>
              <a:gd name="connsiteX18" fmla="*/ 12185583 w 12185583"/>
              <a:gd name="connsiteY18" fmla="*/ 498533 h 4290887"/>
              <a:gd name="connsiteX19" fmla="*/ 12185583 w 12185583"/>
              <a:gd name="connsiteY19" fmla="*/ 4290887 h 4290887"/>
              <a:gd name="connsiteX20" fmla="*/ 9625 w 12185583"/>
              <a:gd name="connsiteY20" fmla="*/ 4290887 h 4290887"/>
              <a:gd name="connsiteX21" fmla="*/ 0 w 12185583"/>
              <a:gd name="connsiteY21" fmla="*/ 1951948 h 4290887"/>
              <a:gd name="connsiteX0" fmla="*/ 0 w 12185583"/>
              <a:gd name="connsiteY0" fmla="*/ 1980523 h 4319462"/>
              <a:gd name="connsiteX1" fmla="*/ 847123 w 12185583"/>
              <a:gd name="connsiteY1" fmla="*/ 1983105 h 4319462"/>
              <a:gd name="connsiteX2" fmla="*/ 305727 w 12185583"/>
              <a:gd name="connsiteY2" fmla="*/ 1405590 h 4319462"/>
              <a:gd name="connsiteX3" fmla="*/ 1720741 w 12185583"/>
              <a:gd name="connsiteY3" fmla="*/ 1898759 h 4319462"/>
              <a:gd name="connsiteX4" fmla="*/ 1850533 w 12185583"/>
              <a:gd name="connsiteY4" fmla="*/ 1082892 h 4319462"/>
              <a:gd name="connsiteX5" fmla="*/ 2551973 w 12185583"/>
              <a:gd name="connsiteY5" fmla="*/ 1155433 h 4319462"/>
              <a:gd name="connsiteX6" fmla="*/ 2023285 w 12185583"/>
              <a:gd name="connsiteY6" fmla="*/ 1371850 h 4319462"/>
              <a:gd name="connsiteX7" fmla="*/ 2651810 w 12185583"/>
              <a:gd name="connsiteY7" fmla="*/ 1340593 h 4319462"/>
              <a:gd name="connsiteX8" fmla="*/ 2853940 w 12185583"/>
              <a:gd name="connsiteY8" fmla="*/ 1511367 h 4319462"/>
              <a:gd name="connsiteX9" fmla="*/ 3019951 w 12185583"/>
              <a:gd name="connsiteY9" fmla="*/ 1328488 h 4319462"/>
              <a:gd name="connsiteX10" fmla="*/ 3864493 w 12185583"/>
              <a:gd name="connsiteY10" fmla="*/ 1309137 h 4319462"/>
              <a:gd name="connsiteX11" fmla="*/ 4660808 w 12185583"/>
              <a:gd name="connsiteY11" fmla="*/ 1816994 h 4319462"/>
              <a:gd name="connsiteX12" fmla="*/ 4567136 w 12185583"/>
              <a:gd name="connsiteY12" fmla="*/ 2076876 h 4319462"/>
              <a:gd name="connsiteX13" fmla="*/ 6405863 w 12185583"/>
              <a:gd name="connsiteY13" fmla="*/ 1831582 h 4319462"/>
              <a:gd name="connsiteX14" fmla="*/ 7421078 w 12185583"/>
              <a:gd name="connsiteY14" fmla="*/ 897630 h 4319462"/>
              <a:gd name="connsiteX15" fmla="*/ 9298204 w 12185583"/>
              <a:gd name="connsiteY15" fmla="*/ 979496 h 4319462"/>
              <a:gd name="connsiteX16" fmla="*/ 9538636 w 12185583"/>
              <a:gd name="connsiteY16" fmla="*/ 65096 h 4319462"/>
              <a:gd name="connsiteX17" fmla="*/ 10026941 w 12185583"/>
              <a:gd name="connsiteY17" fmla="*/ 0 h 4319462"/>
              <a:gd name="connsiteX18" fmla="*/ 12185583 w 12185583"/>
              <a:gd name="connsiteY18" fmla="*/ 527108 h 4319462"/>
              <a:gd name="connsiteX19" fmla="*/ 12185583 w 12185583"/>
              <a:gd name="connsiteY19" fmla="*/ 4319462 h 4319462"/>
              <a:gd name="connsiteX20" fmla="*/ 9625 w 12185583"/>
              <a:gd name="connsiteY20" fmla="*/ 4319462 h 4319462"/>
              <a:gd name="connsiteX21" fmla="*/ 0 w 12185583"/>
              <a:gd name="connsiteY21" fmla="*/ 1980523 h 4319462"/>
              <a:gd name="connsiteX0" fmla="*/ 0 w 12185583"/>
              <a:gd name="connsiteY0" fmla="*/ 1980523 h 4319462"/>
              <a:gd name="connsiteX1" fmla="*/ 847123 w 12185583"/>
              <a:gd name="connsiteY1" fmla="*/ 1983105 h 4319462"/>
              <a:gd name="connsiteX2" fmla="*/ 305727 w 12185583"/>
              <a:gd name="connsiteY2" fmla="*/ 1405590 h 4319462"/>
              <a:gd name="connsiteX3" fmla="*/ 1720741 w 12185583"/>
              <a:gd name="connsiteY3" fmla="*/ 1898759 h 4319462"/>
              <a:gd name="connsiteX4" fmla="*/ 1850533 w 12185583"/>
              <a:gd name="connsiteY4" fmla="*/ 1082892 h 4319462"/>
              <a:gd name="connsiteX5" fmla="*/ 2551973 w 12185583"/>
              <a:gd name="connsiteY5" fmla="*/ 1155433 h 4319462"/>
              <a:gd name="connsiteX6" fmla="*/ 2023285 w 12185583"/>
              <a:gd name="connsiteY6" fmla="*/ 1371850 h 4319462"/>
              <a:gd name="connsiteX7" fmla="*/ 2651810 w 12185583"/>
              <a:gd name="connsiteY7" fmla="*/ 1340593 h 4319462"/>
              <a:gd name="connsiteX8" fmla="*/ 2853940 w 12185583"/>
              <a:gd name="connsiteY8" fmla="*/ 1511367 h 4319462"/>
              <a:gd name="connsiteX9" fmla="*/ 3019951 w 12185583"/>
              <a:gd name="connsiteY9" fmla="*/ 1328488 h 4319462"/>
              <a:gd name="connsiteX10" fmla="*/ 3864493 w 12185583"/>
              <a:gd name="connsiteY10" fmla="*/ 1309137 h 4319462"/>
              <a:gd name="connsiteX11" fmla="*/ 4660808 w 12185583"/>
              <a:gd name="connsiteY11" fmla="*/ 1816994 h 4319462"/>
              <a:gd name="connsiteX12" fmla="*/ 4567136 w 12185583"/>
              <a:gd name="connsiteY12" fmla="*/ 2076876 h 4319462"/>
              <a:gd name="connsiteX13" fmla="*/ 6405863 w 12185583"/>
              <a:gd name="connsiteY13" fmla="*/ 1831582 h 4319462"/>
              <a:gd name="connsiteX14" fmla="*/ 7421078 w 12185583"/>
              <a:gd name="connsiteY14" fmla="*/ 897630 h 4319462"/>
              <a:gd name="connsiteX15" fmla="*/ 9298204 w 12185583"/>
              <a:gd name="connsiteY15" fmla="*/ 979496 h 4319462"/>
              <a:gd name="connsiteX16" fmla="*/ 9538636 w 12185583"/>
              <a:gd name="connsiteY16" fmla="*/ 65096 h 4319462"/>
              <a:gd name="connsiteX17" fmla="*/ 10026941 w 12185583"/>
              <a:gd name="connsiteY17" fmla="*/ 0 h 4319462"/>
              <a:gd name="connsiteX18" fmla="*/ 12185583 w 12185583"/>
              <a:gd name="connsiteY18" fmla="*/ 527108 h 4319462"/>
              <a:gd name="connsiteX19" fmla="*/ 12185583 w 12185583"/>
              <a:gd name="connsiteY19" fmla="*/ 4319462 h 4319462"/>
              <a:gd name="connsiteX20" fmla="*/ 9625 w 12185583"/>
              <a:gd name="connsiteY20" fmla="*/ 4319462 h 4319462"/>
              <a:gd name="connsiteX21" fmla="*/ 0 w 12185583"/>
              <a:gd name="connsiteY21" fmla="*/ 1980523 h 4319462"/>
              <a:gd name="connsiteX0" fmla="*/ 0 w 12185583"/>
              <a:gd name="connsiteY0" fmla="*/ 1980523 h 4319462"/>
              <a:gd name="connsiteX1" fmla="*/ 847123 w 12185583"/>
              <a:gd name="connsiteY1" fmla="*/ 1983105 h 4319462"/>
              <a:gd name="connsiteX2" fmla="*/ 305727 w 12185583"/>
              <a:gd name="connsiteY2" fmla="*/ 1405590 h 4319462"/>
              <a:gd name="connsiteX3" fmla="*/ 1720741 w 12185583"/>
              <a:gd name="connsiteY3" fmla="*/ 1898759 h 4319462"/>
              <a:gd name="connsiteX4" fmla="*/ 1850533 w 12185583"/>
              <a:gd name="connsiteY4" fmla="*/ 1082892 h 4319462"/>
              <a:gd name="connsiteX5" fmla="*/ 2551973 w 12185583"/>
              <a:gd name="connsiteY5" fmla="*/ 1155433 h 4319462"/>
              <a:gd name="connsiteX6" fmla="*/ 2023285 w 12185583"/>
              <a:gd name="connsiteY6" fmla="*/ 1371850 h 4319462"/>
              <a:gd name="connsiteX7" fmla="*/ 2651810 w 12185583"/>
              <a:gd name="connsiteY7" fmla="*/ 1340593 h 4319462"/>
              <a:gd name="connsiteX8" fmla="*/ 2853940 w 12185583"/>
              <a:gd name="connsiteY8" fmla="*/ 1511367 h 4319462"/>
              <a:gd name="connsiteX9" fmla="*/ 3019951 w 12185583"/>
              <a:gd name="connsiteY9" fmla="*/ 1328488 h 4319462"/>
              <a:gd name="connsiteX10" fmla="*/ 3864493 w 12185583"/>
              <a:gd name="connsiteY10" fmla="*/ 1309137 h 4319462"/>
              <a:gd name="connsiteX11" fmla="*/ 4660808 w 12185583"/>
              <a:gd name="connsiteY11" fmla="*/ 1816994 h 4319462"/>
              <a:gd name="connsiteX12" fmla="*/ 4567136 w 12185583"/>
              <a:gd name="connsiteY12" fmla="*/ 2076876 h 4319462"/>
              <a:gd name="connsiteX13" fmla="*/ 6405863 w 12185583"/>
              <a:gd name="connsiteY13" fmla="*/ 1831582 h 4319462"/>
              <a:gd name="connsiteX14" fmla="*/ 7421078 w 12185583"/>
              <a:gd name="connsiteY14" fmla="*/ 897630 h 4319462"/>
              <a:gd name="connsiteX15" fmla="*/ 9298204 w 12185583"/>
              <a:gd name="connsiteY15" fmla="*/ 979496 h 4319462"/>
              <a:gd name="connsiteX16" fmla="*/ 9531492 w 12185583"/>
              <a:gd name="connsiteY16" fmla="*/ 60334 h 4319462"/>
              <a:gd name="connsiteX17" fmla="*/ 10026941 w 12185583"/>
              <a:gd name="connsiteY17" fmla="*/ 0 h 4319462"/>
              <a:gd name="connsiteX18" fmla="*/ 12185583 w 12185583"/>
              <a:gd name="connsiteY18" fmla="*/ 527108 h 4319462"/>
              <a:gd name="connsiteX19" fmla="*/ 12185583 w 12185583"/>
              <a:gd name="connsiteY19" fmla="*/ 4319462 h 4319462"/>
              <a:gd name="connsiteX20" fmla="*/ 9625 w 12185583"/>
              <a:gd name="connsiteY20" fmla="*/ 4319462 h 4319462"/>
              <a:gd name="connsiteX21" fmla="*/ 0 w 12185583"/>
              <a:gd name="connsiteY21" fmla="*/ 1980523 h 4319462"/>
              <a:gd name="connsiteX0" fmla="*/ 0 w 12185583"/>
              <a:gd name="connsiteY0" fmla="*/ 1980523 h 4319462"/>
              <a:gd name="connsiteX1" fmla="*/ 847123 w 12185583"/>
              <a:gd name="connsiteY1" fmla="*/ 1983105 h 4319462"/>
              <a:gd name="connsiteX2" fmla="*/ 305727 w 12185583"/>
              <a:gd name="connsiteY2" fmla="*/ 1405590 h 4319462"/>
              <a:gd name="connsiteX3" fmla="*/ 1720741 w 12185583"/>
              <a:gd name="connsiteY3" fmla="*/ 1898759 h 4319462"/>
              <a:gd name="connsiteX4" fmla="*/ 1850533 w 12185583"/>
              <a:gd name="connsiteY4" fmla="*/ 1082892 h 4319462"/>
              <a:gd name="connsiteX5" fmla="*/ 2551973 w 12185583"/>
              <a:gd name="connsiteY5" fmla="*/ 1155433 h 4319462"/>
              <a:gd name="connsiteX6" fmla="*/ 2023285 w 12185583"/>
              <a:gd name="connsiteY6" fmla="*/ 1371850 h 4319462"/>
              <a:gd name="connsiteX7" fmla="*/ 2651810 w 12185583"/>
              <a:gd name="connsiteY7" fmla="*/ 1340593 h 4319462"/>
              <a:gd name="connsiteX8" fmla="*/ 2853940 w 12185583"/>
              <a:gd name="connsiteY8" fmla="*/ 1511367 h 4319462"/>
              <a:gd name="connsiteX9" fmla="*/ 3019951 w 12185583"/>
              <a:gd name="connsiteY9" fmla="*/ 1328488 h 4319462"/>
              <a:gd name="connsiteX10" fmla="*/ 3864493 w 12185583"/>
              <a:gd name="connsiteY10" fmla="*/ 1309137 h 4319462"/>
              <a:gd name="connsiteX11" fmla="*/ 4660808 w 12185583"/>
              <a:gd name="connsiteY11" fmla="*/ 1816994 h 4319462"/>
              <a:gd name="connsiteX12" fmla="*/ 4567136 w 12185583"/>
              <a:gd name="connsiteY12" fmla="*/ 2076876 h 4319462"/>
              <a:gd name="connsiteX13" fmla="*/ 6405863 w 12185583"/>
              <a:gd name="connsiteY13" fmla="*/ 1831582 h 4319462"/>
              <a:gd name="connsiteX14" fmla="*/ 7421078 w 12185583"/>
              <a:gd name="connsiteY14" fmla="*/ 897630 h 4319462"/>
              <a:gd name="connsiteX15" fmla="*/ 9298204 w 12185583"/>
              <a:gd name="connsiteY15" fmla="*/ 979496 h 4319462"/>
              <a:gd name="connsiteX16" fmla="*/ 9531492 w 12185583"/>
              <a:gd name="connsiteY16" fmla="*/ 60334 h 4319462"/>
              <a:gd name="connsiteX17" fmla="*/ 10026941 w 12185583"/>
              <a:gd name="connsiteY17" fmla="*/ 0 h 4319462"/>
              <a:gd name="connsiteX18" fmla="*/ 12180821 w 12185583"/>
              <a:gd name="connsiteY18" fmla="*/ 512821 h 4319462"/>
              <a:gd name="connsiteX19" fmla="*/ 12185583 w 12185583"/>
              <a:gd name="connsiteY19" fmla="*/ 4319462 h 4319462"/>
              <a:gd name="connsiteX20" fmla="*/ 9625 w 12185583"/>
              <a:gd name="connsiteY20" fmla="*/ 4319462 h 4319462"/>
              <a:gd name="connsiteX21" fmla="*/ 0 w 12185583"/>
              <a:gd name="connsiteY21" fmla="*/ 1980523 h 4319462"/>
              <a:gd name="connsiteX0" fmla="*/ 0 w 12180835"/>
              <a:gd name="connsiteY0" fmla="*/ 1980523 h 4319462"/>
              <a:gd name="connsiteX1" fmla="*/ 847123 w 12180835"/>
              <a:gd name="connsiteY1" fmla="*/ 1983105 h 4319462"/>
              <a:gd name="connsiteX2" fmla="*/ 305727 w 12180835"/>
              <a:gd name="connsiteY2" fmla="*/ 1405590 h 4319462"/>
              <a:gd name="connsiteX3" fmla="*/ 1720741 w 12180835"/>
              <a:gd name="connsiteY3" fmla="*/ 1898759 h 4319462"/>
              <a:gd name="connsiteX4" fmla="*/ 1850533 w 12180835"/>
              <a:gd name="connsiteY4" fmla="*/ 1082892 h 4319462"/>
              <a:gd name="connsiteX5" fmla="*/ 2551973 w 12180835"/>
              <a:gd name="connsiteY5" fmla="*/ 1155433 h 4319462"/>
              <a:gd name="connsiteX6" fmla="*/ 2023285 w 12180835"/>
              <a:gd name="connsiteY6" fmla="*/ 1371850 h 4319462"/>
              <a:gd name="connsiteX7" fmla="*/ 2651810 w 12180835"/>
              <a:gd name="connsiteY7" fmla="*/ 1340593 h 4319462"/>
              <a:gd name="connsiteX8" fmla="*/ 2853940 w 12180835"/>
              <a:gd name="connsiteY8" fmla="*/ 1511367 h 4319462"/>
              <a:gd name="connsiteX9" fmla="*/ 3019951 w 12180835"/>
              <a:gd name="connsiteY9" fmla="*/ 1328488 h 4319462"/>
              <a:gd name="connsiteX10" fmla="*/ 3864493 w 12180835"/>
              <a:gd name="connsiteY10" fmla="*/ 1309137 h 4319462"/>
              <a:gd name="connsiteX11" fmla="*/ 4660808 w 12180835"/>
              <a:gd name="connsiteY11" fmla="*/ 1816994 h 4319462"/>
              <a:gd name="connsiteX12" fmla="*/ 4567136 w 12180835"/>
              <a:gd name="connsiteY12" fmla="*/ 2076876 h 4319462"/>
              <a:gd name="connsiteX13" fmla="*/ 6405863 w 12180835"/>
              <a:gd name="connsiteY13" fmla="*/ 1831582 h 4319462"/>
              <a:gd name="connsiteX14" fmla="*/ 7421078 w 12180835"/>
              <a:gd name="connsiteY14" fmla="*/ 897630 h 4319462"/>
              <a:gd name="connsiteX15" fmla="*/ 9298204 w 12180835"/>
              <a:gd name="connsiteY15" fmla="*/ 979496 h 4319462"/>
              <a:gd name="connsiteX16" fmla="*/ 9531492 w 12180835"/>
              <a:gd name="connsiteY16" fmla="*/ 60334 h 4319462"/>
              <a:gd name="connsiteX17" fmla="*/ 10026941 w 12180835"/>
              <a:gd name="connsiteY17" fmla="*/ 0 h 4319462"/>
              <a:gd name="connsiteX18" fmla="*/ 12180821 w 12180835"/>
              <a:gd name="connsiteY18" fmla="*/ 512821 h 4319462"/>
              <a:gd name="connsiteX19" fmla="*/ 12058583 w 12180835"/>
              <a:gd name="connsiteY19" fmla="*/ 4214687 h 4319462"/>
              <a:gd name="connsiteX20" fmla="*/ 9625 w 12180835"/>
              <a:gd name="connsiteY20" fmla="*/ 4319462 h 4319462"/>
              <a:gd name="connsiteX21" fmla="*/ 0 w 12180835"/>
              <a:gd name="connsiteY21" fmla="*/ 1980523 h 4319462"/>
              <a:gd name="connsiteX0" fmla="*/ 0 w 12181149"/>
              <a:gd name="connsiteY0" fmla="*/ 1980523 h 4319462"/>
              <a:gd name="connsiteX1" fmla="*/ 847123 w 12181149"/>
              <a:gd name="connsiteY1" fmla="*/ 1983105 h 4319462"/>
              <a:gd name="connsiteX2" fmla="*/ 305727 w 12181149"/>
              <a:gd name="connsiteY2" fmla="*/ 1405590 h 4319462"/>
              <a:gd name="connsiteX3" fmla="*/ 1720741 w 12181149"/>
              <a:gd name="connsiteY3" fmla="*/ 1898759 h 4319462"/>
              <a:gd name="connsiteX4" fmla="*/ 1850533 w 12181149"/>
              <a:gd name="connsiteY4" fmla="*/ 1082892 h 4319462"/>
              <a:gd name="connsiteX5" fmla="*/ 2551973 w 12181149"/>
              <a:gd name="connsiteY5" fmla="*/ 1155433 h 4319462"/>
              <a:gd name="connsiteX6" fmla="*/ 2023285 w 12181149"/>
              <a:gd name="connsiteY6" fmla="*/ 1371850 h 4319462"/>
              <a:gd name="connsiteX7" fmla="*/ 2651810 w 12181149"/>
              <a:gd name="connsiteY7" fmla="*/ 1340593 h 4319462"/>
              <a:gd name="connsiteX8" fmla="*/ 2853940 w 12181149"/>
              <a:gd name="connsiteY8" fmla="*/ 1511367 h 4319462"/>
              <a:gd name="connsiteX9" fmla="*/ 3019951 w 12181149"/>
              <a:gd name="connsiteY9" fmla="*/ 1328488 h 4319462"/>
              <a:gd name="connsiteX10" fmla="*/ 3864493 w 12181149"/>
              <a:gd name="connsiteY10" fmla="*/ 1309137 h 4319462"/>
              <a:gd name="connsiteX11" fmla="*/ 4660808 w 12181149"/>
              <a:gd name="connsiteY11" fmla="*/ 1816994 h 4319462"/>
              <a:gd name="connsiteX12" fmla="*/ 4567136 w 12181149"/>
              <a:gd name="connsiteY12" fmla="*/ 2076876 h 4319462"/>
              <a:gd name="connsiteX13" fmla="*/ 6405863 w 12181149"/>
              <a:gd name="connsiteY13" fmla="*/ 1831582 h 4319462"/>
              <a:gd name="connsiteX14" fmla="*/ 7421078 w 12181149"/>
              <a:gd name="connsiteY14" fmla="*/ 897630 h 4319462"/>
              <a:gd name="connsiteX15" fmla="*/ 9298204 w 12181149"/>
              <a:gd name="connsiteY15" fmla="*/ 979496 h 4319462"/>
              <a:gd name="connsiteX16" fmla="*/ 9531492 w 12181149"/>
              <a:gd name="connsiteY16" fmla="*/ 60334 h 4319462"/>
              <a:gd name="connsiteX17" fmla="*/ 10026941 w 12181149"/>
              <a:gd name="connsiteY17" fmla="*/ 0 h 4319462"/>
              <a:gd name="connsiteX18" fmla="*/ 12180821 w 12181149"/>
              <a:gd name="connsiteY18" fmla="*/ 512821 h 4319462"/>
              <a:gd name="connsiteX19" fmla="*/ 12179233 w 12181149"/>
              <a:gd name="connsiteY19" fmla="*/ 4316287 h 4319462"/>
              <a:gd name="connsiteX20" fmla="*/ 9625 w 12181149"/>
              <a:gd name="connsiteY20" fmla="*/ 4319462 h 4319462"/>
              <a:gd name="connsiteX21" fmla="*/ 0 w 12181149"/>
              <a:gd name="connsiteY21" fmla="*/ 1980523 h 4319462"/>
              <a:gd name="connsiteX0" fmla="*/ 0 w 12174799"/>
              <a:gd name="connsiteY0" fmla="*/ 1980523 h 4319462"/>
              <a:gd name="connsiteX1" fmla="*/ 840773 w 12174799"/>
              <a:gd name="connsiteY1" fmla="*/ 1983105 h 4319462"/>
              <a:gd name="connsiteX2" fmla="*/ 299377 w 12174799"/>
              <a:gd name="connsiteY2" fmla="*/ 1405590 h 4319462"/>
              <a:gd name="connsiteX3" fmla="*/ 1714391 w 12174799"/>
              <a:gd name="connsiteY3" fmla="*/ 1898759 h 4319462"/>
              <a:gd name="connsiteX4" fmla="*/ 1844183 w 12174799"/>
              <a:gd name="connsiteY4" fmla="*/ 1082892 h 4319462"/>
              <a:gd name="connsiteX5" fmla="*/ 2545623 w 12174799"/>
              <a:gd name="connsiteY5" fmla="*/ 1155433 h 4319462"/>
              <a:gd name="connsiteX6" fmla="*/ 2016935 w 12174799"/>
              <a:gd name="connsiteY6" fmla="*/ 1371850 h 4319462"/>
              <a:gd name="connsiteX7" fmla="*/ 2645460 w 12174799"/>
              <a:gd name="connsiteY7" fmla="*/ 1340593 h 4319462"/>
              <a:gd name="connsiteX8" fmla="*/ 2847590 w 12174799"/>
              <a:gd name="connsiteY8" fmla="*/ 1511367 h 4319462"/>
              <a:gd name="connsiteX9" fmla="*/ 3013601 w 12174799"/>
              <a:gd name="connsiteY9" fmla="*/ 1328488 h 4319462"/>
              <a:gd name="connsiteX10" fmla="*/ 3858143 w 12174799"/>
              <a:gd name="connsiteY10" fmla="*/ 1309137 h 4319462"/>
              <a:gd name="connsiteX11" fmla="*/ 4654458 w 12174799"/>
              <a:gd name="connsiteY11" fmla="*/ 1816994 h 4319462"/>
              <a:gd name="connsiteX12" fmla="*/ 4560786 w 12174799"/>
              <a:gd name="connsiteY12" fmla="*/ 2076876 h 4319462"/>
              <a:gd name="connsiteX13" fmla="*/ 6399513 w 12174799"/>
              <a:gd name="connsiteY13" fmla="*/ 1831582 h 4319462"/>
              <a:gd name="connsiteX14" fmla="*/ 7414728 w 12174799"/>
              <a:gd name="connsiteY14" fmla="*/ 897630 h 4319462"/>
              <a:gd name="connsiteX15" fmla="*/ 9291854 w 12174799"/>
              <a:gd name="connsiteY15" fmla="*/ 979496 h 4319462"/>
              <a:gd name="connsiteX16" fmla="*/ 9525142 w 12174799"/>
              <a:gd name="connsiteY16" fmla="*/ 60334 h 4319462"/>
              <a:gd name="connsiteX17" fmla="*/ 10020591 w 12174799"/>
              <a:gd name="connsiteY17" fmla="*/ 0 h 4319462"/>
              <a:gd name="connsiteX18" fmla="*/ 12174471 w 12174799"/>
              <a:gd name="connsiteY18" fmla="*/ 512821 h 4319462"/>
              <a:gd name="connsiteX19" fmla="*/ 12172883 w 12174799"/>
              <a:gd name="connsiteY19" fmla="*/ 4316287 h 4319462"/>
              <a:gd name="connsiteX20" fmla="*/ 3275 w 12174799"/>
              <a:gd name="connsiteY20" fmla="*/ 4319462 h 4319462"/>
              <a:gd name="connsiteX21" fmla="*/ 0 w 12174799"/>
              <a:gd name="connsiteY21" fmla="*/ 1980523 h 4319462"/>
              <a:gd name="connsiteX0" fmla="*/ 28684 w 12171733"/>
              <a:gd name="connsiteY0" fmla="*/ 1980523 h 4319462"/>
              <a:gd name="connsiteX1" fmla="*/ 837707 w 12171733"/>
              <a:gd name="connsiteY1" fmla="*/ 1983105 h 4319462"/>
              <a:gd name="connsiteX2" fmla="*/ 296311 w 12171733"/>
              <a:gd name="connsiteY2" fmla="*/ 1405590 h 4319462"/>
              <a:gd name="connsiteX3" fmla="*/ 1711325 w 12171733"/>
              <a:gd name="connsiteY3" fmla="*/ 1898759 h 4319462"/>
              <a:gd name="connsiteX4" fmla="*/ 1841117 w 12171733"/>
              <a:gd name="connsiteY4" fmla="*/ 1082892 h 4319462"/>
              <a:gd name="connsiteX5" fmla="*/ 2542557 w 12171733"/>
              <a:gd name="connsiteY5" fmla="*/ 1155433 h 4319462"/>
              <a:gd name="connsiteX6" fmla="*/ 2013869 w 12171733"/>
              <a:gd name="connsiteY6" fmla="*/ 1371850 h 4319462"/>
              <a:gd name="connsiteX7" fmla="*/ 2642394 w 12171733"/>
              <a:gd name="connsiteY7" fmla="*/ 1340593 h 4319462"/>
              <a:gd name="connsiteX8" fmla="*/ 2844524 w 12171733"/>
              <a:gd name="connsiteY8" fmla="*/ 1511367 h 4319462"/>
              <a:gd name="connsiteX9" fmla="*/ 3010535 w 12171733"/>
              <a:gd name="connsiteY9" fmla="*/ 1328488 h 4319462"/>
              <a:gd name="connsiteX10" fmla="*/ 3855077 w 12171733"/>
              <a:gd name="connsiteY10" fmla="*/ 1309137 h 4319462"/>
              <a:gd name="connsiteX11" fmla="*/ 4651392 w 12171733"/>
              <a:gd name="connsiteY11" fmla="*/ 1816994 h 4319462"/>
              <a:gd name="connsiteX12" fmla="*/ 4557720 w 12171733"/>
              <a:gd name="connsiteY12" fmla="*/ 2076876 h 4319462"/>
              <a:gd name="connsiteX13" fmla="*/ 6396447 w 12171733"/>
              <a:gd name="connsiteY13" fmla="*/ 1831582 h 4319462"/>
              <a:gd name="connsiteX14" fmla="*/ 7411662 w 12171733"/>
              <a:gd name="connsiteY14" fmla="*/ 897630 h 4319462"/>
              <a:gd name="connsiteX15" fmla="*/ 9288788 w 12171733"/>
              <a:gd name="connsiteY15" fmla="*/ 979496 h 4319462"/>
              <a:gd name="connsiteX16" fmla="*/ 9522076 w 12171733"/>
              <a:gd name="connsiteY16" fmla="*/ 60334 h 4319462"/>
              <a:gd name="connsiteX17" fmla="*/ 10017525 w 12171733"/>
              <a:gd name="connsiteY17" fmla="*/ 0 h 4319462"/>
              <a:gd name="connsiteX18" fmla="*/ 12171405 w 12171733"/>
              <a:gd name="connsiteY18" fmla="*/ 512821 h 4319462"/>
              <a:gd name="connsiteX19" fmla="*/ 12169817 w 12171733"/>
              <a:gd name="connsiteY19" fmla="*/ 4316287 h 4319462"/>
              <a:gd name="connsiteX20" fmla="*/ 209 w 12171733"/>
              <a:gd name="connsiteY20" fmla="*/ 4319462 h 4319462"/>
              <a:gd name="connsiteX21" fmla="*/ 28684 w 12171733"/>
              <a:gd name="connsiteY21" fmla="*/ 1980523 h 4319462"/>
              <a:gd name="connsiteX0" fmla="*/ 3747 w 12172196"/>
              <a:gd name="connsiteY0" fmla="*/ 1980523 h 4319462"/>
              <a:gd name="connsiteX1" fmla="*/ 838170 w 12172196"/>
              <a:gd name="connsiteY1" fmla="*/ 1983105 h 4319462"/>
              <a:gd name="connsiteX2" fmla="*/ 296774 w 12172196"/>
              <a:gd name="connsiteY2" fmla="*/ 1405590 h 4319462"/>
              <a:gd name="connsiteX3" fmla="*/ 1711788 w 12172196"/>
              <a:gd name="connsiteY3" fmla="*/ 1898759 h 4319462"/>
              <a:gd name="connsiteX4" fmla="*/ 1841580 w 12172196"/>
              <a:gd name="connsiteY4" fmla="*/ 1082892 h 4319462"/>
              <a:gd name="connsiteX5" fmla="*/ 2543020 w 12172196"/>
              <a:gd name="connsiteY5" fmla="*/ 1155433 h 4319462"/>
              <a:gd name="connsiteX6" fmla="*/ 2014332 w 12172196"/>
              <a:gd name="connsiteY6" fmla="*/ 1371850 h 4319462"/>
              <a:gd name="connsiteX7" fmla="*/ 2642857 w 12172196"/>
              <a:gd name="connsiteY7" fmla="*/ 1340593 h 4319462"/>
              <a:gd name="connsiteX8" fmla="*/ 2844987 w 12172196"/>
              <a:gd name="connsiteY8" fmla="*/ 1511367 h 4319462"/>
              <a:gd name="connsiteX9" fmla="*/ 3010998 w 12172196"/>
              <a:gd name="connsiteY9" fmla="*/ 1328488 h 4319462"/>
              <a:gd name="connsiteX10" fmla="*/ 3855540 w 12172196"/>
              <a:gd name="connsiteY10" fmla="*/ 1309137 h 4319462"/>
              <a:gd name="connsiteX11" fmla="*/ 4651855 w 12172196"/>
              <a:gd name="connsiteY11" fmla="*/ 1816994 h 4319462"/>
              <a:gd name="connsiteX12" fmla="*/ 4558183 w 12172196"/>
              <a:gd name="connsiteY12" fmla="*/ 2076876 h 4319462"/>
              <a:gd name="connsiteX13" fmla="*/ 6396910 w 12172196"/>
              <a:gd name="connsiteY13" fmla="*/ 1831582 h 4319462"/>
              <a:gd name="connsiteX14" fmla="*/ 7412125 w 12172196"/>
              <a:gd name="connsiteY14" fmla="*/ 897630 h 4319462"/>
              <a:gd name="connsiteX15" fmla="*/ 9289251 w 12172196"/>
              <a:gd name="connsiteY15" fmla="*/ 979496 h 4319462"/>
              <a:gd name="connsiteX16" fmla="*/ 9522539 w 12172196"/>
              <a:gd name="connsiteY16" fmla="*/ 60334 h 4319462"/>
              <a:gd name="connsiteX17" fmla="*/ 10017988 w 12172196"/>
              <a:gd name="connsiteY17" fmla="*/ 0 h 4319462"/>
              <a:gd name="connsiteX18" fmla="*/ 12171868 w 12172196"/>
              <a:gd name="connsiteY18" fmla="*/ 512821 h 4319462"/>
              <a:gd name="connsiteX19" fmla="*/ 12170280 w 12172196"/>
              <a:gd name="connsiteY19" fmla="*/ 4316287 h 4319462"/>
              <a:gd name="connsiteX20" fmla="*/ 672 w 12172196"/>
              <a:gd name="connsiteY20" fmla="*/ 4319462 h 4319462"/>
              <a:gd name="connsiteX21" fmla="*/ 3747 w 12172196"/>
              <a:gd name="connsiteY21" fmla="*/ 1980523 h 4319462"/>
              <a:gd name="connsiteX0" fmla="*/ 0 w 12174799"/>
              <a:gd name="connsiteY0" fmla="*/ 1980523 h 4319462"/>
              <a:gd name="connsiteX1" fmla="*/ 840773 w 12174799"/>
              <a:gd name="connsiteY1" fmla="*/ 1983105 h 4319462"/>
              <a:gd name="connsiteX2" fmla="*/ 299377 w 12174799"/>
              <a:gd name="connsiteY2" fmla="*/ 1405590 h 4319462"/>
              <a:gd name="connsiteX3" fmla="*/ 1714391 w 12174799"/>
              <a:gd name="connsiteY3" fmla="*/ 1898759 h 4319462"/>
              <a:gd name="connsiteX4" fmla="*/ 1844183 w 12174799"/>
              <a:gd name="connsiteY4" fmla="*/ 1082892 h 4319462"/>
              <a:gd name="connsiteX5" fmla="*/ 2545623 w 12174799"/>
              <a:gd name="connsiteY5" fmla="*/ 1155433 h 4319462"/>
              <a:gd name="connsiteX6" fmla="*/ 2016935 w 12174799"/>
              <a:gd name="connsiteY6" fmla="*/ 1371850 h 4319462"/>
              <a:gd name="connsiteX7" fmla="*/ 2645460 w 12174799"/>
              <a:gd name="connsiteY7" fmla="*/ 1340593 h 4319462"/>
              <a:gd name="connsiteX8" fmla="*/ 2847590 w 12174799"/>
              <a:gd name="connsiteY8" fmla="*/ 1511367 h 4319462"/>
              <a:gd name="connsiteX9" fmla="*/ 3013601 w 12174799"/>
              <a:gd name="connsiteY9" fmla="*/ 1328488 h 4319462"/>
              <a:gd name="connsiteX10" fmla="*/ 3858143 w 12174799"/>
              <a:gd name="connsiteY10" fmla="*/ 1309137 h 4319462"/>
              <a:gd name="connsiteX11" fmla="*/ 4654458 w 12174799"/>
              <a:gd name="connsiteY11" fmla="*/ 1816994 h 4319462"/>
              <a:gd name="connsiteX12" fmla="*/ 4560786 w 12174799"/>
              <a:gd name="connsiteY12" fmla="*/ 2076876 h 4319462"/>
              <a:gd name="connsiteX13" fmla="*/ 6399513 w 12174799"/>
              <a:gd name="connsiteY13" fmla="*/ 1831582 h 4319462"/>
              <a:gd name="connsiteX14" fmla="*/ 7414728 w 12174799"/>
              <a:gd name="connsiteY14" fmla="*/ 897630 h 4319462"/>
              <a:gd name="connsiteX15" fmla="*/ 9291854 w 12174799"/>
              <a:gd name="connsiteY15" fmla="*/ 979496 h 4319462"/>
              <a:gd name="connsiteX16" fmla="*/ 9525142 w 12174799"/>
              <a:gd name="connsiteY16" fmla="*/ 60334 h 4319462"/>
              <a:gd name="connsiteX17" fmla="*/ 10020591 w 12174799"/>
              <a:gd name="connsiteY17" fmla="*/ 0 h 4319462"/>
              <a:gd name="connsiteX18" fmla="*/ 12174471 w 12174799"/>
              <a:gd name="connsiteY18" fmla="*/ 512821 h 4319462"/>
              <a:gd name="connsiteX19" fmla="*/ 12172883 w 12174799"/>
              <a:gd name="connsiteY19" fmla="*/ 4316287 h 4319462"/>
              <a:gd name="connsiteX20" fmla="*/ 3275 w 12174799"/>
              <a:gd name="connsiteY20" fmla="*/ 4319462 h 4319462"/>
              <a:gd name="connsiteX21" fmla="*/ 0 w 12174799"/>
              <a:gd name="connsiteY21" fmla="*/ 1980523 h 4319462"/>
              <a:gd name="connsiteX0" fmla="*/ 0 w 12174799"/>
              <a:gd name="connsiteY0" fmla="*/ 1980523 h 4319462"/>
              <a:gd name="connsiteX1" fmla="*/ 299377 w 12174799"/>
              <a:gd name="connsiteY1" fmla="*/ 1405590 h 4319462"/>
              <a:gd name="connsiteX2" fmla="*/ 1714391 w 12174799"/>
              <a:gd name="connsiteY2" fmla="*/ 1898759 h 4319462"/>
              <a:gd name="connsiteX3" fmla="*/ 1844183 w 12174799"/>
              <a:gd name="connsiteY3" fmla="*/ 1082892 h 4319462"/>
              <a:gd name="connsiteX4" fmla="*/ 2545623 w 12174799"/>
              <a:gd name="connsiteY4" fmla="*/ 1155433 h 4319462"/>
              <a:gd name="connsiteX5" fmla="*/ 2016935 w 12174799"/>
              <a:gd name="connsiteY5" fmla="*/ 1371850 h 4319462"/>
              <a:gd name="connsiteX6" fmla="*/ 2645460 w 12174799"/>
              <a:gd name="connsiteY6" fmla="*/ 1340593 h 4319462"/>
              <a:gd name="connsiteX7" fmla="*/ 2847590 w 12174799"/>
              <a:gd name="connsiteY7" fmla="*/ 1511367 h 4319462"/>
              <a:gd name="connsiteX8" fmla="*/ 3013601 w 12174799"/>
              <a:gd name="connsiteY8" fmla="*/ 1328488 h 4319462"/>
              <a:gd name="connsiteX9" fmla="*/ 3858143 w 12174799"/>
              <a:gd name="connsiteY9" fmla="*/ 1309137 h 4319462"/>
              <a:gd name="connsiteX10" fmla="*/ 4654458 w 12174799"/>
              <a:gd name="connsiteY10" fmla="*/ 1816994 h 4319462"/>
              <a:gd name="connsiteX11" fmla="*/ 4560786 w 12174799"/>
              <a:gd name="connsiteY11" fmla="*/ 2076876 h 4319462"/>
              <a:gd name="connsiteX12" fmla="*/ 6399513 w 12174799"/>
              <a:gd name="connsiteY12" fmla="*/ 1831582 h 4319462"/>
              <a:gd name="connsiteX13" fmla="*/ 7414728 w 12174799"/>
              <a:gd name="connsiteY13" fmla="*/ 897630 h 4319462"/>
              <a:gd name="connsiteX14" fmla="*/ 9291854 w 12174799"/>
              <a:gd name="connsiteY14" fmla="*/ 979496 h 4319462"/>
              <a:gd name="connsiteX15" fmla="*/ 9525142 w 12174799"/>
              <a:gd name="connsiteY15" fmla="*/ 60334 h 4319462"/>
              <a:gd name="connsiteX16" fmla="*/ 10020591 w 12174799"/>
              <a:gd name="connsiteY16" fmla="*/ 0 h 4319462"/>
              <a:gd name="connsiteX17" fmla="*/ 12174471 w 12174799"/>
              <a:gd name="connsiteY17" fmla="*/ 512821 h 4319462"/>
              <a:gd name="connsiteX18" fmla="*/ 12172883 w 12174799"/>
              <a:gd name="connsiteY18" fmla="*/ 4316287 h 4319462"/>
              <a:gd name="connsiteX19" fmla="*/ 3275 w 12174799"/>
              <a:gd name="connsiteY19" fmla="*/ 4319462 h 4319462"/>
              <a:gd name="connsiteX20" fmla="*/ 0 w 12174799"/>
              <a:gd name="connsiteY20" fmla="*/ 1980523 h 4319462"/>
              <a:gd name="connsiteX0" fmla="*/ 0 w 12174799"/>
              <a:gd name="connsiteY0" fmla="*/ 1980523 h 4319462"/>
              <a:gd name="connsiteX1" fmla="*/ 726097 w 12174799"/>
              <a:gd name="connsiteY1" fmla="*/ 1878030 h 4319462"/>
              <a:gd name="connsiteX2" fmla="*/ 1714391 w 12174799"/>
              <a:gd name="connsiteY2" fmla="*/ 1898759 h 4319462"/>
              <a:gd name="connsiteX3" fmla="*/ 1844183 w 12174799"/>
              <a:gd name="connsiteY3" fmla="*/ 1082892 h 4319462"/>
              <a:gd name="connsiteX4" fmla="*/ 2545623 w 12174799"/>
              <a:gd name="connsiteY4" fmla="*/ 1155433 h 4319462"/>
              <a:gd name="connsiteX5" fmla="*/ 2016935 w 12174799"/>
              <a:gd name="connsiteY5" fmla="*/ 1371850 h 4319462"/>
              <a:gd name="connsiteX6" fmla="*/ 2645460 w 12174799"/>
              <a:gd name="connsiteY6" fmla="*/ 1340593 h 4319462"/>
              <a:gd name="connsiteX7" fmla="*/ 2847590 w 12174799"/>
              <a:gd name="connsiteY7" fmla="*/ 1511367 h 4319462"/>
              <a:gd name="connsiteX8" fmla="*/ 3013601 w 12174799"/>
              <a:gd name="connsiteY8" fmla="*/ 1328488 h 4319462"/>
              <a:gd name="connsiteX9" fmla="*/ 3858143 w 12174799"/>
              <a:gd name="connsiteY9" fmla="*/ 1309137 h 4319462"/>
              <a:gd name="connsiteX10" fmla="*/ 4654458 w 12174799"/>
              <a:gd name="connsiteY10" fmla="*/ 1816994 h 4319462"/>
              <a:gd name="connsiteX11" fmla="*/ 4560786 w 12174799"/>
              <a:gd name="connsiteY11" fmla="*/ 2076876 h 4319462"/>
              <a:gd name="connsiteX12" fmla="*/ 6399513 w 12174799"/>
              <a:gd name="connsiteY12" fmla="*/ 1831582 h 4319462"/>
              <a:gd name="connsiteX13" fmla="*/ 7414728 w 12174799"/>
              <a:gd name="connsiteY13" fmla="*/ 897630 h 4319462"/>
              <a:gd name="connsiteX14" fmla="*/ 9291854 w 12174799"/>
              <a:gd name="connsiteY14" fmla="*/ 979496 h 4319462"/>
              <a:gd name="connsiteX15" fmla="*/ 9525142 w 12174799"/>
              <a:gd name="connsiteY15" fmla="*/ 60334 h 4319462"/>
              <a:gd name="connsiteX16" fmla="*/ 10020591 w 12174799"/>
              <a:gd name="connsiteY16" fmla="*/ 0 h 4319462"/>
              <a:gd name="connsiteX17" fmla="*/ 12174471 w 12174799"/>
              <a:gd name="connsiteY17" fmla="*/ 512821 h 4319462"/>
              <a:gd name="connsiteX18" fmla="*/ 12172883 w 12174799"/>
              <a:gd name="connsiteY18" fmla="*/ 4316287 h 4319462"/>
              <a:gd name="connsiteX19" fmla="*/ 3275 w 12174799"/>
              <a:gd name="connsiteY19" fmla="*/ 4319462 h 4319462"/>
              <a:gd name="connsiteX20" fmla="*/ 0 w 12174799"/>
              <a:gd name="connsiteY20" fmla="*/ 19805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4651788 w 12172129"/>
              <a:gd name="connsiteY10" fmla="*/ 1816994 h 4319462"/>
              <a:gd name="connsiteX11" fmla="*/ 4558116 w 12172129"/>
              <a:gd name="connsiteY11" fmla="*/ 2076876 h 4319462"/>
              <a:gd name="connsiteX12" fmla="*/ 6396843 w 12172129"/>
              <a:gd name="connsiteY12" fmla="*/ 1831582 h 4319462"/>
              <a:gd name="connsiteX13" fmla="*/ 7412058 w 12172129"/>
              <a:gd name="connsiteY13" fmla="*/ 897630 h 4319462"/>
              <a:gd name="connsiteX14" fmla="*/ 9289184 w 12172129"/>
              <a:gd name="connsiteY14" fmla="*/ 979496 h 4319462"/>
              <a:gd name="connsiteX15" fmla="*/ 9522472 w 12172129"/>
              <a:gd name="connsiteY15" fmla="*/ 60334 h 4319462"/>
              <a:gd name="connsiteX16" fmla="*/ 10017921 w 12172129"/>
              <a:gd name="connsiteY16" fmla="*/ 0 h 4319462"/>
              <a:gd name="connsiteX17" fmla="*/ 12171801 w 12172129"/>
              <a:gd name="connsiteY17" fmla="*/ 512821 h 4319462"/>
              <a:gd name="connsiteX18" fmla="*/ 12170213 w 12172129"/>
              <a:gd name="connsiteY18" fmla="*/ 4316287 h 4319462"/>
              <a:gd name="connsiteX19" fmla="*/ 605 w 12172129"/>
              <a:gd name="connsiteY19" fmla="*/ 4319462 h 4319462"/>
              <a:gd name="connsiteX20" fmla="*/ 4950 w 12172129"/>
              <a:gd name="connsiteY20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4651788 w 12172129"/>
              <a:gd name="connsiteY10" fmla="*/ 1816994 h 4319462"/>
              <a:gd name="connsiteX11" fmla="*/ 4558116 w 12172129"/>
              <a:gd name="connsiteY11" fmla="*/ 2076876 h 4319462"/>
              <a:gd name="connsiteX12" fmla="*/ 6396843 w 12172129"/>
              <a:gd name="connsiteY12" fmla="*/ 1831582 h 4319462"/>
              <a:gd name="connsiteX13" fmla="*/ 7412058 w 12172129"/>
              <a:gd name="connsiteY13" fmla="*/ 897630 h 4319462"/>
              <a:gd name="connsiteX14" fmla="*/ 9289184 w 12172129"/>
              <a:gd name="connsiteY14" fmla="*/ 979496 h 4319462"/>
              <a:gd name="connsiteX15" fmla="*/ 9522472 w 12172129"/>
              <a:gd name="connsiteY15" fmla="*/ 60334 h 4319462"/>
              <a:gd name="connsiteX16" fmla="*/ 10017921 w 12172129"/>
              <a:gd name="connsiteY16" fmla="*/ 0 h 4319462"/>
              <a:gd name="connsiteX17" fmla="*/ 12171801 w 12172129"/>
              <a:gd name="connsiteY17" fmla="*/ 512821 h 4319462"/>
              <a:gd name="connsiteX18" fmla="*/ 12170213 w 12172129"/>
              <a:gd name="connsiteY18" fmla="*/ 4316287 h 4319462"/>
              <a:gd name="connsiteX19" fmla="*/ 605 w 12172129"/>
              <a:gd name="connsiteY19" fmla="*/ 4319462 h 4319462"/>
              <a:gd name="connsiteX20" fmla="*/ 4950 w 12172129"/>
              <a:gd name="connsiteY20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4651788 w 12172129"/>
              <a:gd name="connsiteY10" fmla="*/ 1816994 h 4319462"/>
              <a:gd name="connsiteX11" fmla="*/ 6396843 w 12172129"/>
              <a:gd name="connsiteY11" fmla="*/ 1831582 h 4319462"/>
              <a:gd name="connsiteX12" fmla="*/ 7412058 w 12172129"/>
              <a:gd name="connsiteY12" fmla="*/ 897630 h 4319462"/>
              <a:gd name="connsiteX13" fmla="*/ 9289184 w 12172129"/>
              <a:gd name="connsiteY13" fmla="*/ 979496 h 4319462"/>
              <a:gd name="connsiteX14" fmla="*/ 9522472 w 12172129"/>
              <a:gd name="connsiteY14" fmla="*/ 60334 h 4319462"/>
              <a:gd name="connsiteX15" fmla="*/ 10017921 w 12172129"/>
              <a:gd name="connsiteY15" fmla="*/ 0 h 4319462"/>
              <a:gd name="connsiteX16" fmla="*/ 12171801 w 12172129"/>
              <a:gd name="connsiteY16" fmla="*/ 512821 h 4319462"/>
              <a:gd name="connsiteX17" fmla="*/ 12170213 w 12172129"/>
              <a:gd name="connsiteY17" fmla="*/ 4316287 h 4319462"/>
              <a:gd name="connsiteX18" fmla="*/ 605 w 12172129"/>
              <a:gd name="connsiteY18" fmla="*/ 4319462 h 4319462"/>
              <a:gd name="connsiteX19" fmla="*/ 4950 w 12172129"/>
              <a:gd name="connsiteY19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5124228 w 12172129"/>
              <a:gd name="connsiteY10" fmla="*/ 1405514 h 4319462"/>
              <a:gd name="connsiteX11" fmla="*/ 6396843 w 12172129"/>
              <a:gd name="connsiteY11" fmla="*/ 1831582 h 4319462"/>
              <a:gd name="connsiteX12" fmla="*/ 7412058 w 12172129"/>
              <a:gd name="connsiteY12" fmla="*/ 897630 h 4319462"/>
              <a:gd name="connsiteX13" fmla="*/ 9289184 w 12172129"/>
              <a:gd name="connsiteY13" fmla="*/ 979496 h 4319462"/>
              <a:gd name="connsiteX14" fmla="*/ 9522472 w 12172129"/>
              <a:gd name="connsiteY14" fmla="*/ 60334 h 4319462"/>
              <a:gd name="connsiteX15" fmla="*/ 10017921 w 12172129"/>
              <a:gd name="connsiteY15" fmla="*/ 0 h 4319462"/>
              <a:gd name="connsiteX16" fmla="*/ 12171801 w 12172129"/>
              <a:gd name="connsiteY16" fmla="*/ 512821 h 4319462"/>
              <a:gd name="connsiteX17" fmla="*/ 12170213 w 12172129"/>
              <a:gd name="connsiteY17" fmla="*/ 4316287 h 4319462"/>
              <a:gd name="connsiteX18" fmla="*/ 605 w 12172129"/>
              <a:gd name="connsiteY18" fmla="*/ 4319462 h 4319462"/>
              <a:gd name="connsiteX19" fmla="*/ 4950 w 12172129"/>
              <a:gd name="connsiteY19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5124228 w 12172129"/>
              <a:gd name="connsiteY10" fmla="*/ 1405514 h 4319462"/>
              <a:gd name="connsiteX11" fmla="*/ 6694023 w 12172129"/>
              <a:gd name="connsiteY11" fmla="*/ 757162 h 4319462"/>
              <a:gd name="connsiteX12" fmla="*/ 7412058 w 12172129"/>
              <a:gd name="connsiteY12" fmla="*/ 897630 h 4319462"/>
              <a:gd name="connsiteX13" fmla="*/ 9289184 w 12172129"/>
              <a:gd name="connsiteY13" fmla="*/ 979496 h 4319462"/>
              <a:gd name="connsiteX14" fmla="*/ 9522472 w 12172129"/>
              <a:gd name="connsiteY14" fmla="*/ 60334 h 4319462"/>
              <a:gd name="connsiteX15" fmla="*/ 10017921 w 12172129"/>
              <a:gd name="connsiteY15" fmla="*/ 0 h 4319462"/>
              <a:gd name="connsiteX16" fmla="*/ 12171801 w 12172129"/>
              <a:gd name="connsiteY16" fmla="*/ 512821 h 4319462"/>
              <a:gd name="connsiteX17" fmla="*/ 12170213 w 12172129"/>
              <a:gd name="connsiteY17" fmla="*/ 4316287 h 4319462"/>
              <a:gd name="connsiteX18" fmla="*/ 605 w 12172129"/>
              <a:gd name="connsiteY18" fmla="*/ 4319462 h 4319462"/>
              <a:gd name="connsiteX19" fmla="*/ 4950 w 12172129"/>
              <a:gd name="connsiteY19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5124228 w 12172129"/>
              <a:gd name="connsiteY10" fmla="*/ 1405514 h 4319462"/>
              <a:gd name="connsiteX11" fmla="*/ 6694023 w 12172129"/>
              <a:gd name="connsiteY11" fmla="*/ 757162 h 4319462"/>
              <a:gd name="connsiteX12" fmla="*/ 7412058 w 12172129"/>
              <a:gd name="connsiteY12" fmla="*/ 897630 h 4319462"/>
              <a:gd name="connsiteX13" fmla="*/ 8710064 w 12172129"/>
              <a:gd name="connsiteY13" fmla="*/ 347036 h 4319462"/>
              <a:gd name="connsiteX14" fmla="*/ 9522472 w 12172129"/>
              <a:gd name="connsiteY14" fmla="*/ 60334 h 4319462"/>
              <a:gd name="connsiteX15" fmla="*/ 10017921 w 12172129"/>
              <a:gd name="connsiteY15" fmla="*/ 0 h 4319462"/>
              <a:gd name="connsiteX16" fmla="*/ 12171801 w 12172129"/>
              <a:gd name="connsiteY16" fmla="*/ 512821 h 4319462"/>
              <a:gd name="connsiteX17" fmla="*/ 12170213 w 12172129"/>
              <a:gd name="connsiteY17" fmla="*/ 4316287 h 4319462"/>
              <a:gd name="connsiteX18" fmla="*/ 605 w 12172129"/>
              <a:gd name="connsiteY18" fmla="*/ 4319462 h 4319462"/>
              <a:gd name="connsiteX19" fmla="*/ 4950 w 12172129"/>
              <a:gd name="connsiteY19" fmla="*/ 1866223 h 4319462"/>
              <a:gd name="connsiteX0" fmla="*/ 4950 w 12172129"/>
              <a:gd name="connsiteY0" fmla="*/ 1866223 h 4319462"/>
              <a:gd name="connsiteX1" fmla="*/ 723427 w 12172129"/>
              <a:gd name="connsiteY1" fmla="*/ 1878030 h 4319462"/>
              <a:gd name="connsiteX2" fmla="*/ 1711721 w 12172129"/>
              <a:gd name="connsiteY2" fmla="*/ 1898759 h 4319462"/>
              <a:gd name="connsiteX3" fmla="*/ 1841513 w 12172129"/>
              <a:gd name="connsiteY3" fmla="*/ 1082892 h 4319462"/>
              <a:gd name="connsiteX4" fmla="*/ 2542953 w 12172129"/>
              <a:gd name="connsiteY4" fmla="*/ 1155433 h 4319462"/>
              <a:gd name="connsiteX5" fmla="*/ 2014265 w 12172129"/>
              <a:gd name="connsiteY5" fmla="*/ 1371850 h 4319462"/>
              <a:gd name="connsiteX6" fmla="*/ 2642790 w 12172129"/>
              <a:gd name="connsiteY6" fmla="*/ 1340593 h 4319462"/>
              <a:gd name="connsiteX7" fmla="*/ 2844920 w 12172129"/>
              <a:gd name="connsiteY7" fmla="*/ 1511367 h 4319462"/>
              <a:gd name="connsiteX8" fmla="*/ 3010931 w 12172129"/>
              <a:gd name="connsiteY8" fmla="*/ 1328488 h 4319462"/>
              <a:gd name="connsiteX9" fmla="*/ 3855473 w 12172129"/>
              <a:gd name="connsiteY9" fmla="*/ 1309137 h 4319462"/>
              <a:gd name="connsiteX10" fmla="*/ 5124228 w 12172129"/>
              <a:gd name="connsiteY10" fmla="*/ 1405514 h 4319462"/>
              <a:gd name="connsiteX11" fmla="*/ 6694023 w 12172129"/>
              <a:gd name="connsiteY11" fmla="*/ 757162 h 4319462"/>
              <a:gd name="connsiteX12" fmla="*/ 7412058 w 12172129"/>
              <a:gd name="connsiteY12" fmla="*/ 897630 h 4319462"/>
              <a:gd name="connsiteX13" fmla="*/ 8710064 w 12172129"/>
              <a:gd name="connsiteY13" fmla="*/ 347036 h 4319462"/>
              <a:gd name="connsiteX14" fmla="*/ 9789172 w 12172129"/>
              <a:gd name="connsiteY14" fmla="*/ 563254 h 4319462"/>
              <a:gd name="connsiteX15" fmla="*/ 10017921 w 12172129"/>
              <a:gd name="connsiteY15" fmla="*/ 0 h 4319462"/>
              <a:gd name="connsiteX16" fmla="*/ 12171801 w 12172129"/>
              <a:gd name="connsiteY16" fmla="*/ 512821 h 4319462"/>
              <a:gd name="connsiteX17" fmla="*/ 12170213 w 12172129"/>
              <a:gd name="connsiteY17" fmla="*/ 4316287 h 4319462"/>
              <a:gd name="connsiteX18" fmla="*/ 605 w 12172129"/>
              <a:gd name="connsiteY18" fmla="*/ 4319462 h 4319462"/>
              <a:gd name="connsiteX19" fmla="*/ 4950 w 12172129"/>
              <a:gd name="connsiteY19" fmla="*/ 1866223 h 4319462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2642790 w 12172129"/>
              <a:gd name="connsiteY6" fmla="*/ 993557 h 3972426"/>
              <a:gd name="connsiteX7" fmla="*/ 2844920 w 12172129"/>
              <a:gd name="connsiteY7" fmla="*/ 1164331 h 3972426"/>
              <a:gd name="connsiteX8" fmla="*/ 3010931 w 12172129"/>
              <a:gd name="connsiteY8" fmla="*/ 981452 h 3972426"/>
              <a:gd name="connsiteX9" fmla="*/ 3855473 w 12172129"/>
              <a:gd name="connsiteY9" fmla="*/ 962101 h 3972426"/>
              <a:gd name="connsiteX10" fmla="*/ 5124228 w 12172129"/>
              <a:gd name="connsiteY10" fmla="*/ 1058478 h 3972426"/>
              <a:gd name="connsiteX11" fmla="*/ 6694023 w 12172129"/>
              <a:gd name="connsiteY11" fmla="*/ 410126 h 3972426"/>
              <a:gd name="connsiteX12" fmla="*/ 7412058 w 12172129"/>
              <a:gd name="connsiteY12" fmla="*/ 550594 h 3972426"/>
              <a:gd name="connsiteX13" fmla="*/ 8710064 w 12172129"/>
              <a:gd name="connsiteY13" fmla="*/ 0 h 3972426"/>
              <a:gd name="connsiteX14" fmla="*/ 9789172 w 12172129"/>
              <a:gd name="connsiteY14" fmla="*/ 216218 h 3972426"/>
              <a:gd name="connsiteX15" fmla="*/ 10863741 w 12172129"/>
              <a:gd name="connsiteY15" fmla="*/ 788344 h 3972426"/>
              <a:gd name="connsiteX16" fmla="*/ 12171801 w 12172129"/>
              <a:gd name="connsiteY16" fmla="*/ 165785 h 3972426"/>
              <a:gd name="connsiteX17" fmla="*/ 12170213 w 12172129"/>
              <a:gd name="connsiteY17" fmla="*/ 3969251 h 3972426"/>
              <a:gd name="connsiteX18" fmla="*/ 605 w 12172129"/>
              <a:gd name="connsiteY18" fmla="*/ 3972426 h 3972426"/>
              <a:gd name="connsiteX19" fmla="*/ 4950 w 12172129"/>
              <a:gd name="connsiteY19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2642790 w 12172129"/>
              <a:gd name="connsiteY6" fmla="*/ 993557 h 3972426"/>
              <a:gd name="connsiteX7" fmla="*/ 2844920 w 12172129"/>
              <a:gd name="connsiteY7" fmla="*/ 1164331 h 3972426"/>
              <a:gd name="connsiteX8" fmla="*/ 3010931 w 12172129"/>
              <a:gd name="connsiteY8" fmla="*/ 981452 h 3972426"/>
              <a:gd name="connsiteX9" fmla="*/ 3855473 w 12172129"/>
              <a:gd name="connsiteY9" fmla="*/ 962101 h 3972426"/>
              <a:gd name="connsiteX10" fmla="*/ 5124228 w 12172129"/>
              <a:gd name="connsiteY10" fmla="*/ 1058478 h 3972426"/>
              <a:gd name="connsiteX11" fmla="*/ 6694023 w 12172129"/>
              <a:gd name="connsiteY11" fmla="*/ 410126 h 3972426"/>
              <a:gd name="connsiteX12" fmla="*/ 7412058 w 12172129"/>
              <a:gd name="connsiteY12" fmla="*/ 550594 h 3972426"/>
              <a:gd name="connsiteX13" fmla="*/ 8710064 w 12172129"/>
              <a:gd name="connsiteY13" fmla="*/ 0 h 3972426"/>
              <a:gd name="connsiteX14" fmla="*/ 9789172 w 12172129"/>
              <a:gd name="connsiteY14" fmla="*/ 216218 h 3972426"/>
              <a:gd name="connsiteX15" fmla="*/ 10863741 w 12172129"/>
              <a:gd name="connsiteY15" fmla="*/ 788344 h 3972426"/>
              <a:gd name="connsiteX16" fmla="*/ 12171801 w 12172129"/>
              <a:gd name="connsiteY16" fmla="*/ 1011605 h 3972426"/>
              <a:gd name="connsiteX17" fmla="*/ 12170213 w 12172129"/>
              <a:gd name="connsiteY17" fmla="*/ 3969251 h 3972426"/>
              <a:gd name="connsiteX18" fmla="*/ 605 w 12172129"/>
              <a:gd name="connsiteY18" fmla="*/ 3972426 h 3972426"/>
              <a:gd name="connsiteX19" fmla="*/ 4950 w 12172129"/>
              <a:gd name="connsiteY19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2642790 w 12172129"/>
              <a:gd name="connsiteY6" fmla="*/ 993557 h 3972426"/>
              <a:gd name="connsiteX7" fmla="*/ 3010931 w 12172129"/>
              <a:gd name="connsiteY7" fmla="*/ 981452 h 3972426"/>
              <a:gd name="connsiteX8" fmla="*/ 3855473 w 12172129"/>
              <a:gd name="connsiteY8" fmla="*/ 962101 h 3972426"/>
              <a:gd name="connsiteX9" fmla="*/ 5124228 w 12172129"/>
              <a:gd name="connsiteY9" fmla="*/ 1058478 h 3972426"/>
              <a:gd name="connsiteX10" fmla="*/ 6694023 w 12172129"/>
              <a:gd name="connsiteY10" fmla="*/ 410126 h 3972426"/>
              <a:gd name="connsiteX11" fmla="*/ 7412058 w 12172129"/>
              <a:gd name="connsiteY11" fmla="*/ 550594 h 3972426"/>
              <a:gd name="connsiteX12" fmla="*/ 8710064 w 12172129"/>
              <a:gd name="connsiteY12" fmla="*/ 0 h 3972426"/>
              <a:gd name="connsiteX13" fmla="*/ 9789172 w 12172129"/>
              <a:gd name="connsiteY13" fmla="*/ 216218 h 3972426"/>
              <a:gd name="connsiteX14" fmla="*/ 10863741 w 12172129"/>
              <a:gd name="connsiteY14" fmla="*/ 788344 h 3972426"/>
              <a:gd name="connsiteX15" fmla="*/ 12171801 w 12172129"/>
              <a:gd name="connsiteY15" fmla="*/ 1011605 h 3972426"/>
              <a:gd name="connsiteX16" fmla="*/ 12170213 w 12172129"/>
              <a:gd name="connsiteY16" fmla="*/ 3969251 h 3972426"/>
              <a:gd name="connsiteX17" fmla="*/ 605 w 12172129"/>
              <a:gd name="connsiteY17" fmla="*/ 3972426 h 3972426"/>
              <a:gd name="connsiteX18" fmla="*/ 4950 w 12172129"/>
              <a:gd name="connsiteY18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3010931 w 12172129"/>
              <a:gd name="connsiteY6" fmla="*/ 981452 h 3972426"/>
              <a:gd name="connsiteX7" fmla="*/ 3855473 w 12172129"/>
              <a:gd name="connsiteY7" fmla="*/ 962101 h 3972426"/>
              <a:gd name="connsiteX8" fmla="*/ 5124228 w 12172129"/>
              <a:gd name="connsiteY8" fmla="*/ 1058478 h 3972426"/>
              <a:gd name="connsiteX9" fmla="*/ 6694023 w 12172129"/>
              <a:gd name="connsiteY9" fmla="*/ 410126 h 3972426"/>
              <a:gd name="connsiteX10" fmla="*/ 7412058 w 12172129"/>
              <a:gd name="connsiteY10" fmla="*/ 550594 h 3972426"/>
              <a:gd name="connsiteX11" fmla="*/ 8710064 w 12172129"/>
              <a:gd name="connsiteY11" fmla="*/ 0 h 3972426"/>
              <a:gd name="connsiteX12" fmla="*/ 9789172 w 12172129"/>
              <a:gd name="connsiteY12" fmla="*/ 216218 h 3972426"/>
              <a:gd name="connsiteX13" fmla="*/ 10863741 w 12172129"/>
              <a:gd name="connsiteY13" fmla="*/ 788344 h 3972426"/>
              <a:gd name="connsiteX14" fmla="*/ 12171801 w 12172129"/>
              <a:gd name="connsiteY14" fmla="*/ 1011605 h 3972426"/>
              <a:gd name="connsiteX15" fmla="*/ 12170213 w 12172129"/>
              <a:gd name="connsiteY15" fmla="*/ 3969251 h 3972426"/>
              <a:gd name="connsiteX16" fmla="*/ 605 w 12172129"/>
              <a:gd name="connsiteY16" fmla="*/ 3972426 h 3972426"/>
              <a:gd name="connsiteX17" fmla="*/ 4950 w 12172129"/>
              <a:gd name="connsiteY17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3010931 w 12172129"/>
              <a:gd name="connsiteY6" fmla="*/ 981452 h 3972426"/>
              <a:gd name="connsiteX7" fmla="*/ 3870713 w 12172129"/>
              <a:gd name="connsiteY7" fmla="*/ 1129741 h 3972426"/>
              <a:gd name="connsiteX8" fmla="*/ 5124228 w 12172129"/>
              <a:gd name="connsiteY8" fmla="*/ 1058478 h 3972426"/>
              <a:gd name="connsiteX9" fmla="*/ 6694023 w 12172129"/>
              <a:gd name="connsiteY9" fmla="*/ 410126 h 3972426"/>
              <a:gd name="connsiteX10" fmla="*/ 7412058 w 12172129"/>
              <a:gd name="connsiteY10" fmla="*/ 550594 h 3972426"/>
              <a:gd name="connsiteX11" fmla="*/ 8710064 w 12172129"/>
              <a:gd name="connsiteY11" fmla="*/ 0 h 3972426"/>
              <a:gd name="connsiteX12" fmla="*/ 9789172 w 12172129"/>
              <a:gd name="connsiteY12" fmla="*/ 216218 h 3972426"/>
              <a:gd name="connsiteX13" fmla="*/ 10863741 w 12172129"/>
              <a:gd name="connsiteY13" fmla="*/ 788344 h 3972426"/>
              <a:gd name="connsiteX14" fmla="*/ 12171801 w 12172129"/>
              <a:gd name="connsiteY14" fmla="*/ 1011605 h 3972426"/>
              <a:gd name="connsiteX15" fmla="*/ 12170213 w 12172129"/>
              <a:gd name="connsiteY15" fmla="*/ 3969251 h 3972426"/>
              <a:gd name="connsiteX16" fmla="*/ 605 w 12172129"/>
              <a:gd name="connsiteY16" fmla="*/ 3972426 h 3972426"/>
              <a:gd name="connsiteX17" fmla="*/ 4950 w 12172129"/>
              <a:gd name="connsiteY17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542953 w 12172129"/>
              <a:gd name="connsiteY4" fmla="*/ 808397 h 3972426"/>
              <a:gd name="connsiteX5" fmla="*/ 2014265 w 12172129"/>
              <a:gd name="connsiteY5" fmla="*/ 1024814 h 3972426"/>
              <a:gd name="connsiteX6" fmla="*/ 2721371 w 12172129"/>
              <a:gd name="connsiteY6" fmla="*/ 829052 h 3972426"/>
              <a:gd name="connsiteX7" fmla="*/ 3870713 w 12172129"/>
              <a:gd name="connsiteY7" fmla="*/ 1129741 h 3972426"/>
              <a:gd name="connsiteX8" fmla="*/ 5124228 w 12172129"/>
              <a:gd name="connsiteY8" fmla="*/ 1058478 h 3972426"/>
              <a:gd name="connsiteX9" fmla="*/ 6694023 w 12172129"/>
              <a:gd name="connsiteY9" fmla="*/ 410126 h 3972426"/>
              <a:gd name="connsiteX10" fmla="*/ 7412058 w 12172129"/>
              <a:gd name="connsiteY10" fmla="*/ 550594 h 3972426"/>
              <a:gd name="connsiteX11" fmla="*/ 8710064 w 12172129"/>
              <a:gd name="connsiteY11" fmla="*/ 0 h 3972426"/>
              <a:gd name="connsiteX12" fmla="*/ 9789172 w 12172129"/>
              <a:gd name="connsiteY12" fmla="*/ 216218 h 3972426"/>
              <a:gd name="connsiteX13" fmla="*/ 10863741 w 12172129"/>
              <a:gd name="connsiteY13" fmla="*/ 788344 h 3972426"/>
              <a:gd name="connsiteX14" fmla="*/ 12171801 w 12172129"/>
              <a:gd name="connsiteY14" fmla="*/ 1011605 h 3972426"/>
              <a:gd name="connsiteX15" fmla="*/ 12170213 w 12172129"/>
              <a:gd name="connsiteY15" fmla="*/ 3969251 h 3972426"/>
              <a:gd name="connsiteX16" fmla="*/ 605 w 12172129"/>
              <a:gd name="connsiteY16" fmla="*/ 3972426 h 3972426"/>
              <a:gd name="connsiteX17" fmla="*/ 4950 w 12172129"/>
              <a:gd name="connsiteY17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014265 w 12172129"/>
              <a:gd name="connsiteY4" fmla="*/ 1024814 h 3972426"/>
              <a:gd name="connsiteX5" fmla="*/ 2721371 w 12172129"/>
              <a:gd name="connsiteY5" fmla="*/ 829052 h 3972426"/>
              <a:gd name="connsiteX6" fmla="*/ 3870713 w 12172129"/>
              <a:gd name="connsiteY6" fmla="*/ 1129741 h 3972426"/>
              <a:gd name="connsiteX7" fmla="*/ 5124228 w 12172129"/>
              <a:gd name="connsiteY7" fmla="*/ 1058478 h 3972426"/>
              <a:gd name="connsiteX8" fmla="*/ 6694023 w 12172129"/>
              <a:gd name="connsiteY8" fmla="*/ 410126 h 3972426"/>
              <a:gd name="connsiteX9" fmla="*/ 7412058 w 12172129"/>
              <a:gd name="connsiteY9" fmla="*/ 550594 h 3972426"/>
              <a:gd name="connsiteX10" fmla="*/ 8710064 w 12172129"/>
              <a:gd name="connsiteY10" fmla="*/ 0 h 3972426"/>
              <a:gd name="connsiteX11" fmla="*/ 9789172 w 12172129"/>
              <a:gd name="connsiteY11" fmla="*/ 216218 h 3972426"/>
              <a:gd name="connsiteX12" fmla="*/ 10863741 w 12172129"/>
              <a:gd name="connsiteY12" fmla="*/ 788344 h 3972426"/>
              <a:gd name="connsiteX13" fmla="*/ 12171801 w 12172129"/>
              <a:gd name="connsiteY13" fmla="*/ 1011605 h 3972426"/>
              <a:gd name="connsiteX14" fmla="*/ 12170213 w 12172129"/>
              <a:gd name="connsiteY14" fmla="*/ 3969251 h 3972426"/>
              <a:gd name="connsiteX15" fmla="*/ 605 w 12172129"/>
              <a:gd name="connsiteY15" fmla="*/ 3972426 h 3972426"/>
              <a:gd name="connsiteX16" fmla="*/ 4950 w 12172129"/>
              <a:gd name="connsiteY16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1841513 w 12172129"/>
              <a:gd name="connsiteY3" fmla="*/ 7358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711721 w 12172129"/>
              <a:gd name="connsiteY2" fmla="*/ 155172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19187 h 3972426"/>
              <a:gd name="connsiteX1" fmla="*/ 723427 w 12172129"/>
              <a:gd name="connsiteY1" fmla="*/ 1530994 h 3972426"/>
              <a:gd name="connsiteX2" fmla="*/ 1620281 w 12172129"/>
              <a:gd name="connsiteY2" fmla="*/ 1353603 h 3972426"/>
              <a:gd name="connsiteX3" fmla="*/ 2092973 w 12172129"/>
              <a:gd name="connsiteY3" fmla="*/ 1154956 h 3972426"/>
              <a:gd name="connsiteX4" fmla="*/ 2721371 w 12172129"/>
              <a:gd name="connsiteY4" fmla="*/ 829052 h 3972426"/>
              <a:gd name="connsiteX5" fmla="*/ 3870713 w 12172129"/>
              <a:gd name="connsiteY5" fmla="*/ 1129741 h 3972426"/>
              <a:gd name="connsiteX6" fmla="*/ 5124228 w 12172129"/>
              <a:gd name="connsiteY6" fmla="*/ 1058478 h 3972426"/>
              <a:gd name="connsiteX7" fmla="*/ 6694023 w 12172129"/>
              <a:gd name="connsiteY7" fmla="*/ 410126 h 3972426"/>
              <a:gd name="connsiteX8" fmla="*/ 7412058 w 12172129"/>
              <a:gd name="connsiteY8" fmla="*/ 550594 h 3972426"/>
              <a:gd name="connsiteX9" fmla="*/ 8710064 w 12172129"/>
              <a:gd name="connsiteY9" fmla="*/ 0 h 3972426"/>
              <a:gd name="connsiteX10" fmla="*/ 9789172 w 12172129"/>
              <a:gd name="connsiteY10" fmla="*/ 216218 h 3972426"/>
              <a:gd name="connsiteX11" fmla="*/ 10863741 w 12172129"/>
              <a:gd name="connsiteY11" fmla="*/ 788344 h 3972426"/>
              <a:gd name="connsiteX12" fmla="*/ 12171801 w 12172129"/>
              <a:gd name="connsiteY12" fmla="*/ 1011605 h 3972426"/>
              <a:gd name="connsiteX13" fmla="*/ 12170213 w 12172129"/>
              <a:gd name="connsiteY13" fmla="*/ 3969251 h 3972426"/>
              <a:gd name="connsiteX14" fmla="*/ 605 w 12172129"/>
              <a:gd name="connsiteY14" fmla="*/ 3972426 h 3972426"/>
              <a:gd name="connsiteX15" fmla="*/ 4950 w 12172129"/>
              <a:gd name="connsiteY15" fmla="*/ 1519187 h 3972426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12058 w 12172129"/>
              <a:gd name="connsiteY8" fmla="*/ 5702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05708 w 12172129"/>
              <a:gd name="connsiteY8" fmla="*/ 67181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38803 h 3992042"/>
              <a:gd name="connsiteX1" fmla="*/ 723427 w 12172129"/>
              <a:gd name="connsiteY1" fmla="*/ 1550610 h 3992042"/>
              <a:gd name="connsiteX2" fmla="*/ 1620281 w 12172129"/>
              <a:gd name="connsiteY2" fmla="*/ 1373219 h 3992042"/>
              <a:gd name="connsiteX3" fmla="*/ 2092973 w 12172129"/>
              <a:gd name="connsiteY3" fmla="*/ 1174572 h 3992042"/>
              <a:gd name="connsiteX4" fmla="*/ 2721371 w 12172129"/>
              <a:gd name="connsiteY4" fmla="*/ 848668 h 3992042"/>
              <a:gd name="connsiteX5" fmla="*/ 3870713 w 12172129"/>
              <a:gd name="connsiteY5" fmla="*/ 1149357 h 3992042"/>
              <a:gd name="connsiteX6" fmla="*/ 5124228 w 12172129"/>
              <a:gd name="connsiteY6" fmla="*/ 1078094 h 3992042"/>
              <a:gd name="connsiteX7" fmla="*/ 6694023 w 12172129"/>
              <a:gd name="connsiteY7" fmla="*/ 429742 h 3992042"/>
              <a:gd name="connsiteX8" fmla="*/ 7431108 w 12172129"/>
              <a:gd name="connsiteY8" fmla="*/ 551160 h 3992042"/>
              <a:gd name="connsiteX9" fmla="*/ 8710064 w 12172129"/>
              <a:gd name="connsiteY9" fmla="*/ 19616 h 3992042"/>
              <a:gd name="connsiteX10" fmla="*/ 9789172 w 12172129"/>
              <a:gd name="connsiteY10" fmla="*/ 235834 h 3992042"/>
              <a:gd name="connsiteX11" fmla="*/ 10863741 w 12172129"/>
              <a:gd name="connsiteY11" fmla="*/ 807960 h 3992042"/>
              <a:gd name="connsiteX12" fmla="*/ 12171801 w 12172129"/>
              <a:gd name="connsiteY12" fmla="*/ 1031221 h 3992042"/>
              <a:gd name="connsiteX13" fmla="*/ 12170213 w 12172129"/>
              <a:gd name="connsiteY13" fmla="*/ 3988867 h 3992042"/>
              <a:gd name="connsiteX14" fmla="*/ 605 w 12172129"/>
              <a:gd name="connsiteY14" fmla="*/ 3992042 h 3992042"/>
              <a:gd name="connsiteX15" fmla="*/ 4950 w 12172129"/>
              <a:gd name="connsiteY15" fmla="*/ 1538803 h 3992042"/>
              <a:gd name="connsiteX0" fmla="*/ 4950 w 12172129"/>
              <a:gd name="connsiteY0" fmla="*/ 1528790 h 3982029"/>
              <a:gd name="connsiteX1" fmla="*/ 723427 w 12172129"/>
              <a:gd name="connsiteY1" fmla="*/ 1540597 h 3982029"/>
              <a:gd name="connsiteX2" fmla="*/ 1620281 w 12172129"/>
              <a:gd name="connsiteY2" fmla="*/ 1363206 h 3982029"/>
              <a:gd name="connsiteX3" fmla="*/ 2092973 w 12172129"/>
              <a:gd name="connsiteY3" fmla="*/ 1164559 h 3982029"/>
              <a:gd name="connsiteX4" fmla="*/ 2721371 w 12172129"/>
              <a:gd name="connsiteY4" fmla="*/ 838655 h 3982029"/>
              <a:gd name="connsiteX5" fmla="*/ 3870713 w 12172129"/>
              <a:gd name="connsiteY5" fmla="*/ 1139344 h 3982029"/>
              <a:gd name="connsiteX6" fmla="*/ 5124228 w 12172129"/>
              <a:gd name="connsiteY6" fmla="*/ 1068081 h 3982029"/>
              <a:gd name="connsiteX7" fmla="*/ 6694023 w 12172129"/>
              <a:gd name="connsiteY7" fmla="*/ 419729 h 3982029"/>
              <a:gd name="connsiteX8" fmla="*/ 7431108 w 12172129"/>
              <a:gd name="connsiteY8" fmla="*/ 541147 h 3982029"/>
              <a:gd name="connsiteX9" fmla="*/ 8710064 w 12172129"/>
              <a:gd name="connsiteY9" fmla="*/ 9603 h 3982029"/>
              <a:gd name="connsiteX10" fmla="*/ 9757422 w 12172129"/>
              <a:gd name="connsiteY10" fmla="*/ 536971 h 3982029"/>
              <a:gd name="connsiteX11" fmla="*/ 10863741 w 12172129"/>
              <a:gd name="connsiteY11" fmla="*/ 797947 h 3982029"/>
              <a:gd name="connsiteX12" fmla="*/ 12171801 w 12172129"/>
              <a:gd name="connsiteY12" fmla="*/ 1021208 h 3982029"/>
              <a:gd name="connsiteX13" fmla="*/ 12170213 w 12172129"/>
              <a:gd name="connsiteY13" fmla="*/ 3978854 h 3982029"/>
              <a:gd name="connsiteX14" fmla="*/ 605 w 12172129"/>
              <a:gd name="connsiteY14" fmla="*/ 3982029 h 3982029"/>
              <a:gd name="connsiteX15" fmla="*/ 4950 w 12172129"/>
              <a:gd name="connsiteY15" fmla="*/ 1528790 h 3982029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24228 w 12172129"/>
              <a:gd name="connsiteY6" fmla="*/ 107556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24228 w 12172129"/>
              <a:gd name="connsiteY6" fmla="*/ 107556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1139 h 3984378"/>
              <a:gd name="connsiteX1" fmla="*/ 723427 w 12172129"/>
              <a:gd name="connsiteY1" fmla="*/ 1542946 h 3984378"/>
              <a:gd name="connsiteX2" fmla="*/ 1620281 w 12172129"/>
              <a:gd name="connsiteY2" fmla="*/ 1365555 h 3984378"/>
              <a:gd name="connsiteX3" fmla="*/ 2092973 w 12172129"/>
              <a:gd name="connsiteY3" fmla="*/ 1166908 h 3984378"/>
              <a:gd name="connsiteX4" fmla="*/ 2721371 w 12172129"/>
              <a:gd name="connsiteY4" fmla="*/ 841004 h 3984378"/>
              <a:gd name="connsiteX5" fmla="*/ 3870713 w 12172129"/>
              <a:gd name="connsiteY5" fmla="*/ 1141693 h 3984378"/>
              <a:gd name="connsiteX6" fmla="*/ 5124228 w 12172129"/>
              <a:gd name="connsiteY6" fmla="*/ 1070430 h 3984378"/>
              <a:gd name="connsiteX7" fmla="*/ 6694023 w 12172129"/>
              <a:gd name="connsiteY7" fmla="*/ 422078 h 3984378"/>
              <a:gd name="connsiteX8" fmla="*/ 7431108 w 12172129"/>
              <a:gd name="connsiteY8" fmla="*/ 543496 h 3984378"/>
              <a:gd name="connsiteX9" fmla="*/ 8710064 w 12172129"/>
              <a:gd name="connsiteY9" fmla="*/ 11952 h 3984378"/>
              <a:gd name="connsiteX10" fmla="*/ 9922522 w 12172129"/>
              <a:gd name="connsiteY10" fmla="*/ 272620 h 3984378"/>
              <a:gd name="connsiteX11" fmla="*/ 10863741 w 12172129"/>
              <a:gd name="connsiteY11" fmla="*/ 800296 h 3984378"/>
              <a:gd name="connsiteX12" fmla="*/ 12171801 w 12172129"/>
              <a:gd name="connsiteY12" fmla="*/ 1023557 h 3984378"/>
              <a:gd name="connsiteX13" fmla="*/ 12170213 w 12172129"/>
              <a:gd name="connsiteY13" fmla="*/ 3981203 h 3984378"/>
              <a:gd name="connsiteX14" fmla="*/ 605 w 12172129"/>
              <a:gd name="connsiteY14" fmla="*/ 3984378 h 3984378"/>
              <a:gd name="connsiteX15" fmla="*/ 4950 w 12172129"/>
              <a:gd name="connsiteY15" fmla="*/ 1531139 h 3984378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24228 w 12172129"/>
              <a:gd name="connsiteY6" fmla="*/ 107556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30578 w 12172129"/>
              <a:gd name="connsiteY6" fmla="*/ 12216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870713 w 12172129"/>
              <a:gd name="connsiteY5" fmla="*/ 114683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21371 w 12172129"/>
              <a:gd name="connsiteY4" fmla="*/ 846141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16608 w 12172129"/>
              <a:gd name="connsiteY4" fmla="*/ 824710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16608 w 12172129"/>
              <a:gd name="connsiteY4" fmla="*/ 824710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16608 w 12172129"/>
              <a:gd name="connsiteY4" fmla="*/ 824710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16608 w 12172129"/>
              <a:gd name="connsiteY4" fmla="*/ 824710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4950 w 12172129"/>
              <a:gd name="connsiteY0" fmla="*/ 1536276 h 3989515"/>
              <a:gd name="connsiteX1" fmla="*/ 723427 w 12172129"/>
              <a:gd name="connsiteY1" fmla="*/ 1548083 h 3989515"/>
              <a:gd name="connsiteX2" fmla="*/ 1620281 w 12172129"/>
              <a:gd name="connsiteY2" fmla="*/ 1370692 h 3989515"/>
              <a:gd name="connsiteX3" fmla="*/ 2092973 w 12172129"/>
              <a:gd name="connsiteY3" fmla="*/ 1172045 h 3989515"/>
              <a:gd name="connsiteX4" fmla="*/ 2716608 w 12172129"/>
              <a:gd name="connsiteY4" fmla="*/ 824710 h 3989515"/>
              <a:gd name="connsiteX5" fmla="*/ 3902463 w 12172129"/>
              <a:gd name="connsiteY5" fmla="*/ 1140480 h 3989515"/>
              <a:gd name="connsiteX6" fmla="*/ 5168678 w 12172129"/>
              <a:gd name="connsiteY6" fmla="*/ 1069217 h 3989515"/>
              <a:gd name="connsiteX7" fmla="*/ 6694023 w 12172129"/>
              <a:gd name="connsiteY7" fmla="*/ 427215 h 3989515"/>
              <a:gd name="connsiteX8" fmla="*/ 7431108 w 12172129"/>
              <a:gd name="connsiteY8" fmla="*/ 548633 h 3989515"/>
              <a:gd name="connsiteX9" fmla="*/ 8710064 w 12172129"/>
              <a:gd name="connsiteY9" fmla="*/ 17089 h 3989515"/>
              <a:gd name="connsiteX10" fmla="*/ 9922522 w 12172129"/>
              <a:gd name="connsiteY10" fmla="*/ 277757 h 3989515"/>
              <a:gd name="connsiteX11" fmla="*/ 10863741 w 12172129"/>
              <a:gd name="connsiteY11" fmla="*/ 805433 h 3989515"/>
              <a:gd name="connsiteX12" fmla="*/ 12171801 w 12172129"/>
              <a:gd name="connsiteY12" fmla="*/ 1028694 h 3989515"/>
              <a:gd name="connsiteX13" fmla="*/ 12170213 w 12172129"/>
              <a:gd name="connsiteY13" fmla="*/ 3986340 h 3989515"/>
              <a:gd name="connsiteX14" fmla="*/ 605 w 12172129"/>
              <a:gd name="connsiteY14" fmla="*/ 3989515 h 3989515"/>
              <a:gd name="connsiteX15" fmla="*/ 4950 w 12172129"/>
              <a:gd name="connsiteY15" fmla="*/ 1536276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3902834 w 12172500"/>
              <a:gd name="connsiteY5" fmla="*/ 1140480 h 3989515"/>
              <a:gd name="connsiteX6" fmla="*/ 5169049 w 12172500"/>
              <a:gd name="connsiteY6" fmla="*/ 1069217 h 3989515"/>
              <a:gd name="connsiteX7" fmla="*/ 6694394 w 12172500"/>
              <a:gd name="connsiteY7" fmla="*/ 427215 h 3989515"/>
              <a:gd name="connsiteX8" fmla="*/ 7431479 w 12172500"/>
              <a:gd name="connsiteY8" fmla="*/ 548633 h 3989515"/>
              <a:gd name="connsiteX9" fmla="*/ 8710435 w 12172500"/>
              <a:gd name="connsiteY9" fmla="*/ 17089 h 3989515"/>
              <a:gd name="connsiteX10" fmla="*/ 9922893 w 12172500"/>
              <a:gd name="connsiteY10" fmla="*/ 277757 h 3989515"/>
              <a:gd name="connsiteX11" fmla="*/ 10864112 w 12172500"/>
              <a:gd name="connsiteY11" fmla="*/ 805433 h 3989515"/>
              <a:gd name="connsiteX12" fmla="*/ 12172172 w 12172500"/>
              <a:gd name="connsiteY12" fmla="*/ 1028694 h 3989515"/>
              <a:gd name="connsiteX13" fmla="*/ 12170584 w 12172500"/>
              <a:gd name="connsiteY13" fmla="*/ 3986340 h 3989515"/>
              <a:gd name="connsiteX14" fmla="*/ 976 w 12172500"/>
              <a:gd name="connsiteY14" fmla="*/ 3989515 h 3989515"/>
              <a:gd name="connsiteX15" fmla="*/ 558 w 12172500"/>
              <a:gd name="connsiteY15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3902834 w 12172500"/>
              <a:gd name="connsiteY5" fmla="*/ 1140480 h 3989515"/>
              <a:gd name="connsiteX6" fmla="*/ 5169049 w 12172500"/>
              <a:gd name="connsiteY6" fmla="*/ 1069217 h 3989515"/>
              <a:gd name="connsiteX7" fmla="*/ 6694394 w 12172500"/>
              <a:gd name="connsiteY7" fmla="*/ 427215 h 3989515"/>
              <a:gd name="connsiteX8" fmla="*/ 7431479 w 12172500"/>
              <a:gd name="connsiteY8" fmla="*/ 548633 h 3989515"/>
              <a:gd name="connsiteX9" fmla="*/ 8710435 w 12172500"/>
              <a:gd name="connsiteY9" fmla="*/ 17089 h 3989515"/>
              <a:gd name="connsiteX10" fmla="*/ 9922893 w 12172500"/>
              <a:gd name="connsiteY10" fmla="*/ 277757 h 3989515"/>
              <a:gd name="connsiteX11" fmla="*/ 10864112 w 12172500"/>
              <a:gd name="connsiteY11" fmla="*/ 805433 h 3989515"/>
              <a:gd name="connsiteX12" fmla="*/ 12172172 w 12172500"/>
              <a:gd name="connsiteY12" fmla="*/ 1028694 h 3989515"/>
              <a:gd name="connsiteX13" fmla="*/ 12170584 w 12172500"/>
              <a:gd name="connsiteY13" fmla="*/ 3986340 h 3989515"/>
              <a:gd name="connsiteX14" fmla="*/ 976 w 12172500"/>
              <a:gd name="connsiteY14" fmla="*/ 3989515 h 3989515"/>
              <a:gd name="connsiteX15" fmla="*/ 558 w 12172500"/>
              <a:gd name="connsiteY15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3912359 w 12172500"/>
              <a:gd name="connsiteY5" fmla="*/ 1130955 h 3989515"/>
              <a:gd name="connsiteX6" fmla="*/ 5169049 w 12172500"/>
              <a:gd name="connsiteY6" fmla="*/ 1069217 h 3989515"/>
              <a:gd name="connsiteX7" fmla="*/ 6694394 w 12172500"/>
              <a:gd name="connsiteY7" fmla="*/ 427215 h 3989515"/>
              <a:gd name="connsiteX8" fmla="*/ 7431479 w 12172500"/>
              <a:gd name="connsiteY8" fmla="*/ 548633 h 3989515"/>
              <a:gd name="connsiteX9" fmla="*/ 8710435 w 12172500"/>
              <a:gd name="connsiteY9" fmla="*/ 17089 h 3989515"/>
              <a:gd name="connsiteX10" fmla="*/ 9922893 w 12172500"/>
              <a:gd name="connsiteY10" fmla="*/ 277757 h 3989515"/>
              <a:gd name="connsiteX11" fmla="*/ 10864112 w 12172500"/>
              <a:gd name="connsiteY11" fmla="*/ 805433 h 3989515"/>
              <a:gd name="connsiteX12" fmla="*/ 12172172 w 12172500"/>
              <a:gd name="connsiteY12" fmla="*/ 1028694 h 3989515"/>
              <a:gd name="connsiteX13" fmla="*/ 12170584 w 12172500"/>
              <a:gd name="connsiteY13" fmla="*/ 3986340 h 3989515"/>
              <a:gd name="connsiteX14" fmla="*/ 976 w 12172500"/>
              <a:gd name="connsiteY14" fmla="*/ 3989515 h 3989515"/>
              <a:gd name="connsiteX15" fmla="*/ 558 w 12172500"/>
              <a:gd name="connsiteY15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5169049 w 12172500"/>
              <a:gd name="connsiteY5" fmla="*/ 1069217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36786 w 12172500"/>
              <a:gd name="connsiteY5" fmla="*/ 1157928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36786 w 12172500"/>
              <a:gd name="connsiteY5" fmla="*/ 1157928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36786 w 12172500"/>
              <a:gd name="connsiteY5" fmla="*/ 1157928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36786 w 12172500"/>
              <a:gd name="connsiteY5" fmla="*/ 1157928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36786 w 12172500"/>
              <a:gd name="connsiteY5" fmla="*/ 1157928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694394 w 12172500"/>
              <a:gd name="connsiteY6" fmla="*/ 42721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40816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408165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314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949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949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94979 w 12172500"/>
              <a:gd name="connsiteY7" fmla="*/ 54863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2464 h 3989515"/>
              <a:gd name="connsiteX1" fmla="*/ 723798 w 12172500"/>
              <a:gd name="connsiteY1" fmla="*/ 1548083 h 3989515"/>
              <a:gd name="connsiteX2" fmla="*/ 1620652 w 12172500"/>
              <a:gd name="connsiteY2" fmla="*/ 1370692 h 3989515"/>
              <a:gd name="connsiteX3" fmla="*/ 2093344 w 12172500"/>
              <a:gd name="connsiteY3" fmla="*/ 1172045 h 3989515"/>
              <a:gd name="connsiteX4" fmla="*/ 2716979 w 12172500"/>
              <a:gd name="connsiteY4" fmla="*/ 824710 h 3989515"/>
              <a:gd name="connsiteX5" fmla="*/ 4664081 w 12172500"/>
              <a:gd name="connsiteY5" fmla="*/ 1137456 h 3989515"/>
              <a:gd name="connsiteX6" fmla="*/ 6700744 w 12172500"/>
              <a:gd name="connsiteY6" fmla="*/ 398640 h 3989515"/>
              <a:gd name="connsiteX7" fmla="*/ 7491804 w 12172500"/>
              <a:gd name="connsiteY7" fmla="*/ 542283 h 3989515"/>
              <a:gd name="connsiteX8" fmla="*/ 8710435 w 12172500"/>
              <a:gd name="connsiteY8" fmla="*/ 17089 h 3989515"/>
              <a:gd name="connsiteX9" fmla="*/ 9922893 w 12172500"/>
              <a:gd name="connsiteY9" fmla="*/ 277757 h 3989515"/>
              <a:gd name="connsiteX10" fmla="*/ 10864112 w 12172500"/>
              <a:gd name="connsiteY10" fmla="*/ 805433 h 3989515"/>
              <a:gd name="connsiteX11" fmla="*/ 12172172 w 12172500"/>
              <a:gd name="connsiteY11" fmla="*/ 1028694 h 3989515"/>
              <a:gd name="connsiteX12" fmla="*/ 12170584 w 12172500"/>
              <a:gd name="connsiteY12" fmla="*/ 3986340 h 3989515"/>
              <a:gd name="connsiteX13" fmla="*/ 976 w 12172500"/>
              <a:gd name="connsiteY13" fmla="*/ 3989515 h 3989515"/>
              <a:gd name="connsiteX14" fmla="*/ 558 w 12172500"/>
              <a:gd name="connsiteY14" fmla="*/ 1512464 h 3989515"/>
              <a:gd name="connsiteX0" fmla="*/ 558 w 12172500"/>
              <a:gd name="connsiteY0" fmla="*/ 1519242 h 3996293"/>
              <a:gd name="connsiteX1" fmla="*/ 723798 w 12172500"/>
              <a:gd name="connsiteY1" fmla="*/ 1554861 h 3996293"/>
              <a:gd name="connsiteX2" fmla="*/ 1620652 w 12172500"/>
              <a:gd name="connsiteY2" fmla="*/ 1377470 h 3996293"/>
              <a:gd name="connsiteX3" fmla="*/ 2093344 w 12172500"/>
              <a:gd name="connsiteY3" fmla="*/ 1178823 h 3996293"/>
              <a:gd name="connsiteX4" fmla="*/ 2716979 w 12172500"/>
              <a:gd name="connsiteY4" fmla="*/ 831488 h 3996293"/>
              <a:gd name="connsiteX5" fmla="*/ 4664081 w 12172500"/>
              <a:gd name="connsiteY5" fmla="*/ 1144234 h 3996293"/>
              <a:gd name="connsiteX6" fmla="*/ 6700744 w 12172500"/>
              <a:gd name="connsiteY6" fmla="*/ 405418 h 3996293"/>
              <a:gd name="connsiteX7" fmla="*/ 7491804 w 12172500"/>
              <a:gd name="connsiteY7" fmla="*/ 549061 h 3996293"/>
              <a:gd name="connsiteX8" fmla="*/ 8710435 w 12172500"/>
              <a:gd name="connsiteY8" fmla="*/ 23867 h 3996293"/>
              <a:gd name="connsiteX9" fmla="*/ 9694293 w 12172500"/>
              <a:gd name="connsiteY9" fmla="*/ 186110 h 3996293"/>
              <a:gd name="connsiteX10" fmla="*/ 10864112 w 12172500"/>
              <a:gd name="connsiteY10" fmla="*/ 812211 h 3996293"/>
              <a:gd name="connsiteX11" fmla="*/ 12172172 w 12172500"/>
              <a:gd name="connsiteY11" fmla="*/ 1035472 h 3996293"/>
              <a:gd name="connsiteX12" fmla="*/ 12170584 w 12172500"/>
              <a:gd name="connsiteY12" fmla="*/ 3993118 h 3996293"/>
              <a:gd name="connsiteX13" fmla="*/ 976 w 12172500"/>
              <a:gd name="connsiteY13" fmla="*/ 3996293 h 3996293"/>
              <a:gd name="connsiteX14" fmla="*/ 558 w 12172500"/>
              <a:gd name="connsiteY14" fmla="*/ 1519242 h 3996293"/>
              <a:gd name="connsiteX0" fmla="*/ 558 w 12172500"/>
              <a:gd name="connsiteY0" fmla="*/ 1519242 h 3996293"/>
              <a:gd name="connsiteX1" fmla="*/ 723798 w 12172500"/>
              <a:gd name="connsiteY1" fmla="*/ 1554861 h 3996293"/>
              <a:gd name="connsiteX2" fmla="*/ 1620652 w 12172500"/>
              <a:gd name="connsiteY2" fmla="*/ 1377470 h 3996293"/>
              <a:gd name="connsiteX3" fmla="*/ 2093344 w 12172500"/>
              <a:gd name="connsiteY3" fmla="*/ 1178823 h 3996293"/>
              <a:gd name="connsiteX4" fmla="*/ 2716979 w 12172500"/>
              <a:gd name="connsiteY4" fmla="*/ 831488 h 3996293"/>
              <a:gd name="connsiteX5" fmla="*/ 4664081 w 12172500"/>
              <a:gd name="connsiteY5" fmla="*/ 1144234 h 3996293"/>
              <a:gd name="connsiteX6" fmla="*/ 6700744 w 12172500"/>
              <a:gd name="connsiteY6" fmla="*/ 405418 h 3996293"/>
              <a:gd name="connsiteX7" fmla="*/ 7491804 w 12172500"/>
              <a:gd name="connsiteY7" fmla="*/ 549061 h 3996293"/>
              <a:gd name="connsiteX8" fmla="*/ 8710435 w 12172500"/>
              <a:gd name="connsiteY8" fmla="*/ 23867 h 3996293"/>
              <a:gd name="connsiteX9" fmla="*/ 9694293 w 12172500"/>
              <a:gd name="connsiteY9" fmla="*/ 186110 h 3996293"/>
              <a:gd name="connsiteX10" fmla="*/ 10864112 w 12172500"/>
              <a:gd name="connsiteY10" fmla="*/ 812211 h 3996293"/>
              <a:gd name="connsiteX11" fmla="*/ 12172172 w 12172500"/>
              <a:gd name="connsiteY11" fmla="*/ 1035472 h 3996293"/>
              <a:gd name="connsiteX12" fmla="*/ 12170584 w 12172500"/>
              <a:gd name="connsiteY12" fmla="*/ 3993118 h 3996293"/>
              <a:gd name="connsiteX13" fmla="*/ 976 w 12172500"/>
              <a:gd name="connsiteY13" fmla="*/ 3996293 h 3996293"/>
              <a:gd name="connsiteX14" fmla="*/ 558 w 12172500"/>
              <a:gd name="connsiteY14" fmla="*/ 1519242 h 3996293"/>
              <a:gd name="connsiteX0" fmla="*/ 558 w 12172500"/>
              <a:gd name="connsiteY0" fmla="*/ 1532607 h 4009658"/>
              <a:gd name="connsiteX1" fmla="*/ 723798 w 12172500"/>
              <a:gd name="connsiteY1" fmla="*/ 1568226 h 4009658"/>
              <a:gd name="connsiteX2" fmla="*/ 1620652 w 12172500"/>
              <a:gd name="connsiteY2" fmla="*/ 1390835 h 4009658"/>
              <a:gd name="connsiteX3" fmla="*/ 2093344 w 12172500"/>
              <a:gd name="connsiteY3" fmla="*/ 1192188 h 4009658"/>
              <a:gd name="connsiteX4" fmla="*/ 2716979 w 12172500"/>
              <a:gd name="connsiteY4" fmla="*/ 844853 h 4009658"/>
              <a:gd name="connsiteX5" fmla="*/ 4664081 w 12172500"/>
              <a:gd name="connsiteY5" fmla="*/ 1157599 h 4009658"/>
              <a:gd name="connsiteX6" fmla="*/ 6700744 w 12172500"/>
              <a:gd name="connsiteY6" fmla="*/ 418783 h 4009658"/>
              <a:gd name="connsiteX7" fmla="*/ 7491804 w 12172500"/>
              <a:gd name="connsiteY7" fmla="*/ 562426 h 4009658"/>
              <a:gd name="connsiteX8" fmla="*/ 8710435 w 12172500"/>
              <a:gd name="connsiteY8" fmla="*/ 37232 h 4009658"/>
              <a:gd name="connsiteX9" fmla="*/ 9694293 w 12172500"/>
              <a:gd name="connsiteY9" fmla="*/ 199475 h 4009658"/>
              <a:gd name="connsiteX10" fmla="*/ 10864112 w 12172500"/>
              <a:gd name="connsiteY10" fmla="*/ 825576 h 4009658"/>
              <a:gd name="connsiteX11" fmla="*/ 12172172 w 12172500"/>
              <a:gd name="connsiteY11" fmla="*/ 1048837 h 4009658"/>
              <a:gd name="connsiteX12" fmla="*/ 12170584 w 12172500"/>
              <a:gd name="connsiteY12" fmla="*/ 4006483 h 4009658"/>
              <a:gd name="connsiteX13" fmla="*/ 976 w 12172500"/>
              <a:gd name="connsiteY13" fmla="*/ 4009658 h 4009658"/>
              <a:gd name="connsiteX14" fmla="*/ 558 w 12172500"/>
              <a:gd name="connsiteY14" fmla="*/ 1532607 h 400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72500" h="4009658">
                <a:moveTo>
                  <a:pt x="558" y="1532607"/>
                </a:moveTo>
                <a:cubicBezTo>
                  <a:pt x="333436" y="1583378"/>
                  <a:pt x="453782" y="1591855"/>
                  <a:pt x="723798" y="1568226"/>
                </a:cubicBezTo>
                <a:cubicBezTo>
                  <a:pt x="993814" y="1544597"/>
                  <a:pt x="1247614" y="1524311"/>
                  <a:pt x="1620652" y="1390835"/>
                </a:cubicBezTo>
                <a:lnTo>
                  <a:pt x="2093344" y="1192188"/>
                </a:lnTo>
                <a:cubicBezTo>
                  <a:pt x="2301222" y="1076410"/>
                  <a:pt x="2511482" y="984444"/>
                  <a:pt x="2716979" y="844853"/>
                </a:cubicBezTo>
                <a:cubicBezTo>
                  <a:pt x="3229596" y="1011960"/>
                  <a:pt x="3885173" y="1251143"/>
                  <a:pt x="4664081" y="1157599"/>
                </a:cubicBezTo>
                <a:cubicBezTo>
                  <a:pt x="5995711" y="991315"/>
                  <a:pt x="6377504" y="603150"/>
                  <a:pt x="6700744" y="418783"/>
                </a:cubicBezTo>
                <a:cubicBezTo>
                  <a:pt x="6790864" y="471956"/>
                  <a:pt x="6991756" y="562518"/>
                  <a:pt x="7491804" y="562426"/>
                </a:cubicBezTo>
                <a:cubicBezTo>
                  <a:pt x="8153777" y="486134"/>
                  <a:pt x="8277766" y="220763"/>
                  <a:pt x="8710435" y="37232"/>
                </a:cubicBezTo>
                <a:cubicBezTo>
                  <a:pt x="9199678" y="-50715"/>
                  <a:pt x="9125040" y="22627"/>
                  <a:pt x="9694293" y="199475"/>
                </a:cubicBezTo>
                <a:cubicBezTo>
                  <a:pt x="10373793" y="373039"/>
                  <a:pt x="10505922" y="634867"/>
                  <a:pt x="10864112" y="825576"/>
                </a:cubicBezTo>
                <a:cubicBezTo>
                  <a:pt x="11338232" y="983816"/>
                  <a:pt x="11301812" y="1088717"/>
                  <a:pt x="12172172" y="1048837"/>
                </a:cubicBezTo>
                <a:cubicBezTo>
                  <a:pt x="12173759" y="2317717"/>
                  <a:pt x="12168997" y="2737603"/>
                  <a:pt x="12170584" y="4006483"/>
                </a:cubicBezTo>
                <a:lnTo>
                  <a:pt x="976" y="4009658"/>
                </a:lnTo>
                <a:cubicBezTo>
                  <a:pt x="-2232" y="3230012"/>
                  <a:pt x="3766" y="2312253"/>
                  <a:pt x="558" y="1532607"/>
                </a:cubicBezTo>
                <a:close/>
              </a:path>
            </a:pathLst>
          </a:custGeom>
          <a:gradFill flip="none" rotWithShape="1">
            <a:gsLst>
              <a:gs pos="17000">
                <a:srgbClr val="B61E51"/>
              </a:gs>
              <a:gs pos="57000">
                <a:srgbClr val="302C6A"/>
              </a:gs>
            </a:gsLst>
            <a:lin ang="4800000" scaled="0"/>
            <a:tileRect/>
          </a:gradFill>
          <a:ln>
            <a:noFill/>
          </a:ln>
          <a:effectLst>
            <a:innerShdw blurRad="368300" dist="2540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7E0F08-12B8-4FB8-B991-DDF26768E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69" y="5719814"/>
            <a:ext cx="11400331" cy="922286"/>
          </a:xfrm>
        </p:spPr>
        <p:txBody>
          <a:bodyPr>
            <a:normAutofit/>
          </a:bodyPr>
          <a:lstStyle>
            <a:lvl1pPr algn="r">
              <a:defRPr sz="3200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486814-7652-47A7-8FBE-29243673AB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" y="1433324"/>
            <a:ext cx="12192000" cy="305374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3332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37FAD7E2-5F88-480D-88E3-E85F75528D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" y="0"/>
            <a:ext cx="12164572" cy="684257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2FB7F3-CBB3-4CED-AE8C-ADD72085A7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5" y="6415997"/>
            <a:ext cx="1150275" cy="33151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AC49570-9053-49D6-A8ED-78BF846ED164}"/>
              </a:ext>
            </a:extLst>
          </p:cNvPr>
          <p:cNvSpPr/>
          <p:nvPr userDrawn="1"/>
        </p:nvSpPr>
        <p:spPr>
          <a:xfrm>
            <a:off x="4982250" y="714604"/>
            <a:ext cx="7185938" cy="71817"/>
          </a:xfrm>
          <a:prstGeom prst="rect">
            <a:avLst/>
          </a:prstGeom>
          <a:solidFill>
            <a:srgbClr val="302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F6E8FB5-F707-4945-BD8F-2F45BC279356}"/>
              </a:ext>
            </a:extLst>
          </p:cNvPr>
          <p:cNvSpPr/>
          <p:nvPr userDrawn="1"/>
        </p:nvSpPr>
        <p:spPr>
          <a:xfrm>
            <a:off x="7856625" y="825307"/>
            <a:ext cx="4311563" cy="71817"/>
          </a:xfrm>
          <a:prstGeom prst="rect">
            <a:avLst/>
          </a:prstGeom>
          <a:solidFill>
            <a:srgbClr val="BA2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8668CA7-085A-4F21-B2CA-897E8B318D3B}"/>
              </a:ext>
            </a:extLst>
          </p:cNvPr>
          <p:cNvSpPr/>
          <p:nvPr userDrawn="1"/>
        </p:nvSpPr>
        <p:spPr>
          <a:xfrm>
            <a:off x="4351553" y="714604"/>
            <a:ext cx="582029" cy="71817"/>
          </a:xfrm>
          <a:prstGeom prst="rect">
            <a:avLst/>
          </a:prstGeom>
          <a:solidFill>
            <a:srgbClr val="302B6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BFFE7C1-79FB-4ED7-BF6F-87661F2AD4DA}"/>
              </a:ext>
            </a:extLst>
          </p:cNvPr>
          <p:cNvSpPr/>
          <p:nvPr userDrawn="1"/>
        </p:nvSpPr>
        <p:spPr>
          <a:xfrm>
            <a:off x="4159049" y="714604"/>
            <a:ext cx="143837" cy="71817"/>
          </a:xfrm>
          <a:prstGeom prst="rect">
            <a:avLst/>
          </a:prstGeom>
          <a:solidFill>
            <a:srgbClr val="302B6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A909287-982B-4057-943E-F67AA8207EBC}"/>
              </a:ext>
            </a:extLst>
          </p:cNvPr>
          <p:cNvSpPr/>
          <p:nvPr userDrawn="1"/>
        </p:nvSpPr>
        <p:spPr>
          <a:xfrm>
            <a:off x="3966545" y="714604"/>
            <a:ext cx="143837" cy="71817"/>
          </a:xfrm>
          <a:prstGeom prst="rect">
            <a:avLst/>
          </a:prstGeom>
          <a:solidFill>
            <a:srgbClr val="302B6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017A4C6-674D-44FE-B1B1-64D28B6A002B}"/>
              </a:ext>
            </a:extLst>
          </p:cNvPr>
          <p:cNvSpPr/>
          <p:nvPr userDrawn="1"/>
        </p:nvSpPr>
        <p:spPr>
          <a:xfrm>
            <a:off x="6891725" y="825307"/>
            <a:ext cx="862313" cy="71817"/>
          </a:xfrm>
          <a:prstGeom prst="rect">
            <a:avLst/>
          </a:prstGeom>
          <a:solidFill>
            <a:srgbClr val="BA205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3717DB7-80B7-47E9-95A0-4C88F0E61F8F}"/>
              </a:ext>
            </a:extLst>
          </p:cNvPr>
          <p:cNvSpPr/>
          <p:nvPr userDrawn="1"/>
        </p:nvSpPr>
        <p:spPr>
          <a:xfrm>
            <a:off x="6537630" y="825307"/>
            <a:ext cx="251508" cy="71817"/>
          </a:xfrm>
          <a:prstGeom prst="rect">
            <a:avLst/>
          </a:prstGeom>
          <a:solidFill>
            <a:srgbClr val="BA205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8FB6770-EF32-4625-A279-80AD545B587C}"/>
              </a:ext>
            </a:extLst>
          </p:cNvPr>
          <p:cNvSpPr/>
          <p:nvPr userDrawn="1"/>
        </p:nvSpPr>
        <p:spPr>
          <a:xfrm>
            <a:off x="6324653" y="825307"/>
            <a:ext cx="107789" cy="71817"/>
          </a:xfrm>
          <a:prstGeom prst="rect">
            <a:avLst/>
          </a:prstGeom>
          <a:solidFill>
            <a:srgbClr val="BA205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8EAB069-169E-4031-842D-49F986BBAE43}"/>
              </a:ext>
            </a:extLst>
          </p:cNvPr>
          <p:cNvGrpSpPr/>
          <p:nvPr userDrawn="1"/>
        </p:nvGrpSpPr>
        <p:grpSpPr>
          <a:xfrm>
            <a:off x="259888" y="-87203"/>
            <a:ext cx="11908301" cy="842338"/>
            <a:chOff x="259888" y="-87203"/>
            <a:chExt cx="11908301" cy="84233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6C1279C0-79A3-4A0E-90FD-E742ADBFA212}"/>
                </a:ext>
              </a:extLst>
            </p:cNvPr>
            <p:cNvSpPr/>
            <p:nvPr userDrawn="1"/>
          </p:nvSpPr>
          <p:spPr>
            <a:xfrm>
              <a:off x="2716811" y="0"/>
              <a:ext cx="9451378" cy="675118"/>
            </a:xfrm>
            <a:custGeom>
              <a:avLst/>
              <a:gdLst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0 w 10060313"/>
                <a:gd name="connsiteY3" fmla="*/ 590257 h 590257"/>
                <a:gd name="connsiteX4" fmla="*/ 0 w 10060313"/>
                <a:gd name="connsiteY4" fmla="*/ 0 h 590257"/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1038225 w 10060313"/>
                <a:gd name="connsiteY3" fmla="*/ 590257 h 590257"/>
                <a:gd name="connsiteX4" fmla="*/ 0 w 10060313"/>
                <a:gd name="connsiteY4" fmla="*/ 0 h 590257"/>
                <a:gd name="connsiteX0" fmla="*/ 390525 w 9022088"/>
                <a:gd name="connsiteY0" fmla="*/ 6350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0525 w 9022088"/>
                <a:gd name="connsiteY4" fmla="*/ 6350 h 590257"/>
                <a:gd name="connsiteX0" fmla="*/ 392798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2798 w 9022088"/>
                <a:gd name="connsiteY4" fmla="*/ 2186 h 590257"/>
                <a:gd name="connsiteX0" fmla="*/ 388251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88251 w 9022088"/>
                <a:gd name="connsiteY4" fmla="*/ 2186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2088" h="590257">
                  <a:moveTo>
                    <a:pt x="388251" y="2186"/>
                  </a:moveTo>
                  <a:lnTo>
                    <a:pt x="9022088" y="0"/>
                  </a:lnTo>
                  <a:lnTo>
                    <a:pt x="9022088" y="590257"/>
                  </a:lnTo>
                  <a:lnTo>
                    <a:pt x="0" y="590257"/>
                  </a:lnTo>
                  <a:lnTo>
                    <a:pt x="388251" y="2186"/>
                  </a:lnTo>
                  <a:close/>
                </a:path>
              </a:pathLst>
            </a:cu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CD07810A-628B-4C5D-81AA-AF0898672D5A}"/>
                </a:ext>
              </a:extLst>
            </p:cNvPr>
            <p:cNvSpPr/>
            <p:nvPr userDrawn="1"/>
          </p:nvSpPr>
          <p:spPr>
            <a:xfrm rot="4183493">
              <a:off x="1704075" y="-839"/>
              <a:ext cx="612850" cy="440122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0" name="Прямоугольник 26">
              <a:extLst>
                <a:ext uri="{FF2B5EF4-FFF2-40B4-BE49-F238E27FC236}">
                  <a16:creationId xmlns:a16="http://schemas.microsoft.com/office/drawing/2014/main" id="{59E3E1C1-8A05-44BA-BED4-C0F6A781E91B}"/>
                </a:ext>
              </a:extLst>
            </p:cNvPr>
            <p:cNvSpPr/>
            <p:nvPr userDrawn="1"/>
          </p:nvSpPr>
          <p:spPr>
            <a:xfrm rot="4183493" flipH="1" flipV="1">
              <a:off x="2001363" y="214488"/>
              <a:ext cx="389435" cy="691859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  <a:gd name="connsiteX0" fmla="*/ 524022 w 852091"/>
                <a:gd name="connsiteY0" fmla="*/ 280988 h 797124"/>
                <a:gd name="connsiteX1" fmla="*/ 852091 w 852091"/>
                <a:gd name="connsiteY1" fmla="*/ 0 h 797124"/>
                <a:gd name="connsiteX2" fmla="*/ 852091 w 852091"/>
                <a:gd name="connsiteY2" fmla="*/ 590257 h 797124"/>
                <a:gd name="connsiteX3" fmla="*/ 0 w 852091"/>
                <a:gd name="connsiteY3" fmla="*/ 797124 h 797124"/>
                <a:gd name="connsiteX4" fmla="*/ 524022 w 852091"/>
                <a:gd name="connsiteY4" fmla="*/ 280988 h 797124"/>
                <a:gd name="connsiteX0" fmla="*/ 524022 w 862548"/>
                <a:gd name="connsiteY0" fmla="*/ 0 h 516136"/>
                <a:gd name="connsiteX1" fmla="*/ 862548 w 862548"/>
                <a:gd name="connsiteY1" fmla="*/ 5132 h 516136"/>
                <a:gd name="connsiteX2" fmla="*/ 852091 w 862548"/>
                <a:gd name="connsiteY2" fmla="*/ 309269 h 516136"/>
                <a:gd name="connsiteX3" fmla="*/ 0 w 862548"/>
                <a:gd name="connsiteY3" fmla="*/ 516136 h 516136"/>
                <a:gd name="connsiteX4" fmla="*/ 524022 w 862548"/>
                <a:gd name="connsiteY4" fmla="*/ 0 h 516136"/>
                <a:gd name="connsiteX0" fmla="*/ 549690 w 862548"/>
                <a:gd name="connsiteY0" fmla="*/ 177628 h 511004"/>
                <a:gd name="connsiteX1" fmla="*/ 862548 w 862548"/>
                <a:gd name="connsiteY1" fmla="*/ 0 h 511004"/>
                <a:gd name="connsiteX2" fmla="*/ 852091 w 862548"/>
                <a:gd name="connsiteY2" fmla="*/ 304137 h 511004"/>
                <a:gd name="connsiteX3" fmla="*/ 0 w 862548"/>
                <a:gd name="connsiteY3" fmla="*/ 511004 h 511004"/>
                <a:gd name="connsiteX4" fmla="*/ 549690 w 862548"/>
                <a:gd name="connsiteY4" fmla="*/ 177628 h 51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2548" h="511004">
                  <a:moveTo>
                    <a:pt x="549690" y="177628"/>
                  </a:moveTo>
                  <a:lnTo>
                    <a:pt x="862548" y="0"/>
                  </a:lnTo>
                  <a:lnTo>
                    <a:pt x="852091" y="304137"/>
                  </a:lnTo>
                  <a:lnTo>
                    <a:pt x="0" y="511004"/>
                  </a:lnTo>
                  <a:lnTo>
                    <a:pt x="549690" y="177628"/>
                  </a:lnTo>
                  <a:close/>
                </a:path>
              </a:pathLst>
            </a:custGeom>
            <a:solidFill>
              <a:srgbClr val="302B6D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" name="Равнобедренный треугольник 1">
              <a:extLst>
                <a:ext uri="{FF2B5EF4-FFF2-40B4-BE49-F238E27FC236}">
                  <a16:creationId xmlns:a16="http://schemas.microsoft.com/office/drawing/2014/main" id="{756BF109-08ED-481C-8E11-37D0480F3C47}"/>
                </a:ext>
              </a:extLst>
            </p:cNvPr>
            <p:cNvSpPr/>
            <p:nvPr userDrawn="1"/>
          </p:nvSpPr>
          <p:spPr>
            <a:xfrm>
              <a:off x="1461196" y="-9446"/>
              <a:ext cx="272471" cy="408452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471" h="357110">
                  <a:moveTo>
                    <a:pt x="0" y="357110"/>
                  </a:moveTo>
                  <a:lnTo>
                    <a:pt x="186243" y="0"/>
                  </a:lnTo>
                  <a:lnTo>
                    <a:pt x="272471" y="280910"/>
                  </a:lnTo>
                  <a:lnTo>
                    <a:pt x="0" y="357110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1" name="Равнобедренный треугольник 1">
              <a:extLst>
                <a:ext uri="{FF2B5EF4-FFF2-40B4-BE49-F238E27FC236}">
                  <a16:creationId xmlns:a16="http://schemas.microsoft.com/office/drawing/2014/main" id="{5285CD7F-7CA3-4DB5-A254-6F727888616E}"/>
                </a:ext>
              </a:extLst>
            </p:cNvPr>
            <p:cNvSpPr/>
            <p:nvPr userDrawn="1"/>
          </p:nvSpPr>
          <p:spPr>
            <a:xfrm>
              <a:off x="1361640" y="326374"/>
              <a:ext cx="496309" cy="299508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4" name="Равнобедренный треугольник 1">
              <a:extLst>
                <a:ext uri="{FF2B5EF4-FFF2-40B4-BE49-F238E27FC236}">
                  <a16:creationId xmlns:a16="http://schemas.microsoft.com/office/drawing/2014/main" id="{4EA3E03C-D202-4CF9-B9EF-8D50E5771F80}"/>
                </a:ext>
              </a:extLst>
            </p:cNvPr>
            <p:cNvSpPr/>
            <p:nvPr userDrawn="1"/>
          </p:nvSpPr>
          <p:spPr>
            <a:xfrm rot="19854970">
              <a:off x="880288" y="66546"/>
              <a:ext cx="408511" cy="246524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5" name="Равнобедренный треугольник 1">
              <a:extLst>
                <a:ext uri="{FF2B5EF4-FFF2-40B4-BE49-F238E27FC236}">
                  <a16:creationId xmlns:a16="http://schemas.microsoft.com/office/drawing/2014/main" id="{C63957C6-CDC3-4787-9A74-3E4592B27924}"/>
                </a:ext>
              </a:extLst>
            </p:cNvPr>
            <p:cNvSpPr/>
            <p:nvPr userDrawn="1"/>
          </p:nvSpPr>
          <p:spPr>
            <a:xfrm rot="20681187">
              <a:off x="921243" y="318954"/>
              <a:ext cx="365750" cy="22071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6" name="Прямоугольник 26">
              <a:extLst>
                <a:ext uri="{FF2B5EF4-FFF2-40B4-BE49-F238E27FC236}">
                  <a16:creationId xmlns:a16="http://schemas.microsoft.com/office/drawing/2014/main" id="{7F26E186-FF5E-45A1-8F4B-BEAA761BB488}"/>
                </a:ext>
              </a:extLst>
            </p:cNvPr>
            <p:cNvSpPr/>
            <p:nvPr userDrawn="1"/>
          </p:nvSpPr>
          <p:spPr>
            <a:xfrm rot="4183493">
              <a:off x="585592" y="130448"/>
              <a:ext cx="260257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7" name="Равнобедренный треугольник 1">
              <a:extLst>
                <a:ext uri="{FF2B5EF4-FFF2-40B4-BE49-F238E27FC236}">
                  <a16:creationId xmlns:a16="http://schemas.microsoft.com/office/drawing/2014/main" id="{24BAF7CA-2F0D-48A8-B98B-1B19E1A58C18}"/>
                </a:ext>
              </a:extLst>
            </p:cNvPr>
            <p:cNvSpPr/>
            <p:nvPr userDrawn="1"/>
          </p:nvSpPr>
          <p:spPr>
            <a:xfrm>
              <a:off x="1757078" y="4285"/>
              <a:ext cx="1340355" cy="66455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  <a:gd name="connsiteX0" fmla="*/ 0 w 819655"/>
                <a:gd name="connsiteY0" fmla="*/ 201535 h 325360"/>
                <a:gd name="connsiteX1" fmla="*/ 819655 w 819655"/>
                <a:gd name="connsiteY1" fmla="*/ 0 h 325360"/>
                <a:gd name="connsiteX2" fmla="*/ 496309 w 819655"/>
                <a:gd name="connsiteY2" fmla="*/ 325360 h 325360"/>
                <a:gd name="connsiteX3" fmla="*/ 0 w 819655"/>
                <a:gd name="connsiteY3" fmla="*/ 201535 h 325360"/>
                <a:gd name="connsiteX0" fmla="*/ 0 w 819655"/>
                <a:gd name="connsiteY0" fmla="*/ 201535 h 579360"/>
                <a:gd name="connsiteX1" fmla="*/ 819655 w 819655"/>
                <a:gd name="connsiteY1" fmla="*/ 0 h 579360"/>
                <a:gd name="connsiteX2" fmla="*/ 426459 w 819655"/>
                <a:gd name="connsiteY2" fmla="*/ 579360 h 579360"/>
                <a:gd name="connsiteX3" fmla="*/ 0 w 819655"/>
                <a:gd name="connsiteY3" fmla="*/ 201535 h 579360"/>
                <a:gd name="connsiteX0" fmla="*/ 0 w 1340355"/>
                <a:gd name="connsiteY0" fmla="*/ 0 h 581025"/>
                <a:gd name="connsiteX1" fmla="*/ 1340355 w 1340355"/>
                <a:gd name="connsiteY1" fmla="*/ 1665 h 581025"/>
                <a:gd name="connsiteX2" fmla="*/ 947159 w 1340355"/>
                <a:gd name="connsiteY2" fmla="*/ 581025 h 581025"/>
                <a:gd name="connsiteX3" fmla="*/ 0 w 1340355"/>
                <a:gd name="connsiteY3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0355" h="581025">
                  <a:moveTo>
                    <a:pt x="0" y="0"/>
                  </a:moveTo>
                  <a:lnTo>
                    <a:pt x="1340355" y="1665"/>
                  </a:lnTo>
                  <a:lnTo>
                    <a:pt x="947159" y="581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2B6D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 dirty="0"/>
            </a:p>
          </p:txBody>
        </p:sp>
        <p:sp>
          <p:nvSpPr>
            <p:cNvPr id="58" name="Прямоугольник 26">
              <a:extLst>
                <a:ext uri="{FF2B5EF4-FFF2-40B4-BE49-F238E27FC236}">
                  <a16:creationId xmlns:a16="http://schemas.microsoft.com/office/drawing/2014/main" id="{384CA253-717A-44B6-8D0F-42F05BA6AAF0}"/>
                </a:ext>
              </a:extLst>
            </p:cNvPr>
            <p:cNvSpPr/>
            <p:nvPr userDrawn="1"/>
          </p:nvSpPr>
          <p:spPr>
            <a:xfrm rot="16623740">
              <a:off x="223213" y="305069"/>
              <a:ext cx="260256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9" name="Равнобедренный треугольник 1">
              <a:extLst>
                <a:ext uri="{FF2B5EF4-FFF2-40B4-BE49-F238E27FC236}">
                  <a16:creationId xmlns:a16="http://schemas.microsoft.com/office/drawing/2014/main" id="{6C73506C-4D4F-4688-B3B8-30AE733ECDCB}"/>
                </a:ext>
              </a:extLst>
            </p:cNvPr>
            <p:cNvSpPr/>
            <p:nvPr userDrawn="1"/>
          </p:nvSpPr>
          <p:spPr>
            <a:xfrm rot="20681187">
              <a:off x="684309" y="30464"/>
              <a:ext cx="218234" cy="131697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E6183CD-5F2F-4A1E-9903-9AA9CA8450CC}"/>
              </a:ext>
            </a:extLst>
          </p:cNvPr>
          <p:cNvSpPr/>
          <p:nvPr userDrawn="1"/>
        </p:nvSpPr>
        <p:spPr>
          <a:xfrm rot="16200000">
            <a:off x="11230401" y="313491"/>
            <a:ext cx="288000" cy="35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>
              <a:solidFill>
                <a:schemeClr val="bg1"/>
              </a:solidFill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B5F1F2D7-4F1A-4623-8128-93F56F4CFBC9}"/>
              </a:ext>
            </a:extLst>
          </p:cNvPr>
          <p:cNvGrpSpPr/>
          <p:nvPr userDrawn="1"/>
        </p:nvGrpSpPr>
        <p:grpSpPr>
          <a:xfrm flipH="1">
            <a:off x="0" y="6279949"/>
            <a:ext cx="2000136" cy="71817"/>
            <a:chOff x="960100" y="519764"/>
            <a:chExt cx="11231900" cy="293972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B0397293-8481-40F4-92C0-51DC6DFACD96}"/>
                </a:ext>
              </a:extLst>
            </p:cNvPr>
            <p:cNvSpPr/>
            <p:nvPr userDrawn="1"/>
          </p:nvSpPr>
          <p:spPr>
            <a:xfrm>
              <a:off x="2112000" y="519764"/>
              <a:ext cx="1008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58735A5B-1DC1-4ED9-BD0D-B51BCB84CB1C}"/>
                </a:ext>
              </a:extLst>
            </p:cNvPr>
            <p:cNvSpPr/>
            <p:nvPr userDrawn="1"/>
          </p:nvSpPr>
          <p:spPr>
            <a:xfrm>
              <a:off x="4992000" y="630750"/>
              <a:ext cx="720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F67963B9-60B3-47F8-A86F-DB3456471AB3}"/>
                </a:ext>
              </a:extLst>
            </p:cNvPr>
            <p:cNvSpPr/>
            <p:nvPr userDrawn="1"/>
          </p:nvSpPr>
          <p:spPr>
            <a:xfrm>
              <a:off x="7872000" y="741736"/>
              <a:ext cx="4320000" cy="72000"/>
            </a:xfrm>
            <a:prstGeom prst="rect">
              <a:avLst/>
            </a:prstGeom>
            <a:solidFill>
              <a:srgbClr val="BA20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EE5B4350-C652-4852-A9BA-EDE3E5CC42FA}"/>
                </a:ext>
              </a:extLst>
            </p:cNvPr>
            <p:cNvSpPr/>
            <p:nvPr userDrawn="1"/>
          </p:nvSpPr>
          <p:spPr>
            <a:xfrm>
              <a:off x="1284050" y="519764"/>
              <a:ext cx="720000" cy="72000"/>
            </a:xfrm>
            <a:prstGeom prst="rect">
              <a:avLst/>
            </a:pr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8F0B57BD-4BC9-4822-9723-274E4998B466}"/>
                </a:ext>
              </a:extLst>
            </p:cNvPr>
            <p:cNvSpPr/>
            <p:nvPr userDrawn="1"/>
          </p:nvSpPr>
          <p:spPr>
            <a:xfrm>
              <a:off x="960100" y="519764"/>
              <a:ext cx="216000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305D4DEA-A840-4AFE-A3F8-3744A760E844}"/>
                </a:ext>
              </a:extLst>
            </p:cNvPr>
            <p:cNvSpPr/>
            <p:nvPr userDrawn="1"/>
          </p:nvSpPr>
          <p:spPr>
            <a:xfrm>
              <a:off x="4360069" y="630750"/>
              <a:ext cx="583168" cy="72000"/>
            </a:xfrm>
            <a:prstGeom prst="rect">
              <a:avLst/>
            </a:prstGeom>
            <a:solidFill>
              <a:srgbClr val="302B6D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6B811145-2322-45A8-B11E-318746A97904}"/>
                </a:ext>
              </a:extLst>
            </p:cNvPr>
            <p:cNvSpPr/>
            <p:nvPr userDrawn="1"/>
          </p:nvSpPr>
          <p:spPr>
            <a:xfrm>
              <a:off x="4167188" y="630750"/>
              <a:ext cx="144118" cy="72000"/>
            </a:xfrm>
            <a:prstGeom prst="rect">
              <a:avLst/>
            </a:prstGeom>
            <a:solidFill>
              <a:srgbClr val="302B6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F10F05A5-2754-4DA0-8209-24F477E33361}"/>
                </a:ext>
              </a:extLst>
            </p:cNvPr>
            <p:cNvSpPr/>
            <p:nvPr userDrawn="1"/>
          </p:nvSpPr>
          <p:spPr>
            <a:xfrm>
              <a:off x="3974307" y="630750"/>
              <a:ext cx="144118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B26F907C-6AEB-475D-A82A-B7520D6073EA}"/>
                </a:ext>
              </a:extLst>
            </p:cNvPr>
            <p:cNvSpPr/>
            <p:nvPr userDrawn="1"/>
          </p:nvSpPr>
          <p:spPr>
            <a:xfrm>
              <a:off x="6905212" y="741736"/>
              <a:ext cx="864000" cy="72000"/>
            </a:xfrm>
            <a:prstGeom prst="rect">
              <a:avLst/>
            </a:prstGeom>
            <a:solidFill>
              <a:srgbClr val="BA2057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FEE2539-0B6A-4B4D-A3DB-CF1B82C9BC13}"/>
                </a:ext>
              </a:extLst>
            </p:cNvPr>
            <p:cNvSpPr/>
            <p:nvPr userDrawn="1"/>
          </p:nvSpPr>
          <p:spPr>
            <a:xfrm>
              <a:off x="6550424" y="741736"/>
              <a:ext cx="252000" cy="72000"/>
            </a:xfrm>
            <a:prstGeom prst="rect">
              <a:avLst/>
            </a:prstGeom>
            <a:solidFill>
              <a:srgbClr val="BA205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17D880D8-AD1B-48BD-97C1-FFE566067B22}"/>
                </a:ext>
              </a:extLst>
            </p:cNvPr>
            <p:cNvSpPr/>
            <p:nvPr userDrawn="1"/>
          </p:nvSpPr>
          <p:spPr>
            <a:xfrm>
              <a:off x="6337030" y="741736"/>
              <a:ext cx="108000" cy="72000"/>
            </a:xfrm>
            <a:prstGeom prst="rect">
              <a:avLst/>
            </a:prstGeom>
            <a:solidFill>
              <a:srgbClr val="BA205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</p:grp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FB7FCC4-EB84-42CC-AB06-C5355006C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5387" y="77457"/>
            <a:ext cx="7603438" cy="503539"/>
          </a:xfrm>
        </p:spPr>
        <p:txBody>
          <a:bodyPr lIns="0" rIns="0" anchor="ctr">
            <a:normAutofit/>
          </a:bodyPr>
          <a:lstStyle>
            <a:lvl1pPr algn="r">
              <a:defRPr sz="2200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978C36-B349-404E-9E94-1AD42F2E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4401" y="147065"/>
            <a:ext cx="595733" cy="36419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fld id="{784D6179-009D-4F6B-9B8A-C7673BDDC581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DEE2CB3-7BD8-499A-BDD6-651BB7CDDACA}"/>
              </a:ext>
            </a:extLst>
          </p:cNvPr>
          <p:cNvGrpSpPr/>
          <p:nvPr userDrawn="1"/>
        </p:nvGrpSpPr>
        <p:grpSpPr>
          <a:xfrm rot="16200000">
            <a:off x="-2200112" y="1491943"/>
            <a:ext cx="3487424" cy="503539"/>
            <a:chOff x="-1801640" y="3941651"/>
            <a:chExt cx="13494601" cy="1948446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DE313F62-55B8-4DBA-9DF3-8B941B7EB079}"/>
                </a:ext>
              </a:extLst>
            </p:cNvPr>
            <p:cNvSpPr/>
            <p:nvPr/>
          </p:nvSpPr>
          <p:spPr>
            <a:xfrm>
              <a:off x="507591" y="3945926"/>
              <a:ext cx="1939895" cy="1939895"/>
            </a:xfrm>
            <a:prstGeom prst="ellipse">
              <a:avLst/>
            </a:prstGeom>
            <a:solidFill>
              <a:srgbClr val="369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7E3CA644-F270-4C6F-A1BB-741A04163CB2}"/>
                </a:ext>
              </a:extLst>
            </p:cNvPr>
            <p:cNvSpPr/>
            <p:nvPr/>
          </p:nvSpPr>
          <p:spPr>
            <a:xfrm>
              <a:off x="2816822" y="3945926"/>
              <a:ext cx="1939895" cy="1939895"/>
            </a:xfrm>
            <a:prstGeom prst="ellipse">
              <a:avLst/>
            </a:prstGeom>
            <a:solidFill>
              <a:srgbClr val="B61E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F299F441-8D49-4BFA-9325-0564EBC745FD}"/>
                </a:ext>
              </a:extLst>
            </p:cNvPr>
            <p:cNvSpPr/>
            <p:nvPr/>
          </p:nvSpPr>
          <p:spPr>
            <a:xfrm>
              <a:off x="7443835" y="3945926"/>
              <a:ext cx="1939895" cy="1939895"/>
            </a:xfrm>
            <a:prstGeom prst="ellipse">
              <a:avLst/>
            </a:prstGeom>
            <a:solidFill>
              <a:srgbClr val="8E9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B1F42E76-B7BE-4138-A7C4-86895FC7FD3D}"/>
                </a:ext>
              </a:extLst>
            </p:cNvPr>
            <p:cNvSpPr/>
            <p:nvPr/>
          </p:nvSpPr>
          <p:spPr>
            <a:xfrm>
              <a:off x="9753066" y="3945926"/>
              <a:ext cx="1939895" cy="1939895"/>
            </a:xfrm>
            <a:prstGeom prst="ellipse">
              <a:avLst/>
            </a:prstGeom>
            <a:solidFill>
              <a:srgbClr val="302C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784E52B4-68EE-4E3A-97A2-CA94BD8F8279}"/>
                </a:ext>
              </a:extLst>
            </p:cNvPr>
            <p:cNvSpPr/>
            <p:nvPr/>
          </p:nvSpPr>
          <p:spPr>
            <a:xfrm>
              <a:off x="5126053" y="3941651"/>
              <a:ext cx="1948446" cy="1948446"/>
            </a:xfrm>
            <a:prstGeom prst="ellipse">
              <a:avLst/>
            </a:prstGeom>
            <a:solidFill>
              <a:srgbClr val="D8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33C68129-73AB-4EF8-A17D-115C3F9A0066}"/>
                </a:ext>
              </a:extLst>
            </p:cNvPr>
            <p:cNvSpPr/>
            <p:nvPr/>
          </p:nvSpPr>
          <p:spPr>
            <a:xfrm>
              <a:off x="-1801640" y="3945926"/>
              <a:ext cx="1939895" cy="1939895"/>
            </a:xfrm>
            <a:prstGeom prst="ellipse">
              <a:avLst/>
            </a:prstGeom>
            <a:solidFill>
              <a:srgbClr val="46C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47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59B33-6012-4CB2-8587-007061DE99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5" y="6415997"/>
            <a:ext cx="1150275" cy="33151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FB6AB0-B54E-4C96-9BA4-78E8CE9454A4}"/>
              </a:ext>
            </a:extLst>
          </p:cNvPr>
          <p:cNvSpPr/>
          <p:nvPr userDrawn="1"/>
        </p:nvSpPr>
        <p:spPr>
          <a:xfrm>
            <a:off x="4982250" y="714604"/>
            <a:ext cx="7185938" cy="71817"/>
          </a:xfrm>
          <a:prstGeom prst="rect">
            <a:avLst/>
          </a:prstGeom>
          <a:solidFill>
            <a:srgbClr val="302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6D0539-C233-4222-A516-07945CADF063}"/>
              </a:ext>
            </a:extLst>
          </p:cNvPr>
          <p:cNvSpPr/>
          <p:nvPr userDrawn="1"/>
        </p:nvSpPr>
        <p:spPr>
          <a:xfrm>
            <a:off x="7856625" y="825307"/>
            <a:ext cx="4311563" cy="71817"/>
          </a:xfrm>
          <a:prstGeom prst="rect">
            <a:avLst/>
          </a:prstGeom>
          <a:solidFill>
            <a:srgbClr val="BA2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D762FF1-2902-4710-BCD5-2ECEBF1CDD13}"/>
              </a:ext>
            </a:extLst>
          </p:cNvPr>
          <p:cNvSpPr/>
          <p:nvPr userDrawn="1"/>
        </p:nvSpPr>
        <p:spPr>
          <a:xfrm>
            <a:off x="4351553" y="714604"/>
            <a:ext cx="582029" cy="71817"/>
          </a:xfrm>
          <a:prstGeom prst="rect">
            <a:avLst/>
          </a:prstGeom>
          <a:solidFill>
            <a:srgbClr val="302B6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1627907-1DF0-40AD-BA6F-02735F250E0F}"/>
              </a:ext>
            </a:extLst>
          </p:cNvPr>
          <p:cNvSpPr/>
          <p:nvPr userDrawn="1"/>
        </p:nvSpPr>
        <p:spPr>
          <a:xfrm>
            <a:off x="4159049" y="714604"/>
            <a:ext cx="143837" cy="71817"/>
          </a:xfrm>
          <a:prstGeom prst="rect">
            <a:avLst/>
          </a:prstGeom>
          <a:solidFill>
            <a:srgbClr val="302B6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30E6B1-AEF8-4599-9EF5-B42CBA6EE673}"/>
              </a:ext>
            </a:extLst>
          </p:cNvPr>
          <p:cNvSpPr/>
          <p:nvPr userDrawn="1"/>
        </p:nvSpPr>
        <p:spPr>
          <a:xfrm>
            <a:off x="3966545" y="714604"/>
            <a:ext cx="143837" cy="71817"/>
          </a:xfrm>
          <a:prstGeom prst="rect">
            <a:avLst/>
          </a:prstGeom>
          <a:solidFill>
            <a:srgbClr val="302B6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06B09D4-4187-4DEB-8FFD-98490A733B6E}"/>
              </a:ext>
            </a:extLst>
          </p:cNvPr>
          <p:cNvSpPr/>
          <p:nvPr userDrawn="1"/>
        </p:nvSpPr>
        <p:spPr>
          <a:xfrm>
            <a:off x="6891725" y="825307"/>
            <a:ext cx="862313" cy="71817"/>
          </a:xfrm>
          <a:prstGeom prst="rect">
            <a:avLst/>
          </a:prstGeom>
          <a:solidFill>
            <a:srgbClr val="BA205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A22258-EE6F-40AD-8752-4C295BB7A0F0}"/>
              </a:ext>
            </a:extLst>
          </p:cNvPr>
          <p:cNvSpPr/>
          <p:nvPr userDrawn="1"/>
        </p:nvSpPr>
        <p:spPr>
          <a:xfrm>
            <a:off x="6537630" y="825307"/>
            <a:ext cx="251508" cy="71817"/>
          </a:xfrm>
          <a:prstGeom prst="rect">
            <a:avLst/>
          </a:prstGeom>
          <a:solidFill>
            <a:srgbClr val="BA205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A129D6-6F28-4845-9160-70E7975E17E2}"/>
              </a:ext>
            </a:extLst>
          </p:cNvPr>
          <p:cNvSpPr/>
          <p:nvPr userDrawn="1"/>
        </p:nvSpPr>
        <p:spPr>
          <a:xfrm>
            <a:off x="6324653" y="825307"/>
            <a:ext cx="107789" cy="71817"/>
          </a:xfrm>
          <a:prstGeom prst="rect">
            <a:avLst/>
          </a:prstGeom>
          <a:solidFill>
            <a:srgbClr val="BA205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D841BC8-405A-473F-9E80-5134488A86F4}"/>
              </a:ext>
            </a:extLst>
          </p:cNvPr>
          <p:cNvGrpSpPr/>
          <p:nvPr userDrawn="1"/>
        </p:nvGrpSpPr>
        <p:grpSpPr>
          <a:xfrm>
            <a:off x="259888" y="-87203"/>
            <a:ext cx="11908301" cy="842338"/>
            <a:chOff x="259888" y="-87203"/>
            <a:chExt cx="11908301" cy="842338"/>
          </a:xfrm>
        </p:grpSpPr>
        <p:sp>
          <p:nvSpPr>
            <p:cNvPr id="17" name="Прямоугольник 23">
              <a:extLst>
                <a:ext uri="{FF2B5EF4-FFF2-40B4-BE49-F238E27FC236}">
                  <a16:creationId xmlns:a16="http://schemas.microsoft.com/office/drawing/2014/main" id="{5D321DAE-181A-4FA5-973C-B5E7816CB822}"/>
                </a:ext>
              </a:extLst>
            </p:cNvPr>
            <p:cNvSpPr/>
            <p:nvPr userDrawn="1"/>
          </p:nvSpPr>
          <p:spPr>
            <a:xfrm>
              <a:off x="2716811" y="0"/>
              <a:ext cx="9451378" cy="675118"/>
            </a:xfrm>
            <a:custGeom>
              <a:avLst/>
              <a:gdLst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0 w 10060313"/>
                <a:gd name="connsiteY3" fmla="*/ 590257 h 590257"/>
                <a:gd name="connsiteX4" fmla="*/ 0 w 10060313"/>
                <a:gd name="connsiteY4" fmla="*/ 0 h 590257"/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1038225 w 10060313"/>
                <a:gd name="connsiteY3" fmla="*/ 590257 h 590257"/>
                <a:gd name="connsiteX4" fmla="*/ 0 w 10060313"/>
                <a:gd name="connsiteY4" fmla="*/ 0 h 590257"/>
                <a:gd name="connsiteX0" fmla="*/ 390525 w 9022088"/>
                <a:gd name="connsiteY0" fmla="*/ 6350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0525 w 9022088"/>
                <a:gd name="connsiteY4" fmla="*/ 6350 h 590257"/>
                <a:gd name="connsiteX0" fmla="*/ 392798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2798 w 9022088"/>
                <a:gd name="connsiteY4" fmla="*/ 2186 h 590257"/>
                <a:gd name="connsiteX0" fmla="*/ 388251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88251 w 9022088"/>
                <a:gd name="connsiteY4" fmla="*/ 2186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2088" h="590257">
                  <a:moveTo>
                    <a:pt x="388251" y="2186"/>
                  </a:moveTo>
                  <a:lnTo>
                    <a:pt x="9022088" y="0"/>
                  </a:lnTo>
                  <a:lnTo>
                    <a:pt x="9022088" y="590257"/>
                  </a:lnTo>
                  <a:lnTo>
                    <a:pt x="0" y="590257"/>
                  </a:lnTo>
                  <a:lnTo>
                    <a:pt x="388251" y="2186"/>
                  </a:lnTo>
                  <a:close/>
                </a:path>
              </a:pathLst>
            </a:cu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18" name="Прямоугольник 26">
              <a:extLst>
                <a:ext uri="{FF2B5EF4-FFF2-40B4-BE49-F238E27FC236}">
                  <a16:creationId xmlns:a16="http://schemas.microsoft.com/office/drawing/2014/main" id="{968C8D1F-D77E-4954-8949-F716DA0DD53E}"/>
                </a:ext>
              </a:extLst>
            </p:cNvPr>
            <p:cNvSpPr/>
            <p:nvPr userDrawn="1"/>
          </p:nvSpPr>
          <p:spPr>
            <a:xfrm rot="4183493">
              <a:off x="1704075" y="-839"/>
              <a:ext cx="612850" cy="440122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19" name="Прямоугольник 26">
              <a:extLst>
                <a:ext uri="{FF2B5EF4-FFF2-40B4-BE49-F238E27FC236}">
                  <a16:creationId xmlns:a16="http://schemas.microsoft.com/office/drawing/2014/main" id="{B53048CA-E96C-42F0-A2F4-A5CC3AA95A42}"/>
                </a:ext>
              </a:extLst>
            </p:cNvPr>
            <p:cNvSpPr/>
            <p:nvPr userDrawn="1"/>
          </p:nvSpPr>
          <p:spPr>
            <a:xfrm rot="4183493" flipH="1" flipV="1">
              <a:off x="2001363" y="214488"/>
              <a:ext cx="389435" cy="691859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  <a:gd name="connsiteX0" fmla="*/ 524022 w 852091"/>
                <a:gd name="connsiteY0" fmla="*/ 280988 h 797124"/>
                <a:gd name="connsiteX1" fmla="*/ 852091 w 852091"/>
                <a:gd name="connsiteY1" fmla="*/ 0 h 797124"/>
                <a:gd name="connsiteX2" fmla="*/ 852091 w 852091"/>
                <a:gd name="connsiteY2" fmla="*/ 590257 h 797124"/>
                <a:gd name="connsiteX3" fmla="*/ 0 w 852091"/>
                <a:gd name="connsiteY3" fmla="*/ 797124 h 797124"/>
                <a:gd name="connsiteX4" fmla="*/ 524022 w 852091"/>
                <a:gd name="connsiteY4" fmla="*/ 280988 h 797124"/>
                <a:gd name="connsiteX0" fmla="*/ 524022 w 862548"/>
                <a:gd name="connsiteY0" fmla="*/ 0 h 516136"/>
                <a:gd name="connsiteX1" fmla="*/ 862548 w 862548"/>
                <a:gd name="connsiteY1" fmla="*/ 5132 h 516136"/>
                <a:gd name="connsiteX2" fmla="*/ 852091 w 862548"/>
                <a:gd name="connsiteY2" fmla="*/ 309269 h 516136"/>
                <a:gd name="connsiteX3" fmla="*/ 0 w 862548"/>
                <a:gd name="connsiteY3" fmla="*/ 516136 h 516136"/>
                <a:gd name="connsiteX4" fmla="*/ 524022 w 862548"/>
                <a:gd name="connsiteY4" fmla="*/ 0 h 516136"/>
                <a:gd name="connsiteX0" fmla="*/ 549690 w 862548"/>
                <a:gd name="connsiteY0" fmla="*/ 177628 h 511004"/>
                <a:gd name="connsiteX1" fmla="*/ 862548 w 862548"/>
                <a:gd name="connsiteY1" fmla="*/ 0 h 511004"/>
                <a:gd name="connsiteX2" fmla="*/ 852091 w 862548"/>
                <a:gd name="connsiteY2" fmla="*/ 304137 h 511004"/>
                <a:gd name="connsiteX3" fmla="*/ 0 w 862548"/>
                <a:gd name="connsiteY3" fmla="*/ 511004 h 511004"/>
                <a:gd name="connsiteX4" fmla="*/ 549690 w 862548"/>
                <a:gd name="connsiteY4" fmla="*/ 177628 h 51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2548" h="511004">
                  <a:moveTo>
                    <a:pt x="549690" y="177628"/>
                  </a:moveTo>
                  <a:lnTo>
                    <a:pt x="862548" y="0"/>
                  </a:lnTo>
                  <a:lnTo>
                    <a:pt x="852091" y="304137"/>
                  </a:lnTo>
                  <a:lnTo>
                    <a:pt x="0" y="511004"/>
                  </a:lnTo>
                  <a:lnTo>
                    <a:pt x="549690" y="177628"/>
                  </a:lnTo>
                  <a:close/>
                </a:path>
              </a:pathLst>
            </a:custGeom>
            <a:solidFill>
              <a:srgbClr val="302B6D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0" name="Равнобедренный треугольник 1">
              <a:extLst>
                <a:ext uri="{FF2B5EF4-FFF2-40B4-BE49-F238E27FC236}">
                  <a16:creationId xmlns:a16="http://schemas.microsoft.com/office/drawing/2014/main" id="{9FA39688-2D39-42F5-B5C6-A35B530DDDD6}"/>
                </a:ext>
              </a:extLst>
            </p:cNvPr>
            <p:cNvSpPr/>
            <p:nvPr userDrawn="1"/>
          </p:nvSpPr>
          <p:spPr>
            <a:xfrm>
              <a:off x="1461196" y="-9446"/>
              <a:ext cx="272471" cy="408452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471" h="357110">
                  <a:moveTo>
                    <a:pt x="0" y="357110"/>
                  </a:moveTo>
                  <a:lnTo>
                    <a:pt x="186243" y="0"/>
                  </a:lnTo>
                  <a:lnTo>
                    <a:pt x="272471" y="280910"/>
                  </a:lnTo>
                  <a:lnTo>
                    <a:pt x="0" y="357110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21" name="Равнобедренный треугольник 1">
              <a:extLst>
                <a:ext uri="{FF2B5EF4-FFF2-40B4-BE49-F238E27FC236}">
                  <a16:creationId xmlns:a16="http://schemas.microsoft.com/office/drawing/2014/main" id="{C0E6B2BD-CA50-4DD5-9A45-5C5639EDB35E}"/>
                </a:ext>
              </a:extLst>
            </p:cNvPr>
            <p:cNvSpPr/>
            <p:nvPr userDrawn="1"/>
          </p:nvSpPr>
          <p:spPr>
            <a:xfrm>
              <a:off x="1361640" y="326374"/>
              <a:ext cx="496309" cy="299508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22" name="Равнобедренный треугольник 1">
              <a:extLst>
                <a:ext uri="{FF2B5EF4-FFF2-40B4-BE49-F238E27FC236}">
                  <a16:creationId xmlns:a16="http://schemas.microsoft.com/office/drawing/2014/main" id="{87B7022E-944D-4F42-8EE0-3009ECEEEFEF}"/>
                </a:ext>
              </a:extLst>
            </p:cNvPr>
            <p:cNvSpPr/>
            <p:nvPr userDrawn="1"/>
          </p:nvSpPr>
          <p:spPr>
            <a:xfrm rot="19854970">
              <a:off x="880288" y="66546"/>
              <a:ext cx="408511" cy="246524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23" name="Равнобедренный треугольник 1">
              <a:extLst>
                <a:ext uri="{FF2B5EF4-FFF2-40B4-BE49-F238E27FC236}">
                  <a16:creationId xmlns:a16="http://schemas.microsoft.com/office/drawing/2014/main" id="{820AD17E-32C4-4524-8A0F-84694BC07F9A}"/>
                </a:ext>
              </a:extLst>
            </p:cNvPr>
            <p:cNvSpPr/>
            <p:nvPr userDrawn="1"/>
          </p:nvSpPr>
          <p:spPr>
            <a:xfrm rot="20681187">
              <a:off x="921243" y="318954"/>
              <a:ext cx="365750" cy="22071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24" name="Прямоугольник 26">
              <a:extLst>
                <a:ext uri="{FF2B5EF4-FFF2-40B4-BE49-F238E27FC236}">
                  <a16:creationId xmlns:a16="http://schemas.microsoft.com/office/drawing/2014/main" id="{30C7BFE3-80D8-4130-AAC7-00DA9423F7B1}"/>
                </a:ext>
              </a:extLst>
            </p:cNvPr>
            <p:cNvSpPr/>
            <p:nvPr userDrawn="1"/>
          </p:nvSpPr>
          <p:spPr>
            <a:xfrm rot="4183493">
              <a:off x="585592" y="130448"/>
              <a:ext cx="260257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5" name="Равнобедренный треугольник 1">
              <a:extLst>
                <a:ext uri="{FF2B5EF4-FFF2-40B4-BE49-F238E27FC236}">
                  <a16:creationId xmlns:a16="http://schemas.microsoft.com/office/drawing/2014/main" id="{8EA1586F-92AA-41BB-8C16-3D6D87DEFB26}"/>
                </a:ext>
              </a:extLst>
            </p:cNvPr>
            <p:cNvSpPr/>
            <p:nvPr userDrawn="1"/>
          </p:nvSpPr>
          <p:spPr>
            <a:xfrm>
              <a:off x="1757078" y="4285"/>
              <a:ext cx="1340355" cy="66455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  <a:gd name="connsiteX0" fmla="*/ 0 w 819655"/>
                <a:gd name="connsiteY0" fmla="*/ 201535 h 325360"/>
                <a:gd name="connsiteX1" fmla="*/ 819655 w 819655"/>
                <a:gd name="connsiteY1" fmla="*/ 0 h 325360"/>
                <a:gd name="connsiteX2" fmla="*/ 496309 w 819655"/>
                <a:gd name="connsiteY2" fmla="*/ 325360 h 325360"/>
                <a:gd name="connsiteX3" fmla="*/ 0 w 819655"/>
                <a:gd name="connsiteY3" fmla="*/ 201535 h 325360"/>
                <a:gd name="connsiteX0" fmla="*/ 0 w 819655"/>
                <a:gd name="connsiteY0" fmla="*/ 201535 h 579360"/>
                <a:gd name="connsiteX1" fmla="*/ 819655 w 819655"/>
                <a:gd name="connsiteY1" fmla="*/ 0 h 579360"/>
                <a:gd name="connsiteX2" fmla="*/ 426459 w 819655"/>
                <a:gd name="connsiteY2" fmla="*/ 579360 h 579360"/>
                <a:gd name="connsiteX3" fmla="*/ 0 w 819655"/>
                <a:gd name="connsiteY3" fmla="*/ 201535 h 579360"/>
                <a:gd name="connsiteX0" fmla="*/ 0 w 1340355"/>
                <a:gd name="connsiteY0" fmla="*/ 0 h 581025"/>
                <a:gd name="connsiteX1" fmla="*/ 1340355 w 1340355"/>
                <a:gd name="connsiteY1" fmla="*/ 1665 h 581025"/>
                <a:gd name="connsiteX2" fmla="*/ 947159 w 1340355"/>
                <a:gd name="connsiteY2" fmla="*/ 581025 h 581025"/>
                <a:gd name="connsiteX3" fmla="*/ 0 w 1340355"/>
                <a:gd name="connsiteY3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0355" h="581025">
                  <a:moveTo>
                    <a:pt x="0" y="0"/>
                  </a:moveTo>
                  <a:lnTo>
                    <a:pt x="1340355" y="1665"/>
                  </a:lnTo>
                  <a:lnTo>
                    <a:pt x="947159" y="581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2B6D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 dirty="0"/>
            </a:p>
          </p:txBody>
        </p:sp>
        <p:sp>
          <p:nvSpPr>
            <p:cNvPr id="26" name="Прямоугольник 26">
              <a:extLst>
                <a:ext uri="{FF2B5EF4-FFF2-40B4-BE49-F238E27FC236}">
                  <a16:creationId xmlns:a16="http://schemas.microsoft.com/office/drawing/2014/main" id="{14EF414E-0323-4210-AFEF-332ACEEBD2E7}"/>
                </a:ext>
              </a:extLst>
            </p:cNvPr>
            <p:cNvSpPr/>
            <p:nvPr userDrawn="1"/>
          </p:nvSpPr>
          <p:spPr>
            <a:xfrm rot="16623740">
              <a:off x="223213" y="305069"/>
              <a:ext cx="260256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7" name="Равнобедренный треугольник 1">
              <a:extLst>
                <a:ext uri="{FF2B5EF4-FFF2-40B4-BE49-F238E27FC236}">
                  <a16:creationId xmlns:a16="http://schemas.microsoft.com/office/drawing/2014/main" id="{90447BDF-45C9-465E-9887-FAECD3563DC7}"/>
                </a:ext>
              </a:extLst>
            </p:cNvPr>
            <p:cNvSpPr/>
            <p:nvPr userDrawn="1"/>
          </p:nvSpPr>
          <p:spPr>
            <a:xfrm rot="20681187">
              <a:off x="684309" y="30464"/>
              <a:ext cx="218234" cy="131697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003F678-770C-4CDB-8D0B-DF0F113B9F5E}"/>
              </a:ext>
            </a:extLst>
          </p:cNvPr>
          <p:cNvGrpSpPr/>
          <p:nvPr userDrawn="1"/>
        </p:nvGrpSpPr>
        <p:grpSpPr>
          <a:xfrm flipH="1">
            <a:off x="0" y="6279949"/>
            <a:ext cx="2000136" cy="71817"/>
            <a:chOff x="960100" y="519764"/>
            <a:chExt cx="11231900" cy="293972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4ADFB518-A0E6-4946-8C67-10F974310FAC}"/>
                </a:ext>
              </a:extLst>
            </p:cNvPr>
            <p:cNvSpPr/>
            <p:nvPr userDrawn="1"/>
          </p:nvSpPr>
          <p:spPr>
            <a:xfrm>
              <a:off x="2112000" y="519764"/>
              <a:ext cx="1008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4CD4B5DF-A7FA-4B01-85EB-EBA9ED2831A7}"/>
                </a:ext>
              </a:extLst>
            </p:cNvPr>
            <p:cNvSpPr/>
            <p:nvPr userDrawn="1"/>
          </p:nvSpPr>
          <p:spPr>
            <a:xfrm>
              <a:off x="4992000" y="630750"/>
              <a:ext cx="720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44B640F7-4EF5-42CC-832E-9FDB898CE1CF}"/>
                </a:ext>
              </a:extLst>
            </p:cNvPr>
            <p:cNvSpPr/>
            <p:nvPr userDrawn="1"/>
          </p:nvSpPr>
          <p:spPr>
            <a:xfrm>
              <a:off x="7872000" y="741736"/>
              <a:ext cx="4320000" cy="72000"/>
            </a:xfrm>
            <a:prstGeom prst="rect">
              <a:avLst/>
            </a:prstGeom>
            <a:solidFill>
              <a:srgbClr val="BA20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BFA0918B-F9FE-4552-BDB0-503136F87B6C}"/>
                </a:ext>
              </a:extLst>
            </p:cNvPr>
            <p:cNvSpPr/>
            <p:nvPr userDrawn="1"/>
          </p:nvSpPr>
          <p:spPr>
            <a:xfrm>
              <a:off x="1284050" y="519764"/>
              <a:ext cx="720000" cy="72000"/>
            </a:xfrm>
            <a:prstGeom prst="rect">
              <a:avLst/>
            </a:pr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5F9923A3-4F87-4104-BC13-26E6E04D682D}"/>
                </a:ext>
              </a:extLst>
            </p:cNvPr>
            <p:cNvSpPr/>
            <p:nvPr userDrawn="1"/>
          </p:nvSpPr>
          <p:spPr>
            <a:xfrm>
              <a:off x="960100" y="519764"/>
              <a:ext cx="216000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91CFFF7B-5EB9-4D13-93FC-78F2E3FED09F}"/>
                </a:ext>
              </a:extLst>
            </p:cNvPr>
            <p:cNvSpPr/>
            <p:nvPr userDrawn="1"/>
          </p:nvSpPr>
          <p:spPr>
            <a:xfrm>
              <a:off x="4360069" y="630750"/>
              <a:ext cx="583168" cy="72000"/>
            </a:xfrm>
            <a:prstGeom prst="rect">
              <a:avLst/>
            </a:prstGeom>
            <a:solidFill>
              <a:srgbClr val="302B6D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EB0CD2EA-BCE9-4C31-8B50-E050F25F7A3E}"/>
                </a:ext>
              </a:extLst>
            </p:cNvPr>
            <p:cNvSpPr/>
            <p:nvPr userDrawn="1"/>
          </p:nvSpPr>
          <p:spPr>
            <a:xfrm>
              <a:off x="4167188" y="630750"/>
              <a:ext cx="144118" cy="72000"/>
            </a:xfrm>
            <a:prstGeom prst="rect">
              <a:avLst/>
            </a:prstGeom>
            <a:solidFill>
              <a:srgbClr val="302B6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4E0A5CE8-46A9-4380-9141-4A1E7BEBB4EE}"/>
                </a:ext>
              </a:extLst>
            </p:cNvPr>
            <p:cNvSpPr/>
            <p:nvPr userDrawn="1"/>
          </p:nvSpPr>
          <p:spPr>
            <a:xfrm>
              <a:off x="3974307" y="630750"/>
              <a:ext cx="144118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5BD76A36-9A11-42D9-9B1E-8A0D7838A2A9}"/>
                </a:ext>
              </a:extLst>
            </p:cNvPr>
            <p:cNvSpPr/>
            <p:nvPr userDrawn="1"/>
          </p:nvSpPr>
          <p:spPr>
            <a:xfrm>
              <a:off x="6905212" y="741736"/>
              <a:ext cx="864000" cy="72000"/>
            </a:xfrm>
            <a:prstGeom prst="rect">
              <a:avLst/>
            </a:prstGeom>
            <a:solidFill>
              <a:srgbClr val="BA2057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08CFFE6D-AD38-426E-A6EC-43AEF0B0B91E}"/>
                </a:ext>
              </a:extLst>
            </p:cNvPr>
            <p:cNvSpPr/>
            <p:nvPr userDrawn="1"/>
          </p:nvSpPr>
          <p:spPr>
            <a:xfrm>
              <a:off x="6550424" y="741736"/>
              <a:ext cx="252000" cy="72000"/>
            </a:xfrm>
            <a:prstGeom prst="rect">
              <a:avLst/>
            </a:prstGeom>
            <a:solidFill>
              <a:srgbClr val="BA205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A62F54CE-9899-4836-9369-7FAB6FE7BC55}"/>
                </a:ext>
              </a:extLst>
            </p:cNvPr>
            <p:cNvSpPr/>
            <p:nvPr userDrawn="1"/>
          </p:nvSpPr>
          <p:spPr>
            <a:xfrm>
              <a:off x="6337030" y="741736"/>
              <a:ext cx="108000" cy="72000"/>
            </a:xfrm>
            <a:prstGeom prst="rect">
              <a:avLst/>
            </a:prstGeom>
            <a:solidFill>
              <a:srgbClr val="BA205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</p:grpSp>
    </p:spTree>
    <p:extLst>
      <p:ext uri="{BB962C8B-B14F-4D97-AF65-F5344CB8AC3E}">
        <p14:creationId xmlns:p14="http://schemas.microsoft.com/office/powerpoint/2010/main" val="359516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1F1DBCD8-49F6-406D-AEF0-05DD8F1494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" y="0"/>
            <a:ext cx="12164572" cy="6842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98FCC2-893E-4E62-8C23-1C1630584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377" y="0"/>
            <a:ext cx="1346811" cy="8223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2FB7F3-CBB3-4CED-AE8C-ADD72085A7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5" y="6415997"/>
            <a:ext cx="1150275" cy="33151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FB7FCC4-EB84-42CC-AB06-C5355006C98C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74320" y="70009"/>
            <a:ext cx="10270545" cy="615792"/>
          </a:xfrm>
        </p:spPr>
        <p:txBody>
          <a:bodyPr lIns="0" rIns="0" anchor="ctr">
            <a:normAutofit/>
          </a:bodyPr>
          <a:lstStyle>
            <a:lvl1pPr algn="r">
              <a:defRPr sz="2200" b="1">
                <a:solidFill>
                  <a:schemeClr val="accent6"/>
                </a:solidFill>
                <a:latin typeface="Exo 2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978C36-B349-404E-9E94-1AD42F2E301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74401" y="195743"/>
            <a:ext cx="595733" cy="364195"/>
          </a:xfrm>
        </p:spPr>
        <p:txBody>
          <a:bodyPr/>
          <a:lstStyle>
            <a:lvl1pPr algn="r">
              <a:defRPr sz="2000" b="1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fld id="{784D6179-009D-4F6B-9B8A-C7673BDDC581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DEE2CB3-7BD8-499A-BDD6-651BB7CDDACA}"/>
              </a:ext>
            </a:extLst>
          </p:cNvPr>
          <p:cNvGrpSpPr/>
          <p:nvPr userDrawn="1"/>
        </p:nvGrpSpPr>
        <p:grpSpPr>
          <a:xfrm rot="16200000">
            <a:off x="-2200112" y="1491943"/>
            <a:ext cx="3487424" cy="503539"/>
            <a:chOff x="-1801640" y="3941651"/>
            <a:chExt cx="13494601" cy="1948446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DE313F62-55B8-4DBA-9DF3-8B941B7EB079}"/>
                </a:ext>
              </a:extLst>
            </p:cNvPr>
            <p:cNvSpPr/>
            <p:nvPr/>
          </p:nvSpPr>
          <p:spPr>
            <a:xfrm>
              <a:off x="507591" y="3945926"/>
              <a:ext cx="1939895" cy="1939895"/>
            </a:xfrm>
            <a:prstGeom prst="ellipse">
              <a:avLst/>
            </a:prstGeom>
            <a:solidFill>
              <a:srgbClr val="369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7E3CA644-F270-4C6F-A1BB-741A04163CB2}"/>
                </a:ext>
              </a:extLst>
            </p:cNvPr>
            <p:cNvSpPr/>
            <p:nvPr/>
          </p:nvSpPr>
          <p:spPr>
            <a:xfrm>
              <a:off x="2816822" y="3945926"/>
              <a:ext cx="1939895" cy="1939895"/>
            </a:xfrm>
            <a:prstGeom prst="ellipse">
              <a:avLst/>
            </a:prstGeom>
            <a:solidFill>
              <a:srgbClr val="B61E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F299F441-8D49-4BFA-9325-0564EBC745FD}"/>
                </a:ext>
              </a:extLst>
            </p:cNvPr>
            <p:cNvSpPr/>
            <p:nvPr/>
          </p:nvSpPr>
          <p:spPr>
            <a:xfrm>
              <a:off x="7443835" y="3945926"/>
              <a:ext cx="1939895" cy="1939895"/>
            </a:xfrm>
            <a:prstGeom prst="ellipse">
              <a:avLst/>
            </a:prstGeom>
            <a:solidFill>
              <a:srgbClr val="8E9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B1F42E76-B7BE-4138-A7C4-86895FC7FD3D}"/>
                </a:ext>
              </a:extLst>
            </p:cNvPr>
            <p:cNvSpPr/>
            <p:nvPr/>
          </p:nvSpPr>
          <p:spPr>
            <a:xfrm>
              <a:off x="9753066" y="3945926"/>
              <a:ext cx="1939895" cy="1939895"/>
            </a:xfrm>
            <a:prstGeom prst="ellipse">
              <a:avLst/>
            </a:prstGeom>
            <a:solidFill>
              <a:srgbClr val="302C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784E52B4-68EE-4E3A-97A2-CA94BD8F8279}"/>
                </a:ext>
              </a:extLst>
            </p:cNvPr>
            <p:cNvSpPr/>
            <p:nvPr/>
          </p:nvSpPr>
          <p:spPr>
            <a:xfrm>
              <a:off x="5126053" y="3941651"/>
              <a:ext cx="1948446" cy="1948446"/>
            </a:xfrm>
            <a:prstGeom prst="ellipse">
              <a:avLst/>
            </a:prstGeom>
            <a:solidFill>
              <a:srgbClr val="D8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33C68129-73AB-4EF8-A17D-115C3F9A0066}"/>
                </a:ext>
              </a:extLst>
            </p:cNvPr>
            <p:cNvSpPr/>
            <p:nvPr/>
          </p:nvSpPr>
          <p:spPr>
            <a:xfrm>
              <a:off x="-1801640" y="3945926"/>
              <a:ext cx="1939895" cy="1939895"/>
            </a:xfrm>
            <a:prstGeom prst="ellipse">
              <a:avLst/>
            </a:prstGeom>
            <a:solidFill>
              <a:srgbClr val="46C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F97ED3D2-2B35-408B-A1F4-804BFED4D142}"/>
              </a:ext>
            </a:extLst>
          </p:cNvPr>
          <p:cNvGrpSpPr/>
          <p:nvPr userDrawn="1"/>
        </p:nvGrpSpPr>
        <p:grpSpPr>
          <a:xfrm>
            <a:off x="2805113" y="658356"/>
            <a:ext cx="8289140" cy="148373"/>
            <a:chOff x="5249665" y="658356"/>
            <a:chExt cx="5844588" cy="148373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017A4C6-674D-44FE-B1B1-64D28B6A002B}"/>
                </a:ext>
              </a:extLst>
            </p:cNvPr>
            <p:cNvSpPr/>
            <p:nvPr userDrawn="1"/>
          </p:nvSpPr>
          <p:spPr>
            <a:xfrm>
              <a:off x="5820763" y="685801"/>
              <a:ext cx="957563" cy="76580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23717DB7-80B7-47E9-95A0-4C88F0E61F8F}"/>
                </a:ext>
              </a:extLst>
            </p:cNvPr>
            <p:cNvSpPr/>
            <p:nvPr userDrawn="1"/>
          </p:nvSpPr>
          <p:spPr>
            <a:xfrm>
              <a:off x="5538354" y="686781"/>
              <a:ext cx="332470" cy="75600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38FB6770-EF32-4625-A279-80AD545B587C}"/>
                </a:ext>
              </a:extLst>
            </p:cNvPr>
            <p:cNvSpPr/>
            <p:nvPr userDrawn="1"/>
          </p:nvSpPr>
          <p:spPr>
            <a:xfrm>
              <a:off x="5249665" y="688183"/>
              <a:ext cx="267333" cy="7419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66" name="Прямоугольник 25">
              <a:extLst>
                <a:ext uri="{FF2B5EF4-FFF2-40B4-BE49-F238E27FC236}">
                  <a16:creationId xmlns:a16="http://schemas.microsoft.com/office/drawing/2014/main" id="{77614AF5-38EA-4539-A430-6F93BE6787F9}"/>
                </a:ext>
              </a:extLst>
            </p:cNvPr>
            <p:cNvSpPr/>
            <p:nvPr userDrawn="1"/>
          </p:nvSpPr>
          <p:spPr>
            <a:xfrm>
              <a:off x="7661009" y="658356"/>
              <a:ext cx="3317238" cy="4434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67" name="Прямоугольник 31">
              <a:extLst>
                <a:ext uri="{FF2B5EF4-FFF2-40B4-BE49-F238E27FC236}">
                  <a16:creationId xmlns:a16="http://schemas.microsoft.com/office/drawing/2014/main" id="{00414C7B-2AD3-4756-A91E-6BCE864E01CA}"/>
                </a:ext>
              </a:extLst>
            </p:cNvPr>
            <p:cNvSpPr/>
            <p:nvPr userDrawn="1"/>
          </p:nvSpPr>
          <p:spPr>
            <a:xfrm>
              <a:off x="6988788" y="669856"/>
              <a:ext cx="726796" cy="45772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68" name="Прямоугольник 32">
              <a:extLst>
                <a:ext uri="{FF2B5EF4-FFF2-40B4-BE49-F238E27FC236}">
                  <a16:creationId xmlns:a16="http://schemas.microsoft.com/office/drawing/2014/main" id="{6ECD7B5A-F360-4149-80EC-C7826567026B}"/>
                </a:ext>
              </a:extLst>
            </p:cNvPr>
            <p:cNvSpPr/>
            <p:nvPr userDrawn="1"/>
          </p:nvSpPr>
          <p:spPr>
            <a:xfrm>
              <a:off x="6820887" y="676588"/>
              <a:ext cx="252347" cy="45186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69" name="Прямоугольник 33">
              <a:extLst>
                <a:ext uri="{FF2B5EF4-FFF2-40B4-BE49-F238E27FC236}">
                  <a16:creationId xmlns:a16="http://schemas.microsoft.com/office/drawing/2014/main" id="{2CE2B7F0-8D73-4B06-972F-BADF14836541}"/>
                </a:ext>
              </a:extLst>
            </p:cNvPr>
            <p:cNvSpPr/>
            <p:nvPr userDrawn="1"/>
          </p:nvSpPr>
          <p:spPr>
            <a:xfrm>
              <a:off x="6622297" y="677426"/>
              <a:ext cx="202907" cy="4434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70" name="Прямоугольник 25">
              <a:extLst>
                <a:ext uri="{FF2B5EF4-FFF2-40B4-BE49-F238E27FC236}">
                  <a16:creationId xmlns:a16="http://schemas.microsoft.com/office/drawing/2014/main" id="{109CD123-DEBC-47E8-915A-C4F24CBA823E}"/>
                </a:ext>
              </a:extLst>
            </p:cNvPr>
            <p:cNvSpPr/>
            <p:nvPr userDrawn="1"/>
          </p:nvSpPr>
          <p:spPr>
            <a:xfrm flipV="1">
              <a:off x="7772696" y="762381"/>
              <a:ext cx="3317238" cy="4434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71" name="Прямоугольник 31">
              <a:extLst>
                <a:ext uri="{FF2B5EF4-FFF2-40B4-BE49-F238E27FC236}">
                  <a16:creationId xmlns:a16="http://schemas.microsoft.com/office/drawing/2014/main" id="{1BE56C71-740E-4E2C-A70E-404C31E47079}"/>
                </a:ext>
              </a:extLst>
            </p:cNvPr>
            <p:cNvSpPr/>
            <p:nvPr userDrawn="1"/>
          </p:nvSpPr>
          <p:spPr>
            <a:xfrm flipV="1">
              <a:off x="7098440" y="745202"/>
              <a:ext cx="726796" cy="45719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72" name="Прямоугольник 32">
              <a:extLst>
                <a:ext uri="{FF2B5EF4-FFF2-40B4-BE49-F238E27FC236}">
                  <a16:creationId xmlns:a16="http://schemas.microsoft.com/office/drawing/2014/main" id="{5E61D3B1-912D-415C-A713-865019C2B5AB}"/>
                </a:ext>
              </a:extLst>
            </p:cNvPr>
            <p:cNvSpPr/>
            <p:nvPr userDrawn="1"/>
          </p:nvSpPr>
          <p:spPr>
            <a:xfrm flipV="1">
              <a:off x="6938956" y="730247"/>
              <a:ext cx="252347" cy="45719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73" name="Прямоугольник 33">
              <a:extLst>
                <a:ext uri="{FF2B5EF4-FFF2-40B4-BE49-F238E27FC236}">
                  <a16:creationId xmlns:a16="http://schemas.microsoft.com/office/drawing/2014/main" id="{0EBB0745-2C22-4599-BDB1-DBBA4D74E9AF}"/>
                </a:ext>
              </a:extLst>
            </p:cNvPr>
            <p:cNvSpPr/>
            <p:nvPr userDrawn="1"/>
          </p:nvSpPr>
          <p:spPr>
            <a:xfrm flipV="1">
              <a:off x="6736076" y="731086"/>
              <a:ext cx="202907" cy="4434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AF6E8FB5-F707-4945-BD8F-2F45BC279356}"/>
                </a:ext>
              </a:extLst>
            </p:cNvPr>
            <p:cNvSpPr/>
            <p:nvPr userDrawn="1"/>
          </p:nvSpPr>
          <p:spPr>
            <a:xfrm>
              <a:off x="6723751" y="688183"/>
              <a:ext cx="4370502" cy="7419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</p:grpSp>
      <p:grpSp>
        <p:nvGrpSpPr>
          <p:cNvPr id="74" name="Группа 73">
            <a:extLst>
              <a:ext uri="{FF2B5EF4-FFF2-40B4-BE49-F238E27FC236}">
                <a16:creationId xmlns:a16="http://schemas.microsoft.com/office/drawing/2014/main" id="{098E1FE1-C9B3-4367-B795-77939C9B6A2A}"/>
              </a:ext>
            </a:extLst>
          </p:cNvPr>
          <p:cNvGrpSpPr/>
          <p:nvPr userDrawn="1"/>
        </p:nvGrpSpPr>
        <p:grpSpPr>
          <a:xfrm rot="10800000">
            <a:off x="0" y="6260615"/>
            <a:ext cx="2520000" cy="45719"/>
            <a:chOff x="5249665" y="658356"/>
            <a:chExt cx="5844588" cy="148373"/>
          </a:xfrm>
        </p:grpSpPr>
        <p:sp>
          <p:nvSpPr>
            <p:cNvPr id="75" name="Прямоугольник 31">
              <a:extLst>
                <a:ext uri="{FF2B5EF4-FFF2-40B4-BE49-F238E27FC236}">
                  <a16:creationId xmlns:a16="http://schemas.microsoft.com/office/drawing/2014/main" id="{0D0E94BC-85E7-4693-AA8D-138B5ECF321D}"/>
                </a:ext>
              </a:extLst>
            </p:cNvPr>
            <p:cNvSpPr/>
            <p:nvPr userDrawn="1"/>
          </p:nvSpPr>
          <p:spPr>
            <a:xfrm>
              <a:off x="5820763" y="685801"/>
              <a:ext cx="957563" cy="76580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76" name="Прямоугольник 32">
              <a:extLst>
                <a:ext uri="{FF2B5EF4-FFF2-40B4-BE49-F238E27FC236}">
                  <a16:creationId xmlns:a16="http://schemas.microsoft.com/office/drawing/2014/main" id="{B7DBD930-99AD-43A5-B287-6A7826F99383}"/>
                </a:ext>
              </a:extLst>
            </p:cNvPr>
            <p:cNvSpPr/>
            <p:nvPr userDrawn="1"/>
          </p:nvSpPr>
          <p:spPr>
            <a:xfrm>
              <a:off x="5538354" y="686781"/>
              <a:ext cx="332470" cy="75600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77" name="Прямоугольник 33">
              <a:extLst>
                <a:ext uri="{FF2B5EF4-FFF2-40B4-BE49-F238E27FC236}">
                  <a16:creationId xmlns:a16="http://schemas.microsoft.com/office/drawing/2014/main" id="{C8ACF29E-B540-4816-ABB7-573CE550880F}"/>
                </a:ext>
              </a:extLst>
            </p:cNvPr>
            <p:cNvSpPr/>
            <p:nvPr userDrawn="1"/>
          </p:nvSpPr>
          <p:spPr>
            <a:xfrm>
              <a:off x="5249665" y="688183"/>
              <a:ext cx="267333" cy="7419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78" name="Прямоугольник 25">
              <a:extLst>
                <a:ext uri="{FF2B5EF4-FFF2-40B4-BE49-F238E27FC236}">
                  <a16:creationId xmlns:a16="http://schemas.microsoft.com/office/drawing/2014/main" id="{D678638C-12B3-4230-9CAD-6267D39EDF9A}"/>
                </a:ext>
              </a:extLst>
            </p:cNvPr>
            <p:cNvSpPr/>
            <p:nvPr userDrawn="1"/>
          </p:nvSpPr>
          <p:spPr>
            <a:xfrm>
              <a:off x="7661009" y="658356"/>
              <a:ext cx="3317238" cy="4434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79" name="Прямоугольник 31">
              <a:extLst>
                <a:ext uri="{FF2B5EF4-FFF2-40B4-BE49-F238E27FC236}">
                  <a16:creationId xmlns:a16="http://schemas.microsoft.com/office/drawing/2014/main" id="{12F04306-C0DE-4C2F-B57A-71ABA51F7E57}"/>
                </a:ext>
              </a:extLst>
            </p:cNvPr>
            <p:cNvSpPr/>
            <p:nvPr userDrawn="1"/>
          </p:nvSpPr>
          <p:spPr>
            <a:xfrm>
              <a:off x="6988788" y="669856"/>
              <a:ext cx="726796" cy="45772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80" name="Прямоугольник 32">
              <a:extLst>
                <a:ext uri="{FF2B5EF4-FFF2-40B4-BE49-F238E27FC236}">
                  <a16:creationId xmlns:a16="http://schemas.microsoft.com/office/drawing/2014/main" id="{8A98D5F9-4510-41DE-B284-9E6FAF8ACFC5}"/>
                </a:ext>
              </a:extLst>
            </p:cNvPr>
            <p:cNvSpPr/>
            <p:nvPr userDrawn="1"/>
          </p:nvSpPr>
          <p:spPr>
            <a:xfrm>
              <a:off x="6820887" y="676588"/>
              <a:ext cx="252347" cy="45186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81" name="Прямоугольник 33">
              <a:extLst>
                <a:ext uri="{FF2B5EF4-FFF2-40B4-BE49-F238E27FC236}">
                  <a16:creationId xmlns:a16="http://schemas.microsoft.com/office/drawing/2014/main" id="{67F32FD0-47DB-4102-A106-F4BBCC74DE17}"/>
                </a:ext>
              </a:extLst>
            </p:cNvPr>
            <p:cNvSpPr/>
            <p:nvPr userDrawn="1"/>
          </p:nvSpPr>
          <p:spPr>
            <a:xfrm>
              <a:off x="6622297" y="677426"/>
              <a:ext cx="202907" cy="4434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82" name="Прямоугольник 25">
              <a:extLst>
                <a:ext uri="{FF2B5EF4-FFF2-40B4-BE49-F238E27FC236}">
                  <a16:creationId xmlns:a16="http://schemas.microsoft.com/office/drawing/2014/main" id="{0755262E-ABE7-4709-898F-F70210B4549C}"/>
                </a:ext>
              </a:extLst>
            </p:cNvPr>
            <p:cNvSpPr/>
            <p:nvPr userDrawn="1"/>
          </p:nvSpPr>
          <p:spPr>
            <a:xfrm flipV="1">
              <a:off x="7772696" y="762381"/>
              <a:ext cx="3317238" cy="4434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  <p:sp>
          <p:nvSpPr>
            <p:cNvPr id="83" name="Прямоугольник 31">
              <a:extLst>
                <a:ext uri="{FF2B5EF4-FFF2-40B4-BE49-F238E27FC236}">
                  <a16:creationId xmlns:a16="http://schemas.microsoft.com/office/drawing/2014/main" id="{14783BF3-2D67-48D5-8B80-F6B119C635D6}"/>
                </a:ext>
              </a:extLst>
            </p:cNvPr>
            <p:cNvSpPr/>
            <p:nvPr userDrawn="1"/>
          </p:nvSpPr>
          <p:spPr>
            <a:xfrm flipV="1">
              <a:off x="7098440" y="745202"/>
              <a:ext cx="726796" cy="45719"/>
            </a:xfrm>
            <a:custGeom>
              <a:avLst/>
              <a:gdLst>
                <a:gd name="connsiteX0" fmla="*/ 0 w 862313"/>
                <a:gd name="connsiteY0" fmla="*/ 0 h 71817"/>
                <a:gd name="connsiteX1" fmla="*/ 862313 w 862313"/>
                <a:gd name="connsiteY1" fmla="*/ 0 h 71817"/>
                <a:gd name="connsiteX2" fmla="*/ 862313 w 862313"/>
                <a:gd name="connsiteY2" fmla="*/ 71817 h 71817"/>
                <a:gd name="connsiteX3" fmla="*/ 0 w 862313"/>
                <a:gd name="connsiteY3" fmla="*/ 71817 h 71817"/>
                <a:gd name="connsiteX4" fmla="*/ 0 w 862313"/>
                <a:gd name="connsiteY4" fmla="*/ 0 h 71817"/>
                <a:gd name="connsiteX0" fmla="*/ 0 w 957563"/>
                <a:gd name="connsiteY0" fmla="*/ 2381 h 74198"/>
                <a:gd name="connsiteX1" fmla="*/ 957563 w 957563"/>
                <a:gd name="connsiteY1" fmla="*/ 0 h 74198"/>
                <a:gd name="connsiteX2" fmla="*/ 862313 w 957563"/>
                <a:gd name="connsiteY2" fmla="*/ 74198 h 74198"/>
                <a:gd name="connsiteX3" fmla="*/ 0 w 957563"/>
                <a:gd name="connsiteY3" fmla="*/ 74198 h 74198"/>
                <a:gd name="connsiteX4" fmla="*/ 0 w 957563"/>
                <a:gd name="connsiteY4" fmla="*/ 2381 h 74198"/>
                <a:gd name="connsiteX0" fmla="*/ 0 w 957563"/>
                <a:gd name="connsiteY0" fmla="*/ 2381 h 76580"/>
                <a:gd name="connsiteX1" fmla="*/ 957563 w 957563"/>
                <a:gd name="connsiteY1" fmla="*/ 0 h 76580"/>
                <a:gd name="connsiteX2" fmla="*/ 862313 w 957563"/>
                <a:gd name="connsiteY2" fmla="*/ 74198 h 76580"/>
                <a:gd name="connsiteX3" fmla="*/ 109537 w 957563"/>
                <a:gd name="connsiteY3" fmla="*/ 76580 h 76580"/>
                <a:gd name="connsiteX4" fmla="*/ 0 w 957563"/>
                <a:gd name="connsiteY4" fmla="*/ 23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7563" h="76580">
                  <a:moveTo>
                    <a:pt x="0" y="2381"/>
                  </a:moveTo>
                  <a:lnTo>
                    <a:pt x="957563" y="0"/>
                  </a:lnTo>
                  <a:lnTo>
                    <a:pt x="862313" y="74198"/>
                  </a:lnTo>
                  <a:lnTo>
                    <a:pt x="109537" y="76580"/>
                  </a:lnTo>
                  <a:lnTo>
                    <a:pt x="0" y="2381"/>
                  </a:lnTo>
                  <a:close/>
                </a:path>
              </a:pathLst>
            </a:custGeom>
            <a:solidFill>
              <a:schemeClr val="accent5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84" name="Прямоугольник 32">
              <a:extLst>
                <a:ext uri="{FF2B5EF4-FFF2-40B4-BE49-F238E27FC236}">
                  <a16:creationId xmlns:a16="http://schemas.microsoft.com/office/drawing/2014/main" id="{996DB850-3D3C-4EC8-814E-3FD584467493}"/>
                </a:ext>
              </a:extLst>
            </p:cNvPr>
            <p:cNvSpPr/>
            <p:nvPr userDrawn="1"/>
          </p:nvSpPr>
          <p:spPr>
            <a:xfrm flipV="1">
              <a:off x="6938956" y="730247"/>
              <a:ext cx="252347" cy="45719"/>
            </a:xfrm>
            <a:custGeom>
              <a:avLst/>
              <a:gdLst>
                <a:gd name="connsiteX0" fmla="*/ 0 w 251508"/>
                <a:gd name="connsiteY0" fmla="*/ 0 h 71817"/>
                <a:gd name="connsiteX1" fmla="*/ 251508 w 251508"/>
                <a:gd name="connsiteY1" fmla="*/ 0 h 71817"/>
                <a:gd name="connsiteX2" fmla="*/ 251508 w 251508"/>
                <a:gd name="connsiteY2" fmla="*/ 71817 h 71817"/>
                <a:gd name="connsiteX3" fmla="*/ 0 w 251508"/>
                <a:gd name="connsiteY3" fmla="*/ 71817 h 71817"/>
                <a:gd name="connsiteX4" fmla="*/ 0 w 251508"/>
                <a:gd name="connsiteY4" fmla="*/ 0 h 71817"/>
                <a:gd name="connsiteX0" fmla="*/ 0 w 341995"/>
                <a:gd name="connsiteY0" fmla="*/ 0 h 76580"/>
                <a:gd name="connsiteX1" fmla="*/ 251508 w 341995"/>
                <a:gd name="connsiteY1" fmla="*/ 0 h 76580"/>
                <a:gd name="connsiteX2" fmla="*/ 341995 w 341995"/>
                <a:gd name="connsiteY2" fmla="*/ 76580 h 76580"/>
                <a:gd name="connsiteX3" fmla="*/ 0 w 341995"/>
                <a:gd name="connsiteY3" fmla="*/ 71817 h 76580"/>
                <a:gd name="connsiteX4" fmla="*/ 0 w 341995"/>
                <a:gd name="connsiteY4" fmla="*/ 0 h 76580"/>
                <a:gd name="connsiteX0" fmla="*/ 0 w 332470"/>
                <a:gd name="connsiteY0" fmla="*/ 0 h 71818"/>
                <a:gd name="connsiteX1" fmla="*/ 251508 w 332470"/>
                <a:gd name="connsiteY1" fmla="*/ 0 h 71818"/>
                <a:gd name="connsiteX2" fmla="*/ 332470 w 332470"/>
                <a:gd name="connsiteY2" fmla="*/ 71818 h 71818"/>
                <a:gd name="connsiteX3" fmla="*/ 0 w 332470"/>
                <a:gd name="connsiteY3" fmla="*/ 71817 h 71818"/>
                <a:gd name="connsiteX4" fmla="*/ 0 w 332470"/>
                <a:gd name="connsiteY4" fmla="*/ 0 h 71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470" h="71818">
                  <a:moveTo>
                    <a:pt x="0" y="0"/>
                  </a:moveTo>
                  <a:lnTo>
                    <a:pt x="251508" y="0"/>
                  </a:lnTo>
                  <a:lnTo>
                    <a:pt x="332470" y="71818"/>
                  </a:lnTo>
                  <a:lnTo>
                    <a:pt x="0" y="718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85" name="Прямоугольник 33">
              <a:extLst>
                <a:ext uri="{FF2B5EF4-FFF2-40B4-BE49-F238E27FC236}">
                  <a16:creationId xmlns:a16="http://schemas.microsoft.com/office/drawing/2014/main" id="{AFE105E1-1F89-4094-9E4C-23F3A2AF5720}"/>
                </a:ext>
              </a:extLst>
            </p:cNvPr>
            <p:cNvSpPr/>
            <p:nvPr userDrawn="1"/>
          </p:nvSpPr>
          <p:spPr>
            <a:xfrm flipV="1">
              <a:off x="6736076" y="731086"/>
              <a:ext cx="202907" cy="44348"/>
            </a:xfrm>
            <a:custGeom>
              <a:avLst/>
              <a:gdLst>
                <a:gd name="connsiteX0" fmla="*/ 0 w 107789"/>
                <a:gd name="connsiteY0" fmla="*/ 0 h 71817"/>
                <a:gd name="connsiteX1" fmla="*/ 107789 w 107789"/>
                <a:gd name="connsiteY1" fmla="*/ 0 h 71817"/>
                <a:gd name="connsiteX2" fmla="*/ 107789 w 107789"/>
                <a:gd name="connsiteY2" fmla="*/ 71817 h 71817"/>
                <a:gd name="connsiteX3" fmla="*/ 0 w 107789"/>
                <a:gd name="connsiteY3" fmla="*/ 71817 h 71817"/>
                <a:gd name="connsiteX4" fmla="*/ 0 w 107789"/>
                <a:gd name="connsiteY4" fmla="*/ 0 h 71817"/>
                <a:gd name="connsiteX0" fmla="*/ 154781 w 262570"/>
                <a:gd name="connsiteY0" fmla="*/ 0 h 76580"/>
                <a:gd name="connsiteX1" fmla="*/ 262570 w 262570"/>
                <a:gd name="connsiteY1" fmla="*/ 0 h 76580"/>
                <a:gd name="connsiteX2" fmla="*/ 262570 w 262570"/>
                <a:gd name="connsiteY2" fmla="*/ 71817 h 76580"/>
                <a:gd name="connsiteX3" fmla="*/ 0 w 262570"/>
                <a:gd name="connsiteY3" fmla="*/ 76580 h 76580"/>
                <a:gd name="connsiteX4" fmla="*/ 154781 w 262570"/>
                <a:gd name="connsiteY4" fmla="*/ 0 h 76580"/>
                <a:gd name="connsiteX0" fmla="*/ 159544 w 267333"/>
                <a:gd name="connsiteY0" fmla="*/ 0 h 74198"/>
                <a:gd name="connsiteX1" fmla="*/ 267333 w 267333"/>
                <a:gd name="connsiteY1" fmla="*/ 0 h 74198"/>
                <a:gd name="connsiteX2" fmla="*/ 267333 w 267333"/>
                <a:gd name="connsiteY2" fmla="*/ 71817 h 74198"/>
                <a:gd name="connsiteX3" fmla="*/ 0 w 267333"/>
                <a:gd name="connsiteY3" fmla="*/ 74198 h 74198"/>
                <a:gd name="connsiteX4" fmla="*/ 159544 w 267333"/>
                <a:gd name="connsiteY4" fmla="*/ 0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333" h="74198">
                  <a:moveTo>
                    <a:pt x="159544" y="0"/>
                  </a:moveTo>
                  <a:lnTo>
                    <a:pt x="267333" y="0"/>
                  </a:lnTo>
                  <a:lnTo>
                    <a:pt x="267333" y="71817"/>
                  </a:lnTo>
                  <a:lnTo>
                    <a:pt x="0" y="74198"/>
                  </a:lnTo>
                  <a:lnTo>
                    <a:pt x="159544" y="0"/>
                  </a:lnTo>
                  <a:close/>
                </a:path>
              </a:pathLst>
            </a:custGeom>
            <a:solidFill>
              <a:srgbClr val="BA2057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86" name="Прямоугольник 25">
              <a:extLst>
                <a:ext uri="{FF2B5EF4-FFF2-40B4-BE49-F238E27FC236}">
                  <a16:creationId xmlns:a16="http://schemas.microsoft.com/office/drawing/2014/main" id="{E166D2E4-0C5C-4BC1-8AF4-A07CDD259261}"/>
                </a:ext>
              </a:extLst>
            </p:cNvPr>
            <p:cNvSpPr/>
            <p:nvPr userDrawn="1"/>
          </p:nvSpPr>
          <p:spPr>
            <a:xfrm>
              <a:off x="6723751" y="688183"/>
              <a:ext cx="4370502" cy="74198"/>
            </a:xfrm>
            <a:custGeom>
              <a:avLst/>
              <a:gdLst>
                <a:gd name="connsiteX0" fmla="*/ 0 w 4311563"/>
                <a:gd name="connsiteY0" fmla="*/ 0 h 71817"/>
                <a:gd name="connsiteX1" fmla="*/ 4311563 w 4311563"/>
                <a:gd name="connsiteY1" fmla="*/ 0 h 71817"/>
                <a:gd name="connsiteX2" fmla="*/ 4311563 w 4311563"/>
                <a:gd name="connsiteY2" fmla="*/ 71817 h 71817"/>
                <a:gd name="connsiteX3" fmla="*/ 0 w 4311563"/>
                <a:gd name="connsiteY3" fmla="*/ 71817 h 71817"/>
                <a:gd name="connsiteX4" fmla="*/ 0 w 4311563"/>
                <a:gd name="connsiteY4" fmla="*/ 0 h 71817"/>
                <a:gd name="connsiteX0" fmla="*/ 0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0 w 4311563"/>
                <a:gd name="connsiteY4" fmla="*/ 2381 h 74198"/>
                <a:gd name="connsiteX0" fmla="*/ 91616 w 4311563"/>
                <a:gd name="connsiteY0" fmla="*/ 2381 h 74198"/>
                <a:gd name="connsiteX1" fmla="*/ 4216313 w 4311563"/>
                <a:gd name="connsiteY1" fmla="*/ 0 h 74198"/>
                <a:gd name="connsiteX2" fmla="*/ 4311563 w 4311563"/>
                <a:gd name="connsiteY2" fmla="*/ 74198 h 74198"/>
                <a:gd name="connsiteX3" fmla="*/ 0 w 4311563"/>
                <a:gd name="connsiteY3" fmla="*/ 74198 h 74198"/>
                <a:gd name="connsiteX4" fmla="*/ 91616 w 4311563"/>
                <a:gd name="connsiteY4" fmla="*/ 2381 h 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1563" h="74198">
                  <a:moveTo>
                    <a:pt x="91616" y="2381"/>
                  </a:moveTo>
                  <a:lnTo>
                    <a:pt x="4216313" y="0"/>
                  </a:lnTo>
                  <a:lnTo>
                    <a:pt x="4311563" y="74198"/>
                  </a:lnTo>
                  <a:lnTo>
                    <a:pt x="0" y="74198"/>
                  </a:lnTo>
                  <a:lnTo>
                    <a:pt x="91616" y="238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 dirty="0"/>
            </a:p>
          </p:txBody>
        </p:sp>
      </p:grpSp>
    </p:spTree>
    <p:extLst>
      <p:ext uri="{BB962C8B-B14F-4D97-AF65-F5344CB8AC3E}">
        <p14:creationId xmlns:p14="http://schemas.microsoft.com/office/powerpoint/2010/main" val="24593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осые линии бумаг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352B5B-586D-4C65-A832-DAC8C6C25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" y="0"/>
            <a:ext cx="12164572" cy="684257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E2FB7F3-CBB3-4CED-AE8C-ADD72085A7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5" y="6415997"/>
            <a:ext cx="1150275" cy="33151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AC49570-9053-49D6-A8ED-78BF846ED164}"/>
              </a:ext>
            </a:extLst>
          </p:cNvPr>
          <p:cNvSpPr/>
          <p:nvPr userDrawn="1"/>
        </p:nvSpPr>
        <p:spPr>
          <a:xfrm>
            <a:off x="4982250" y="714604"/>
            <a:ext cx="7185938" cy="71817"/>
          </a:xfrm>
          <a:prstGeom prst="rect">
            <a:avLst/>
          </a:prstGeom>
          <a:solidFill>
            <a:srgbClr val="302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F6E8FB5-F707-4945-BD8F-2F45BC279356}"/>
              </a:ext>
            </a:extLst>
          </p:cNvPr>
          <p:cNvSpPr/>
          <p:nvPr userDrawn="1"/>
        </p:nvSpPr>
        <p:spPr>
          <a:xfrm>
            <a:off x="7856625" y="825307"/>
            <a:ext cx="4311563" cy="71817"/>
          </a:xfrm>
          <a:prstGeom prst="rect">
            <a:avLst/>
          </a:prstGeom>
          <a:solidFill>
            <a:srgbClr val="BA2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8668CA7-085A-4F21-B2CA-897E8B318D3B}"/>
              </a:ext>
            </a:extLst>
          </p:cNvPr>
          <p:cNvSpPr/>
          <p:nvPr userDrawn="1"/>
        </p:nvSpPr>
        <p:spPr>
          <a:xfrm>
            <a:off x="4351553" y="714604"/>
            <a:ext cx="582029" cy="71817"/>
          </a:xfrm>
          <a:prstGeom prst="rect">
            <a:avLst/>
          </a:prstGeom>
          <a:solidFill>
            <a:srgbClr val="302B6D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BFFE7C1-79FB-4ED7-BF6F-87661F2AD4DA}"/>
              </a:ext>
            </a:extLst>
          </p:cNvPr>
          <p:cNvSpPr/>
          <p:nvPr userDrawn="1"/>
        </p:nvSpPr>
        <p:spPr>
          <a:xfrm>
            <a:off x="4159049" y="714604"/>
            <a:ext cx="143837" cy="71817"/>
          </a:xfrm>
          <a:prstGeom prst="rect">
            <a:avLst/>
          </a:prstGeom>
          <a:solidFill>
            <a:srgbClr val="302B6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A909287-982B-4057-943E-F67AA8207EBC}"/>
              </a:ext>
            </a:extLst>
          </p:cNvPr>
          <p:cNvSpPr/>
          <p:nvPr userDrawn="1"/>
        </p:nvSpPr>
        <p:spPr>
          <a:xfrm>
            <a:off x="3966545" y="714604"/>
            <a:ext cx="143837" cy="71817"/>
          </a:xfrm>
          <a:prstGeom prst="rect">
            <a:avLst/>
          </a:prstGeom>
          <a:solidFill>
            <a:srgbClr val="302B6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017A4C6-674D-44FE-B1B1-64D28B6A002B}"/>
              </a:ext>
            </a:extLst>
          </p:cNvPr>
          <p:cNvSpPr/>
          <p:nvPr userDrawn="1"/>
        </p:nvSpPr>
        <p:spPr>
          <a:xfrm>
            <a:off x="6891725" y="825307"/>
            <a:ext cx="862313" cy="71817"/>
          </a:xfrm>
          <a:prstGeom prst="rect">
            <a:avLst/>
          </a:prstGeom>
          <a:solidFill>
            <a:srgbClr val="BA205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3717DB7-80B7-47E9-95A0-4C88F0E61F8F}"/>
              </a:ext>
            </a:extLst>
          </p:cNvPr>
          <p:cNvSpPr/>
          <p:nvPr userDrawn="1"/>
        </p:nvSpPr>
        <p:spPr>
          <a:xfrm>
            <a:off x="6537630" y="825307"/>
            <a:ext cx="251508" cy="71817"/>
          </a:xfrm>
          <a:prstGeom prst="rect">
            <a:avLst/>
          </a:prstGeom>
          <a:solidFill>
            <a:srgbClr val="BA205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38FB6770-EF32-4625-A279-80AD545B587C}"/>
              </a:ext>
            </a:extLst>
          </p:cNvPr>
          <p:cNvSpPr/>
          <p:nvPr userDrawn="1"/>
        </p:nvSpPr>
        <p:spPr>
          <a:xfrm>
            <a:off x="6324653" y="825307"/>
            <a:ext cx="107789" cy="71817"/>
          </a:xfrm>
          <a:prstGeom prst="rect">
            <a:avLst/>
          </a:prstGeom>
          <a:solidFill>
            <a:srgbClr val="BA205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88EAB069-169E-4031-842D-49F986BBAE43}"/>
              </a:ext>
            </a:extLst>
          </p:cNvPr>
          <p:cNvGrpSpPr/>
          <p:nvPr userDrawn="1"/>
        </p:nvGrpSpPr>
        <p:grpSpPr>
          <a:xfrm>
            <a:off x="259888" y="-87203"/>
            <a:ext cx="11908301" cy="842338"/>
            <a:chOff x="259888" y="-87203"/>
            <a:chExt cx="11908301" cy="842338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6C1279C0-79A3-4A0E-90FD-E742ADBFA212}"/>
                </a:ext>
              </a:extLst>
            </p:cNvPr>
            <p:cNvSpPr/>
            <p:nvPr userDrawn="1"/>
          </p:nvSpPr>
          <p:spPr>
            <a:xfrm>
              <a:off x="2716811" y="0"/>
              <a:ext cx="9451378" cy="675118"/>
            </a:xfrm>
            <a:custGeom>
              <a:avLst/>
              <a:gdLst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0 w 10060313"/>
                <a:gd name="connsiteY3" fmla="*/ 590257 h 590257"/>
                <a:gd name="connsiteX4" fmla="*/ 0 w 10060313"/>
                <a:gd name="connsiteY4" fmla="*/ 0 h 590257"/>
                <a:gd name="connsiteX0" fmla="*/ 0 w 10060313"/>
                <a:gd name="connsiteY0" fmla="*/ 0 h 590257"/>
                <a:gd name="connsiteX1" fmla="*/ 10060313 w 10060313"/>
                <a:gd name="connsiteY1" fmla="*/ 0 h 590257"/>
                <a:gd name="connsiteX2" fmla="*/ 10060313 w 10060313"/>
                <a:gd name="connsiteY2" fmla="*/ 590257 h 590257"/>
                <a:gd name="connsiteX3" fmla="*/ 1038225 w 10060313"/>
                <a:gd name="connsiteY3" fmla="*/ 590257 h 590257"/>
                <a:gd name="connsiteX4" fmla="*/ 0 w 10060313"/>
                <a:gd name="connsiteY4" fmla="*/ 0 h 590257"/>
                <a:gd name="connsiteX0" fmla="*/ 390525 w 9022088"/>
                <a:gd name="connsiteY0" fmla="*/ 6350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0525 w 9022088"/>
                <a:gd name="connsiteY4" fmla="*/ 6350 h 590257"/>
                <a:gd name="connsiteX0" fmla="*/ 392798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92798 w 9022088"/>
                <a:gd name="connsiteY4" fmla="*/ 2186 h 590257"/>
                <a:gd name="connsiteX0" fmla="*/ 388251 w 9022088"/>
                <a:gd name="connsiteY0" fmla="*/ 2186 h 590257"/>
                <a:gd name="connsiteX1" fmla="*/ 9022088 w 9022088"/>
                <a:gd name="connsiteY1" fmla="*/ 0 h 590257"/>
                <a:gd name="connsiteX2" fmla="*/ 9022088 w 9022088"/>
                <a:gd name="connsiteY2" fmla="*/ 590257 h 590257"/>
                <a:gd name="connsiteX3" fmla="*/ 0 w 9022088"/>
                <a:gd name="connsiteY3" fmla="*/ 590257 h 590257"/>
                <a:gd name="connsiteX4" fmla="*/ 388251 w 9022088"/>
                <a:gd name="connsiteY4" fmla="*/ 2186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2088" h="590257">
                  <a:moveTo>
                    <a:pt x="388251" y="2186"/>
                  </a:moveTo>
                  <a:lnTo>
                    <a:pt x="9022088" y="0"/>
                  </a:lnTo>
                  <a:lnTo>
                    <a:pt x="9022088" y="590257"/>
                  </a:lnTo>
                  <a:lnTo>
                    <a:pt x="0" y="590257"/>
                  </a:lnTo>
                  <a:lnTo>
                    <a:pt x="388251" y="2186"/>
                  </a:lnTo>
                  <a:close/>
                </a:path>
              </a:pathLst>
            </a:cu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CD07810A-628B-4C5D-81AA-AF0898672D5A}"/>
                </a:ext>
              </a:extLst>
            </p:cNvPr>
            <p:cNvSpPr/>
            <p:nvPr userDrawn="1"/>
          </p:nvSpPr>
          <p:spPr>
            <a:xfrm rot="4183493">
              <a:off x="1704075" y="-839"/>
              <a:ext cx="612850" cy="440122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0" name="Прямоугольник 26">
              <a:extLst>
                <a:ext uri="{FF2B5EF4-FFF2-40B4-BE49-F238E27FC236}">
                  <a16:creationId xmlns:a16="http://schemas.microsoft.com/office/drawing/2014/main" id="{59E3E1C1-8A05-44BA-BED4-C0F6A781E91B}"/>
                </a:ext>
              </a:extLst>
            </p:cNvPr>
            <p:cNvSpPr/>
            <p:nvPr userDrawn="1"/>
          </p:nvSpPr>
          <p:spPr>
            <a:xfrm rot="4183493" flipH="1" flipV="1">
              <a:off x="2001363" y="214488"/>
              <a:ext cx="389435" cy="691859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  <a:gd name="connsiteX0" fmla="*/ 524022 w 852091"/>
                <a:gd name="connsiteY0" fmla="*/ 280988 h 797124"/>
                <a:gd name="connsiteX1" fmla="*/ 852091 w 852091"/>
                <a:gd name="connsiteY1" fmla="*/ 0 h 797124"/>
                <a:gd name="connsiteX2" fmla="*/ 852091 w 852091"/>
                <a:gd name="connsiteY2" fmla="*/ 590257 h 797124"/>
                <a:gd name="connsiteX3" fmla="*/ 0 w 852091"/>
                <a:gd name="connsiteY3" fmla="*/ 797124 h 797124"/>
                <a:gd name="connsiteX4" fmla="*/ 524022 w 852091"/>
                <a:gd name="connsiteY4" fmla="*/ 280988 h 797124"/>
                <a:gd name="connsiteX0" fmla="*/ 524022 w 862548"/>
                <a:gd name="connsiteY0" fmla="*/ 0 h 516136"/>
                <a:gd name="connsiteX1" fmla="*/ 862548 w 862548"/>
                <a:gd name="connsiteY1" fmla="*/ 5132 h 516136"/>
                <a:gd name="connsiteX2" fmla="*/ 852091 w 862548"/>
                <a:gd name="connsiteY2" fmla="*/ 309269 h 516136"/>
                <a:gd name="connsiteX3" fmla="*/ 0 w 862548"/>
                <a:gd name="connsiteY3" fmla="*/ 516136 h 516136"/>
                <a:gd name="connsiteX4" fmla="*/ 524022 w 862548"/>
                <a:gd name="connsiteY4" fmla="*/ 0 h 516136"/>
                <a:gd name="connsiteX0" fmla="*/ 549690 w 862548"/>
                <a:gd name="connsiteY0" fmla="*/ 177628 h 511004"/>
                <a:gd name="connsiteX1" fmla="*/ 862548 w 862548"/>
                <a:gd name="connsiteY1" fmla="*/ 0 h 511004"/>
                <a:gd name="connsiteX2" fmla="*/ 852091 w 862548"/>
                <a:gd name="connsiteY2" fmla="*/ 304137 h 511004"/>
                <a:gd name="connsiteX3" fmla="*/ 0 w 862548"/>
                <a:gd name="connsiteY3" fmla="*/ 511004 h 511004"/>
                <a:gd name="connsiteX4" fmla="*/ 549690 w 862548"/>
                <a:gd name="connsiteY4" fmla="*/ 177628 h 51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2548" h="511004">
                  <a:moveTo>
                    <a:pt x="549690" y="177628"/>
                  </a:moveTo>
                  <a:lnTo>
                    <a:pt x="862548" y="0"/>
                  </a:lnTo>
                  <a:lnTo>
                    <a:pt x="852091" y="304137"/>
                  </a:lnTo>
                  <a:lnTo>
                    <a:pt x="0" y="511004"/>
                  </a:lnTo>
                  <a:lnTo>
                    <a:pt x="549690" y="177628"/>
                  </a:lnTo>
                  <a:close/>
                </a:path>
              </a:pathLst>
            </a:custGeom>
            <a:solidFill>
              <a:srgbClr val="302B6D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2" name="Равнобедренный треугольник 1">
              <a:extLst>
                <a:ext uri="{FF2B5EF4-FFF2-40B4-BE49-F238E27FC236}">
                  <a16:creationId xmlns:a16="http://schemas.microsoft.com/office/drawing/2014/main" id="{756BF109-08ED-481C-8E11-37D0480F3C47}"/>
                </a:ext>
              </a:extLst>
            </p:cNvPr>
            <p:cNvSpPr/>
            <p:nvPr userDrawn="1"/>
          </p:nvSpPr>
          <p:spPr>
            <a:xfrm>
              <a:off x="1461196" y="-9446"/>
              <a:ext cx="272471" cy="408452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471" h="357110">
                  <a:moveTo>
                    <a:pt x="0" y="357110"/>
                  </a:moveTo>
                  <a:lnTo>
                    <a:pt x="186243" y="0"/>
                  </a:lnTo>
                  <a:lnTo>
                    <a:pt x="272471" y="280910"/>
                  </a:lnTo>
                  <a:lnTo>
                    <a:pt x="0" y="357110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1" name="Равнобедренный треугольник 1">
              <a:extLst>
                <a:ext uri="{FF2B5EF4-FFF2-40B4-BE49-F238E27FC236}">
                  <a16:creationId xmlns:a16="http://schemas.microsoft.com/office/drawing/2014/main" id="{5285CD7F-7CA3-4DB5-A254-6F727888616E}"/>
                </a:ext>
              </a:extLst>
            </p:cNvPr>
            <p:cNvSpPr/>
            <p:nvPr userDrawn="1"/>
          </p:nvSpPr>
          <p:spPr>
            <a:xfrm>
              <a:off x="1361640" y="326374"/>
              <a:ext cx="496309" cy="299508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4" name="Равнобедренный треугольник 1">
              <a:extLst>
                <a:ext uri="{FF2B5EF4-FFF2-40B4-BE49-F238E27FC236}">
                  <a16:creationId xmlns:a16="http://schemas.microsoft.com/office/drawing/2014/main" id="{4EA3E03C-D202-4CF9-B9EF-8D50E5771F80}"/>
                </a:ext>
              </a:extLst>
            </p:cNvPr>
            <p:cNvSpPr/>
            <p:nvPr userDrawn="1"/>
          </p:nvSpPr>
          <p:spPr>
            <a:xfrm rot="19854970">
              <a:off x="880288" y="66546"/>
              <a:ext cx="408511" cy="246524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5" name="Равнобедренный треугольник 1">
              <a:extLst>
                <a:ext uri="{FF2B5EF4-FFF2-40B4-BE49-F238E27FC236}">
                  <a16:creationId xmlns:a16="http://schemas.microsoft.com/office/drawing/2014/main" id="{C63957C6-CDC3-4787-9A74-3E4592B27924}"/>
                </a:ext>
              </a:extLst>
            </p:cNvPr>
            <p:cNvSpPr/>
            <p:nvPr userDrawn="1"/>
          </p:nvSpPr>
          <p:spPr>
            <a:xfrm rot="20681187">
              <a:off x="921243" y="318954"/>
              <a:ext cx="365750" cy="22071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  <p:sp>
          <p:nvSpPr>
            <p:cNvPr id="56" name="Прямоугольник 26">
              <a:extLst>
                <a:ext uri="{FF2B5EF4-FFF2-40B4-BE49-F238E27FC236}">
                  <a16:creationId xmlns:a16="http://schemas.microsoft.com/office/drawing/2014/main" id="{7F26E186-FF5E-45A1-8F4B-BEAA761BB488}"/>
                </a:ext>
              </a:extLst>
            </p:cNvPr>
            <p:cNvSpPr/>
            <p:nvPr userDrawn="1"/>
          </p:nvSpPr>
          <p:spPr>
            <a:xfrm rot="4183493">
              <a:off x="585592" y="130448"/>
              <a:ext cx="260257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7" name="Равнобедренный треугольник 1">
              <a:extLst>
                <a:ext uri="{FF2B5EF4-FFF2-40B4-BE49-F238E27FC236}">
                  <a16:creationId xmlns:a16="http://schemas.microsoft.com/office/drawing/2014/main" id="{24BAF7CA-2F0D-48A8-B98B-1B19E1A58C18}"/>
                </a:ext>
              </a:extLst>
            </p:cNvPr>
            <p:cNvSpPr/>
            <p:nvPr userDrawn="1"/>
          </p:nvSpPr>
          <p:spPr>
            <a:xfrm>
              <a:off x="1757078" y="4285"/>
              <a:ext cx="1340355" cy="664559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  <a:gd name="connsiteX0" fmla="*/ 0 w 819655"/>
                <a:gd name="connsiteY0" fmla="*/ 201535 h 325360"/>
                <a:gd name="connsiteX1" fmla="*/ 819655 w 819655"/>
                <a:gd name="connsiteY1" fmla="*/ 0 h 325360"/>
                <a:gd name="connsiteX2" fmla="*/ 496309 w 819655"/>
                <a:gd name="connsiteY2" fmla="*/ 325360 h 325360"/>
                <a:gd name="connsiteX3" fmla="*/ 0 w 819655"/>
                <a:gd name="connsiteY3" fmla="*/ 201535 h 325360"/>
                <a:gd name="connsiteX0" fmla="*/ 0 w 819655"/>
                <a:gd name="connsiteY0" fmla="*/ 201535 h 579360"/>
                <a:gd name="connsiteX1" fmla="*/ 819655 w 819655"/>
                <a:gd name="connsiteY1" fmla="*/ 0 h 579360"/>
                <a:gd name="connsiteX2" fmla="*/ 426459 w 819655"/>
                <a:gd name="connsiteY2" fmla="*/ 579360 h 579360"/>
                <a:gd name="connsiteX3" fmla="*/ 0 w 819655"/>
                <a:gd name="connsiteY3" fmla="*/ 201535 h 579360"/>
                <a:gd name="connsiteX0" fmla="*/ 0 w 1340355"/>
                <a:gd name="connsiteY0" fmla="*/ 0 h 581025"/>
                <a:gd name="connsiteX1" fmla="*/ 1340355 w 1340355"/>
                <a:gd name="connsiteY1" fmla="*/ 1665 h 581025"/>
                <a:gd name="connsiteX2" fmla="*/ 947159 w 1340355"/>
                <a:gd name="connsiteY2" fmla="*/ 581025 h 581025"/>
                <a:gd name="connsiteX3" fmla="*/ 0 w 1340355"/>
                <a:gd name="connsiteY3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0355" h="581025">
                  <a:moveTo>
                    <a:pt x="0" y="0"/>
                  </a:moveTo>
                  <a:lnTo>
                    <a:pt x="1340355" y="1665"/>
                  </a:lnTo>
                  <a:lnTo>
                    <a:pt x="947159" y="5810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2B6D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 dirty="0"/>
            </a:p>
          </p:txBody>
        </p:sp>
        <p:sp>
          <p:nvSpPr>
            <p:cNvPr id="58" name="Прямоугольник 26">
              <a:extLst>
                <a:ext uri="{FF2B5EF4-FFF2-40B4-BE49-F238E27FC236}">
                  <a16:creationId xmlns:a16="http://schemas.microsoft.com/office/drawing/2014/main" id="{384CA253-717A-44B6-8D0F-42F05BA6AAF0}"/>
                </a:ext>
              </a:extLst>
            </p:cNvPr>
            <p:cNvSpPr/>
            <p:nvPr userDrawn="1"/>
          </p:nvSpPr>
          <p:spPr>
            <a:xfrm rot="16623740">
              <a:off x="223213" y="305069"/>
              <a:ext cx="260256" cy="186905"/>
            </a:xfrm>
            <a:custGeom>
              <a:avLst/>
              <a:gdLst>
                <a:gd name="connsiteX0" fmla="*/ 0 w 718594"/>
                <a:gd name="connsiteY0" fmla="*/ 0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0 w 718594"/>
                <a:gd name="connsiteY4" fmla="*/ 0 h 590257"/>
                <a:gd name="connsiteX0" fmla="*/ 390525 w 718594"/>
                <a:gd name="connsiteY0" fmla="*/ 280988 h 590257"/>
                <a:gd name="connsiteX1" fmla="*/ 718594 w 718594"/>
                <a:gd name="connsiteY1" fmla="*/ 0 h 590257"/>
                <a:gd name="connsiteX2" fmla="*/ 718594 w 718594"/>
                <a:gd name="connsiteY2" fmla="*/ 590257 h 590257"/>
                <a:gd name="connsiteX3" fmla="*/ 0 w 718594"/>
                <a:gd name="connsiteY3" fmla="*/ 590257 h 590257"/>
                <a:gd name="connsiteX4" fmla="*/ 390525 w 718594"/>
                <a:gd name="connsiteY4" fmla="*/ 280988 h 59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8594" h="590257">
                  <a:moveTo>
                    <a:pt x="390525" y="280988"/>
                  </a:moveTo>
                  <a:lnTo>
                    <a:pt x="718594" y="0"/>
                  </a:lnTo>
                  <a:lnTo>
                    <a:pt x="718594" y="590257"/>
                  </a:lnTo>
                  <a:lnTo>
                    <a:pt x="0" y="590257"/>
                  </a:lnTo>
                  <a:lnTo>
                    <a:pt x="390525" y="280988"/>
                  </a:lnTo>
                  <a:close/>
                </a:path>
              </a:pathLst>
            </a:cu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59" name="Равнобедренный треугольник 1">
              <a:extLst>
                <a:ext uri="{FF2B5EF4-FFF2-40B4-BE49-F238E27FC236}">
                  <a16:creationId xmlns:a16="http://schemas.microsoft.com/office/drawing/2014/main" id="{6C73506C-4D4F-4688-B3B8-30AE733ECDCB}"/>
                </a:ext>
              </a:extLst>
            </p:cNvPr>
            <p:cNvSpPr/>
            <p:nvPr userDrawn="1"/>
          </p:nvSpPr>
          <p:spPr>
            <a:xfrm rot="20681187">
              <a:off x="684309" y="30464"/>
              <a:ext cx="218234" cy="131697"/>
            </a:xfrm>
            <a:custGeom>
              <a:avLst/>
              <a:gdLst>
                <a:gd name="connsiteX0" fmla="*/ 0 w 286759"/>
                <a:gd name="connsiteY0" fmla="*/ 357110 h 357110"/>
                <a:gd name="connsiteX1" fmla="*/ 143380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86759"/>
                <a:gd name="connsiteY0" fmla="*/ 357110 h 357110"/>
                <a:gd name="connsiteX1" fmla="*/ 186243 w 286759"/>
                <a:gd name="connsiteY1" fmla="*/ 0 h 357110"/>
                <a:gd name="connsiteX2" fmla="*/ 286759 w 286759"/>
                <a:gd name="connsiteY2" fmla="*/ 357110 h 357110"/>
                <a:gd name="connsiteX3" fmla="*/ 0 w 286759"/>
                <a:gd name="connsiteY3" fmla="*/ 357110 h 357110"/>
                <a:gd name="connsiteX0" fmla="*/ 0 w 272471"/>
                <a:gd name="connsiteY0" fmla="*/ 357110 h 357110"/>
                <a:gd name="connsiteX1" fmla="*/ 186243 w 272471"/>
                <a:gd name="connsiteY1" fmla="*/ 0 h 357110"/>
                <a:gd name="connsiteX2" fmla="*/ 272471 w 272471"/>
                <a:gd name="connsiteY2" fmla="*/ 280910 h 357110"/>
                <a:gd name="connsiteX3" fmla="*/ 0 w 272471"/>
                <a:gd name="connsiteY3" fmla="*/ 357110 h 357110"/>
                <a:gd name="connsiteX0" fmla="*/ 0 w 453446"/>
                <a:gd name="connsiteY0" fmla="*/ 123747 h 280910"/>
                <a:gd name="connsiteX1" fmla="*/ 367218 w 453446"/>
                <a:gd name="connsiteY1" fmla="*/ 0 h 280910"/>
                <a:gd name="connsiteX2" fmla="*/ 453446 w 453446"/>
                <a:gd name="connsiteY2" fmla="*/ 280910 h 280910"/>
                <a:gd name="connsiteX3" fmla="*/ 0 w 453446"/>
                <a:gd name="connsiteY3" fmla="*/ 123747 h 280910"/>
                <a:gd name="connsiteX0" fmla="*/ 0 w 496309"/>
                <a:gd name="connsiteY0" fmla="*/ 123747 h 247572"/>
                <a:gd name="connsiteX1" fmla="*/ 367218 w 496309"/>
                <a:gd name="connsiteY1" fmla="*/ 0 h 247572"/>
                <a:gd name="connsiteX2" fmla="*/ 496309 w 496309"/>
                <a:gd name="connsiteY2" fmla="*/ 247572 h 247572"/>
                <a:gd name="connsiteX3" fmla="*/ 0 w 496309"/>
                <a:gd name="connsiteY3" fmla="*/ 123747 h 247572"/>
                <a:gd name="connsiteX0" fmla="*/ 0 w 496309"/>
                <a:gd name="connsiteY0" fmla="*/ 138035 h 261860"/>
                <a:gd name="connsiteX1" fmla="*/ 381505 w 496309"/>
                <a:gd name="connsiteY1" fmla="*/ 0 h 261860"/>
                <a:gd name="connsiteX2" fmla="*/ 496309 w 496309"/>
                <a:gd name="connsiteY2" fmla="*/ 261860 h 261860"/>
                <a:gd name="connsiteX3" fmla="*/ 0 w 496309"/>
                <a:gd name="connsiteY3" fmla="*/ 138035 h 26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6309" h="261860">
                  <a:moveTo>
                    <a:pt x="0" y="138035"/>
                  </a:moveTo>
                  <a:lnTo>
                    <a:pt x="381505" y="0"/>
                  </a:lnTo>
                  <a:lnTo>
                    <a:pt x="496309" y="261860"/>
                  </a:lnTo>
                  <a:lnTo>
                    <a:pt x="0" y="138035"/>
                  </a:lnTo>
                  <a:close/>
                </a:path>
              </a:pathLst>
            </a:cu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ru-RU" sz="1796"/>
            </a:p>
          </p:txBody>
        </p:sp>
      </p:grp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E6183CD-5F2F-4A1E-9903-9AA9CA8450CC}"/>
              </a:ext>
            </a:extLst>
          </p:cNvPr>
          <p:cNvSpPr/>
          <p:nvPr userDrawn="1"/>
        </p:nvSpPr>
        <p:spPr>
          <a:xfrm rot="16200000">
            <a:off x="11230401" y="313491"/>
            <a:ext cx="288000" cy="35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796">
              <a:solidFill>
                <a:schemeClr val="bg1"/>
              </a:solidFill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B5F1F2D7-4F1A-4623-8128-93F56F4CFBC9}"/>
              </a:ext>
            </a:extLst>
          </p:cNvPr>
          <p:cNvGrpSpPr/>
          <p:nvPr userDrawn="1"/>
        </p:nvGrpSpPr>
        <p:grpSpPr>
          <a:xfrm flipH="1">
            <a:off x="0" y="6279949"/>
            <a:ext cx="2000136" cy="71817"/>
            <a:chOff x="960100" y="519764"/>
            <a:chExt cx="11231900" cy="293972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B0397293-8481-40F4-92C0-51DC6DFACD96}"/>
                </a:ext>
              </a:extLst>
            </p:cNvPr>
            <p:cNvSpPr/>
            <p:nvPr userDrawn="1"/>
          </p:nvSpPr>
          <p:spPr>
            <a:xfrm>
              <a:off x="2112000" y="519764"/>
              <a:ext cx="1008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58735A5B-1DC1-4ED9-BD0D-B51BCB84CB1C}"/>
                </a:ext>
              </a:extLst>
            </p:cNvPr>
            <p:cNvSpPr/>
            <p:nvPr userDrawn="1"/>
          </p:nvSpPr>
          <p:spPr>
            <a:xfrm>
              <a:off x="4992000" y="630750"/>
              <a:ext cx="7200000" cy="72000"/>
            </a:xfrm>
            <a:prstGeom prst="rect">
              <a:avLst/>
            </a:prstGeom>
            <a:solidFill>
              <a:srgbClr val="302B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F67963B9-60B3-47F8-A86F-DB3456471AB3}"/>
                </a:ext>
              </a:extLst>
            </p:cNvPr>
            <p:cNvSpPr/>
            <p:nvPr userDrawn="1"/>
          </p:nvSpPr>
          <p:spPr>
            <a:xfrm>
              <a:off x="7872000" y="741736"/>
              <a:ext cx="4320000" cy="72000"/>
            </a:xfrm>
            <a:prstGeom prst="rect">
              <a:avLst/>
            </a:prstGeom>
            <a:solidFill>
              <a:srgbClr val="BA20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EE5B4350-C652-4852-A9BA-EDE3E5CC42FA}"/>
                </a:ext>
              </a:extLst>
            </p:cNvPr>
            <p:cNvSpPr/>
            <p:nvPr userDrawn="1"/>
          </p:nvSpPr>
          <p:spPr>
            <a:xfrm>
              <a:off x="1284050" y="519764"/>
              <a:ext cx="720000" cy="72000"/>
            </a:xfrm>
            <a:prstGeom prst="rect">
              <a:avLst/>
            </a:prstGeom>
            <a:solidFill>
              <a:srgbClr val="302B6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8F0B57BD-4BC9-4822-9723-274E4998B466}"/>
                </a:ext>
              </a:extLst>
            </p:cNvPr>
            <p:cNvSpPr/>
            <p:nvPr userDrawn="1"/>
          </p:nvSpPr>
          <p:spPr>
            <a:xfrm>
              <a:off x="960100" y="519764"/>
              <a:ext cx="216000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305D4DEA-A840-4AFE-A3F8-3744A760E844}"/>
                </a:ext>
              </a:extLst>
            </p:cNvPr>
            <p:cNvSpPr/>
            <p:nvPr userDrawn="1"/>
          </p:nvSpPr>
          <p:spPr>
            <a:xfrm>
              <a:off x="4360069" y="630750"/>
              <a:ext cx="583168" cy="72000"/>
            </a:xfrm>
            <a:prstGeom prst="rect">
              <a:avLst/>
            </a:prstGeom>
            <a:solidFill>
              <a:srgbClr val="302B6D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6B811145-2322-45A8-B11E-318746A97904}"/>
                </a:ext>
              </a:extLst>
            </p:cNvPr>
            <p:cNvSpPr/>
            <p:nvPr userDrawn="1"/>
          </p:nvSpPr>
          <p:spPr>
            <a:xfrm>
              <a:off x="4167188" y="630750"/>
              <a:ext cx="144118" cy="72000"/>
            </a:xfrm>
            <a:prstGeom prst="rect">
              <a:avLst/>
            </a:prstGeom>
            <a:solidFill>
              <a:srgbClr val="302B6D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F10F05A5-2754-4DA0-8209-24F477E33361}"/>
                </a:ext>
              </a:extLst>
            </p:cNvPr>
            <p:cNvSpPr/>
            <p:nvPr userDrawn="1"/>
          </p:nvSpPr>
          <p:spPr>
            <a:xfrm>
              <a:off x="3974307" y="630750"/>
              <a:ext cx="144118" cy="72000"/>
            </a:xfrm>
            <a:prstGeom prst="rect">
              <a:avLst/>
            </a:prstGeom>
            <a:solidFill>
              <a:srgbClr val="302B6D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6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B26F907C-6AEB-475D-A82A-B7520D6073EA}"/>
                </a:ext>
              </a:extLst>
            </p:cNvPr>
            <p:cNvSpPr/>
            <p:nvPr userDrawn="1"/>
          </p:nvSpPr>
          <p:spPr>
            <a:xfrm>
              <a:off x="6905212" y="741736"/>
              <a:ext cx="864000" cy="72000"/>
            </a:xfrm>
            <a:prstGeom prst="rect">
              <a:avLst/>
            </a:prstGeom>
            <a:solidFill>
              <a:srgbClr val="BA2057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EFEE2539-0B6A-4B4D-A3DB-CF1B82C9BC13}"/>
                </a:ext>
              </a:extLst>
            </p:cNvPr>
            <p:cNvSpPr/>
            <p:nvPr userDrawn="1"/>
          </p:nvSpPr>
          <p:spPr>
            <a:xfrm>
              <a:off x="6550424" y="741736"/>
              <a:ext cx="252000" cy="72000"/>
            </a:xfrm>
            <a:prstGeom prst="rect">
              <a:avLst/>
            </a:prstGeom>
            <a:solidFill>
              <a:srgbClr val="BA2057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17D880D8-AD1B-48BD-97C1-FFE566067B22}"/>
                </a:ext>
              </a:extLst>
            </p:cNvPr>
            <p:cNvSpPr/>
            <p:nvPr userDrawn="1"/>
          </p:nvSpPr>
          <p:spPr>
            <a:xfrm>
              <a:off x="6337030" y="741736"/>
              <a:ext cx="108000" cy="72000"/>
            </a:xfrm>
            <a:prstGeom prst="rect">
              <a:avLst/>
            </a:prstGeom>
            <a:solidFill>
              <a:srgbClr val="BA2057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796"/>
            </a:p>
          </p:txBody>
        </p:sp>
      </p:grp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FB7FCC4-EB84-42CC-AB06-C5355006C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5387" y="77457"/>
            <a:ext cx="7603438" cy="503539"/>
          </a:xfrm>
        </p:spPr>
        <p:txBody>
          <a:bodyPr lIns="0" rIns="0" anchor="ctr">
            <a:normAutofit/>
          </a:bodyPr>
          <a:lstStyle>
            <a:lvl1pPr algn="r">
              <a:defRPr sz="2200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978C36-B349-404E-9E94-1AD42F2E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4401" y="147065"/>
            <a:ext cx="595733" cy="36419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latin typeface="Exo 2" panose="00000500000000000000" pitchFamily="2" charset="-52"/>
              </a:defRPr>
            </a:lvl1pPr>
          </a:lstStyle>
          <a:p>
            <a:fld id="{784D6179-009D-4F6B-9B8A-C7673BDDC581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DEE2CB3-7BD8-499A-BDD6-651BB7CDDACA}"/>
              </a:ext>
            </a:extLst>
          </p:cNvPr>
          <p:cNvGrpSpPr/>
          <p:nvPr userDrawn="1"/>
        </p:nvGrpSpPr>
        <p:grpSpPr>
          <a:xfrm rot="16200000">
            <a:off x="-2200112" y="1491943"/>
            <a:ext cx="3487424" cy="503539"/>
            <a:chOff x="-1801640" y="3941651"/>
            <a:chExt cx="13494601" cy="1948446"/>
          </a:xfrm>
        </p:grpSpPr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DE313F62-55B8-4DBA-9DF3-8B941B7EB079}"/>
                </a:ext>
              </a:extLst>
            </p:cNvPr>
            <p:cNvSpPr/>
            <p:nvPr/>
          </p:nvSpPr>
          <p:spPr>
            <a:xfrm>
              <a:off x="507591" y="3945926"/>
              <a:ext cx="1939895" cy="1939895"/>
            </a:xfrm>
            <a:prstGeom prst="ellipse">
              <a:avLst/>
            </a:prstGeom>
            <a:solidFill>
              <a:srgbClr val="3694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7E3CA644-F270-4C6F-A1BB-741A04163CB2}"/>
                </a:ext>
              </a:extLst>
            </p:cNvPr>
            <p:cNvSpPr/>
            <p:nvPr/>
          </p:nvSpPr>
          <p:spPr>
            <a:xfrm>
              <a:off x="2816822" y="3945926"/>
              <a:ext cx="1939895" cy="1939895"/>
            </a:xfrm>
            <a:prstGeom prst="ellipse">
              <a:avLst/>
            </a:prstGeom>
            <a:solidFill>
              <a:srgbClr val="B61E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F299F441-8D49-4BFA-9325-0564EBC745FD}"/>
                </a:ext>
              </a:extLst>
            </p:cNvPr>
            <p:cNvSpPr/>
            <p:nvPr/>
          </p:nvSpPr>
          <p:spPr>
            <a:xfrm>
              <a:off x="7443835" y="3945926"/>
              <a:ext cx="1939895" cy="1939895"/>
            </a:xfrm>
            <a:prstGeom prst="ellipse">
              <a:avLst/>
            </a:prstGeom>
            <a:solidFill>
              <a:srgbClr val="8E9A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B1F42E76-B7BE-4138-A7C4-86895FC7FD3D}"/>
                </a:ext>
              </a:extLst>
            </p:cNvPr>
            <p:cNvSpPr/>
            <p:nvPr/>
          </p:nvSpPr>
          <p:spPr>
            <a:xfrm>
              <a:off x="9753066" y="3945926"/>
              <a:ext cx="1939895" cy="1939895"/>
            </a:xfrm>
            <a:prstGeom prst="ellipse">
              <a:avLst/>
            </a:prstGeom>
            <a:solidFill>
              <a:srgbClr val="302C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784E52B4-68EE-4E3A-97A2-CA94BD8F8279}"/>
                </a:ext>
              </a:extLst>
            </p:cNvPr>
            <p:cNvSpPr/>
            <p:nvPr/>
          </p:nvSpPr>
          <p:spPr>
            <a:xfrm>
              <a:off x="5126053" y="3941651"/>
              <a:ext cx="1948446" cy="1948446"/>
            </a:xfrm>
            <a:prstGeom prst="ellipse">
              <a:avLst/>
            </a:prstGeom>
            <a:solidFill>
              <a:srgbClr val="D8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33C68129-73AB-4EF8-A17D-115C3F9A0066}"/>
                </a:ext>
              </a:extLst>
            </p:cNvPr>
            <p:cNvSpPr/>
            <p:nvPr/>
          </p:nvSpPr>
          <p:spPr>
            <a:xfrm>
              <a:off x="-1801640" y="3945926"/>
              <a:ext cx="1939895" cy="1939895"/>
            </a:xfrm>
            <a:prstGeom prst="ellipse">
              <a:avLst/>
            </a:prstGeom>
            <a:solidFill>
              <a:srgbClr val="46C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1400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64196"/>
            <a:ext cx="10495062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20976"/>
            <a:ext cx="10495062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340166"/>
            <a:ext cx="273784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340166"/>
            <a:ext cx="410676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340166"/>
            <a:ext cx="273784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D6179-009D-4F6B-9B8A-C7673BDDC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70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1" r:id="rId2"/>
    <p:sldLayoutId id="2147483672" r:id="rId3"/>
    <p:sldLayoutId id="2147483662" r:id="rId4"/>
    <p:sldLayoutId id="2147483675" r:id="rId5"/>
    <p:sldLayoutId id="2147483677" r:id="rId6"/>
  </p:sldLayoutIdLst>
  <p:hf hdr="0" ftr="0" dt="0"/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22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9.svg"/><Relationship Id="rId18" Type="http://schemas.openxmlformats.org/officeDocument/2006/relationships/image" Target="../media/image30.png"/><Relationship Id="rId3" Type="http://schemas.openxmlformats.org/officeDocument/2006/relationships/image" Target="../media/image21.png"/><Relationship Id="rId21" Type="http://schemas.openxmlformats.org/officeDocument/2006/relationships/image" Target="../media/image46.svg"/><Relationship Id="rId7" Type="http://schemas.openxmlformats.org/officeDocument/2006/relationships/image" Target="../media/image33.svg"/><Relationship Id="rId12" Type="http://schemas.openxmlformats.org/officeDocument/2006/relationships/image" Target="../media/image27.png"/><Relationship Id="rId17" Type="http://schemas.openxmlformats.org/officeDocument/2006/relationships/image" Target="../media/image43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24" Type="http://schemas.openxmlformats.org/officeDocument/2006/relationships/image" Target="../media/image34.png"/><Relationship Id="rId5" Type="http://schemas.openxmlformats.org/officeDocument/2006/relationships/image" Target="../media/image31.svg"/><Relationship Id="rId15" Type="http://schemas.openxmlformats.org/officeDocument/2006/relationships/image" Target="../media/image41.svg"/><Relationship Id="rId23" Type="http://schemas.openxmlformats.org/officeDocument/2006/relationships/image" Target="../media/image48.svg"/><Relationship Id="rId10" Type="http://schemas.openxmlformats.org/officeDocument/2006/relationships/image" Target="../media/image36.svg"/><Relationship Id="rId19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image" Target="../media/image28.png"/><Relationship Id="rId2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9.png"/><Relationship Id="rId18" Type="http://schemas.openxmlformats.org/officeDocument/2006/relationships/image" Target="../media/image24.svg"/><Relationship Id="rId3" Type="http://schemas.openxmlformats.org/officeDocument/2006/relationships/image" Target="../media/image35.png"/><Relationship Id="rId21" Type="http://schemas.openxmlformats.org/officeDocument/2006/relationships/image" Target="../media/image42.png"/><Relationship Id="rId7" Type="http://schemas.openxmlformats.org/officeDocument/2006/relationships/image" Target="../media/image52.svg"/><Relationship Id="rId12" Type="http://schemas.openxmlformats.org/officeDocument/2006/relationships/image" Target="../media/image38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svg"/><Relationship Id="rId20" Type="http://schemas.openxmlformats.org/officeDocument/2006/relationships/image" Target="../media/image26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54.svg"/><Relationship Id="rId5" Type="http://schemas.openxmlformats.org/officeDocument/2006/relationships/image" Target="../media/image20.svg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19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Relationship Id="rId1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igitalrzd.r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service@digitalrzd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1388F5-1E7A-4FC9-BB30-4329BBC5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Электронная торговая площадка</a:t>
            </a:r>
            <a:br>
              <a:rPr lang="ru-RU" sz="3600" dirty="0"/>
            </a:br>
            <a:r>
              <a:rPr lang="ru-RU" sz="3600" dirty="0"/>
              <a:t>«Грузовые перевозки»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8039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E767232-E370-4A1F-B6D3-B1DEAC0FF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728" y="2290931"/>
            <a:ext cx="1610152" cy="1613556"/>
          </a:xfrm>
          <a:prstGeom prst="rect">
            <a:avLst/>
          </a:prstGeom>
        </p:spPr>
      </p:pic>
      <p:cxnSp>
        <p:nvCxnSpPr>
          <p:cNvPr id="44" name="Прямая со стрелкой 43"/>
          <p:cNvCxnSpPr>
            <a:cxnSpLocks/>
          </p:cNvCxnSpPr>
          <p:nvPr/>
        </p:nvCxnSpPr>
        <p:spPr>
          <a:xfrm>
            <a:off x="1952441" y="3103051"/>
            <a:ext cx="2540432" cy="0"/>
          </a:xfrm>
          <a:prstGeom prst="straightConnector1">
            <a:avLst/>
          </a:prstGeom>
          <a:ln w="25400" cmpd="sng">
            <a:solidFill>
              <a:schemeClr val="accent6"/>
            </a:solidFill>
            <a:headEnd w="med" len="lg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749622" y="2558708"/>
            <a:ext cx="2615890" cy="46403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marL="456023" indent="-456023" algn="ctr">
              <a:lnSpc>
                <a:spcPts val="1463"/>
              </a:lnSpc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Агентский договор/</a:t>
            </a:r>
          </a:p>
          <a:p>
            <a:r>
              <a:rPr lang="ru-RU" dirty="0"/>
              <a:t>Договор оказания услуг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78880" y="3263866"/>
            <a:ext cx="3747122" cy="3543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456023" indent="-456023" algn="ctr">
              <a:lnSpc>
                <a:spcPts val="2261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Договор на организацию расчётов (ЕЛС)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92311" y="2709099"/>
            <a:ext cx="2615890" cy="34862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456023" indent="-456023" algn="ctr">
              <a:lnSpc>
                <a:spcPts val="2261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Договор оказания услуг (ТЭО)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72BF2-ADA6-4F41-8E0D-82D7AF6F08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Существующая договорная модель ЭТП ГП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3ED205B-F546-45BC-A734-C7A7616EE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F200CB-DE5F-4EF4-87B2-F4F1678A40E7}"/>
              </a:ext>
            </a:extLst>
          </p:cNvPr>
          <p:cNvSpPr txBox="1"/>
          <p:nvPr/>
        </p:nvSpPr>
        <p:spPr>
          <a:xfrm>
            <a:off x="4976123" y="1805449"/>
            <a:ext cx="995362" cy="3872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456023" indent="-456023" algn="ctr">
              <a:lnSpc>
                <a:spcPts val="2261"/>
              </a:lnSpc>
            </a:pPr>
            <a:r>
              <a:rPr lang="ru-RU" sz="2000" b="1" dirty="0">
                <a:latin typeface="Exo 2" panose="00000500000000000000" pitchFamily="2" charset="-52"/>
                <a:cs typeface="Arial" panose="020B0604020202020204" pitchFamily="34" charset="0"/>
              </a:rPr>
              <a:t>ЭТП ГП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D563D93A-4ED2-4D0B-892C-7F6836F69B41}"/>
              </a:ext>
            </a:extLst>
          </p:cNvPr>
          <p:cNvGrpSpPr/>
          <p:nvPr/>
        </p:nvGrpSpPr>
        <p:grpSpPr>
          <a:xfrm>
            <a:off x="688062" y="2283498"/>
            <a:ext cx="1165767" cy="1480234"/>
            <a:chOff x="691153" y="1648127"/>
            <a:chExt cx="1165767" cy="148023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AAA4594-E090-4765-9F3B-165F21FB1CC2}"/>
                </a:ext>
              </a:extLst>
            </p:cNvPr>
            <p:cNvSpPr txBox="1"/>
            <p:nvPr/>
          </p:nvSpPr>
          <p:spPr>
            <a:xfrm>
              <a:off x="828592" y="2789807"/>
              <a:ext cx="9044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>
                  <a:solidFill>
                    <a:schemeClr val="accent6"/>
                  </a:solidFill>
                </a:rPr>
                <a:t>Клиент</a:t>
              </a:r>
              <a:endParaRPr lang="ru-RU" b="1" dirty="0">
                <a:solidFill>
                  <a:schemeClr val="accent6"/>
                </a:solidFill>
              </a:endParaRPr>
            </a:p>
          </p:txBody>
        </p:sp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36C1AD06-E3F0-46BC-A902-F04F7384C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91153" y="1648127"/>
              <a:ext cx="1165767" cy="1162800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6A092A-5BAF-4F82-B243-C522B56DE9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369839" y="1513250"/>
            <a:ext cx="828000" cy="4549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C7B84A2-8CDD-4631-B0A3-DCD53F4312D2}"/>
              </a:ext>
            </a:extLst>
          </p:cNvPr>
          <p:cNvSpPr txBox="1"/>
          <p:nvPr/>
        </p:nvSpPr>
        <p:spPr>
          <a:xfrm>
            <a:off x="9094043" y="1988871"/>
            <a:ext cx="21037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chemeClr val="accent6"/>
                </a:solidFill>
              </a:rPr>
              <a:t>Поставщики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chemeClr val="accent6"/>
                </a:solidFill>
              </a:rPr>
              <a:t>вагонов и услуг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D176151-2085-4E01-B084-97645C11F163}"/>
              </a:ext>
            </a:extLst>
          </p:cNvPr>
          <p:cNvSpPr/>
          <p:nvPr/>
        </p:nvSpPr>
        <p:spPr>
          <a:xfrm>
            <a:off x="10199242" y="2284651"/>
            <a:ext cx="145256" cy="139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0A34329-1411-49A3-A160-649D90DD1935}"/>
              </a:ext>
            </a:extLst>
          </p:cNvPr>
          <p:cNvSpPr/>
          <p:nvPr/>
        </p:nvSpPr>
        <p:spPr>
          <a:xfrm>
            <a:off x="6283237" y="2960037"/>
            <a:ext cx="145256" cy="139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54689932-DAA4-41A1-AF9A-4038FE40200C}"/>
              </a:ext>
            </a:extLst>
          </p:cNvPr>
          <p:cNvSpPr/>
          <p:nvPr/>
        </p:nvSpPr>
        <p:spPr>
          <a:xfrm flipH="1">
            <a:off x="6493717" y="2550493"/>
            <a:ext cx="3778154" cy="495300"/>
          </a:xfrm>
          <a:custGeom>
            <a:avLst/>
            <a:gdLst>
              <a:gd name="connsiteX0" fmla="*/ 0 w 3360420"/>
              <a:gd name="connsiteY0" fmla="*/ 0 h 495300"/>
              <a:gd name="connsiteX1" fmla="*/ 289560 w 3360420"/>
              <a:gd name="connsiteY1" fmla="*/ 396240 h 495300"/>
              <a:gd name="connsiteX2" fmla="*/ 922020 w 3360420"/>
              <a:gd name="connsiteY2" fmla="*/ 472440 h 495300"/>
              <a:gd name="connsiteX3" fmla="*/ 3360420 w 3360420"/>
              <a:gd name="connsiteY3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0420" h="495300">
                <a:moveTo>
                  <a:pt x="0" y="0"/>
                </a:moveTo>
                <a:cubicBezTo>
                  <a:pt x="67945" y="158750"/>
                  <a:pt x="135890" y="317500"/>
                  <a:pt x="289560" y="396240"/>
                </a:cubicBezTo>
                <a:cubicBezTo>
                  <a:pt x="443230" y="474980"/>
                  <a:pt x="410210" y="455930"/>
                  <a:pt x="922020" y="472440"/>
                </a:cubicBezTo>
                <a:cubicBezTo>
                  <a:pt x="1433830" y="488950"/>
                  <a:pt x="2397125" y="492125"/>
                  <a:pt x="3360420" y="495300"/>
                </a:cubicBezTo>
              </a:path>
            </a:pathLst>
          </a:custGeom>
          <a:ln w="25400" cmpd="sng">
            <a:solidFill>
              <a:schemeClr val="accent6"/>
            </a:solidFill>
            <a:headEnd type="arrow" w="med" len="lg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71F50C6B-88AE-4B45-AAF0-59F348D20E5A}"/>
              </a:ext>
            </a:extLst>
          </p:cNvPr>
          <p:cNvSpPr/>
          <p:nvPr/>
        </p:nvSpPr>
        <p:spPr>
          <a:xfrm flipH="1" flipV="1">
            <a:off x="6493717" y="3304809"/>
            <a:ext cx="3778154" cy="495300"/>
          </a:xfrm>
          <a:custGeom>
            <a:avLst/>
            <a:gdLst>
              <a:gd name="connsiteX0" fmla="*/ 0 w 3360420"/>
              <a:gd name="connsiteY0" fmla="*/ 0 h 495300"/>
              <a:gd name="connsiteX1" fmla="*/ 289560 w 3360420"/>
              <a:gd name="connsiteY1" fmla="*/ 396240 h 495300"/>
              <a:gd name="connsiteX2" fmla="*/ 922020 w 3360420"/>
              <a:gd name="connsiteY2" fmla="*/ 472440 h 495300"/>
              <a:gd name="connsiteX3" fmla="*/ 3360420 w 3360420"/>
              <a:gd name="connsiteY3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0420" h="495300">
                <a:moveTo>
                  <a:pt x="0" y="0"/>
                </a:moveTo>
                <a:cubicBezTo>
                  <a:pt x="67945" y="158750"/>
                  <a:pt x="135890" y="317500"/>
                  <a:pt x="289560" y="396240"/>
                </a:cubicBezTo>
                <a:cubicBezTo>
                  <a:pt x="443230" y="474980"/>
                  <a:pt x="410210" y="455930"/>
                  <a:pt x="922020" y="472440"/>
                </a:cubicBezTo>
                <a:cubicBezTo>
                  <a:pt x="1433830" y="488950"/>
                  <a:pt x="2397125" y="492125"/>
                  <a:pt x="3360420" y="495300"/>
                </a:cubicBezTo>
              </a:path>
            </a:pathLst>
          </a:custGeom>
          <a:ln w="25400" cmpd="sng">
            <a:solidFill>
              <a:schemeClr val="accent6"/>
            </a:solidFill>
            <a:headEnd type="arrow" w="med" len="lg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19D533-1915-43FC-A489-C49D64A157F8}"/>
              </a:ext>
            </a:extLst>
          </p:cNvPr>
          <p:cNvSpPr txBox="1"/>
          <p:nvPr/>
        </p:nvSpPr>
        <p:spPr>
          <a:xfrm>
            <a:off x="3191828" y="1015535"/>
            <a:ext cx="5784532" cy="2881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455613" indent="-455613" algn="ctr" defTabSz="449263">
              <a:lnSpc>
                <a:spcPts val="1500"/>
              </a:lnSpc>
            </a:pPr>
            <a:r>
              <a:rPr lang="ru-RU" sz="2000" dirty="0">
                <a:latin typeface="Exo 2" panose="00000500000000000000" pitchFamily="2" charset="-52"/>
                <a:cs typeface="Arial" panose="020B0604020202020204" pitchFamily="34" charset="0"/>
              </a:rPr>
              <a:t>Основа ЭТП – оцифрованная публичная оферта</a:t>
            </a:r>
            <a:endParaRPr lang="ru-RU" sz="1600" dirty="0">
              <a:latin typeface="Exo 2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685A03C-3070-4E43-A32F-3045BADDFB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69522" y="1376210"/>
            <a:ext cx="591980" cy="59198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C70A420-0A9D-45BB-BB45-D6BF1778C7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719681" y="1394711"/>
            <a:ext cx="591980" cy="5734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5A2C75-C375-4065-9542-1315C2ADE93C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850" y="3744879"/>
            <a:ext cx="1427039" cy="654093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02177EC-F3C7-403B-8383-715F22B498F3}"/>
              </a:ext>
            </a:extLst>
          </p:cNvPr>
          <p:cNvGrpSpPr/>
          <p:nvPr/>
        </p:nvGrpSpPr>
        <p:grpSpPr>
          <a:xfrm>
            <a:off x="4161368" y="4075989"/>
            <a:ext cx="4540486" cy="2476389"/>
            <a:chOff x="4161368" y="4219457"/>
            <a:chExt cx="4540486" cy="2476389"/>
          </a:xfrm>
        </p:grpSpPr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2CCEF215-74B9-432A-8541-5FB7CEFF86A1}"/>
                </a:ext>
              </a:extLst>
            </p:cNvPr>
            <p:cNvGrpSpPr/>
            <p:nvPr/>
          </p:nvGrpSpPr>
          <p:grpSpPr>
            <a:xfrm>
              <a:off x="4161368" y="4219457"/>
              <a:ext cx="813803" cy="454121"/>
              <a:chOff x="780573" y="942715"/>
              <a:chExt cx="1429226" cy="797540"/>
            </a:xfrm>
          </p:grpSpPr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C331229C-2724-45AE-A5B6-7DBE83A243FB}"/>
                  </a:ext>
                </a:extLst>
              </p:cNvPr>
              <p:cNvSpPr/>
              <p:nvPr/>
            </p:nvSpPr>
            <p:spPr>
              <a:xfrm>
                <a:off x="951666" y="951348"/>
                <a:ext cx="169070" cy="257413"/>
              </a:xfrm>
              <a:custGeom>
                <a:avLst/>
                <a:gdLst>
                  <a:gd name="connsiteX0" fmla="*/ 57150 w 71438"/>
                  <a:gd name="connsiteY0" fmla="*/ 0 h 164307"/>
                  <a:gd name="connsiteX1" fmla="*/ 0 w 71438"/>
                  <a:gd name="connsiteY1" fmla="*/ 145257 h 164307"/>
                  <a:gd name="connsiteX2" fmla="*/ 71438 w 71438"/>
                  <a:gd name="connsiteY2" fmla="*/ 164307 h 164307"/>
                  <a:gd name="connsiteX3" fmla="*/ 57150 w 71438"/>
                  <a:gd name="connsiteY3" fmla="*/ 0 h 16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8" h="164307">
                    <a:moveTo>
                      <a:pt x="57150" y="0"/>
                    </a:moveTo>
                    <a:lnTo>
                      <a:pt x="0" y="145257"/>
                    </a:lnTo>
                    <a:lnTo>
                      <a:pt x="71438" y="164307"/>
                    </a:lnTo>
                    <a:lnTo>
                      <a:pt x="5715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Стрелка: шеврон 2">
                <a:extLst>
                  <a:ext uri="{FF2B5EF4-FFF2-40B4-BE49-F238E27FC236}">
                    <a16:creationId xmlns:a16="http://schemas.microsoft.com/office/drawing/2014/main" id="{3185486A-E2B2-45F8-9C63-828C11D633A3}"/>
                  </a:ext>
                </a:extLst>
              </p:cNvPr>
              <p:cNvSpPr/>
              <p:nvPr/>
            </p:nvSpPr>
            <p:spPr>
              <a:xfrm>
                <a:off x="780573" y="1054931"/>
                <a:ext cx="1429226" cy="685324"/>
              </a:xfrm>
              <a:custGeom>
                <a:avLst/>
                <a:gdLst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81940 w 1379220"/>
                  <a:gd name="connsiteY5" fmla="*/ 281940 h 563880"/>
                  <a:gd name="connsiteX6" fmla="*/ 0 w 1379220"/>
                  <a:gd name="connsiteY6" fmla="*/ 0 h 563880"/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29552 w 1379220"/>
                  <a:gd name="connsiteY5" fmla="*/ 293847 h 563880"/>
                  <a:gd name="connsiteX6" fmla="*/ 0 w 1379220"/>
                  <a:gd name="connsiteY6" fmla="*/ 0 h 56388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262889 w 1412557"/>
                  <a:gd name="connsiteY5" fmla="*/ 350997 h 621030"/>
                  <a:gd name="connsiteX6" fmla="*/ 0 w 1412557"/>
                  <a:gd name="connsiteY6" fmla="*/ 0 h 62103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186689 w 1412557"/>
                  <a:gd name="connsiteY5" fmla="*/ 353378 h 621030"/>
                  <a:gd name="connsiteX6" fmla="*/ 0 w 1412557"/>
                  <a:gd name="connsiteY6" fmla="*/ 0 h 621030"/>
                  <a:gd name="connsiteX0" fmla="*/ 0 w 1412557"/>
                  <a:gd name="connsiteY0" fmla="*/ 0 h 666274"/>
                  <a:gd name="connsiteX1" fmla="*/ 1130617 w 1412557"/>
                  <a:gd name="connsiteY1" fmla="*/ 57150 h 666274"/>
                  <a:gd name="connsiteX2" fmla="*/ 1412557 w 1412557"/>
                  <a:gd name="connsiteY2" fmla="*/ 339090 h 666274"/>
                  <a:gd name="connsiteX3" fmla="*/ 1130617 w 1412557"/>
                  <a:gd name="connsiteY3" fmla="*/ 621030 h 666274"/>
                  <a:gd name="connsiteX4" fmla="*/ 9525 w 1412557"/>
                  <a:gd name="connsiteY4" fmla="*/ 666274 h 666274"/>
                  <a:gd name="connsiteX5" fmla="*/ 186689 w 1412557"/>
                  <a:gd name="connsiteY5" fmla="*/ 353378 h 666274"/>
                  <a:gd name="connsiteX6" fmla="*/ 0 w 1412557"/>
                  <a:gd name="connsiteY6" fmla="*/ 0 h 666274"/>
                  <a:gd name="connsiteX0" fmla="*/ 16669 w 1429226"/>
                  <a:gd name="connsiteY0" fmla="*/ 0 h 685324"/>
                  <a:gd name="connsiteX1" fmla="*/ 1147286 w 1429226"/>
                  <a:gd name="connsiteY1" fmla="*/ 57150 h 685324"/>
                  <a:gd name="connsiteX2" fmla="*/ 1429226 w 1429226"/>
                  <a:gd name="connsiteY2" fmla="*/ 339090 h 685324"/>
                  <a:gd name="connsiteX3" fmla="*/ 1147286 w 1429226"/>
                  <a:gd name="connsiteY3" fmla="*/ 621030 h 685324"/>
                  <a:gd name="connsiteX4" fmla="*/ 0 w 1429226"/>
                  <a:gd name="connsiteY4" fmla="*/ 685324 h 685324"/>
                  <a:gd name="connsiteX5" fmla="*/ 203358 w 1429226"/>
                  <a:gd name="connsiteY5" fmla="*/ 353378 h 685324"/>
                  <a:gd name="connsiteX6" fmla="*/ 16669 w 1429226"/>
                  <a:gd name="connsiteY6" fmla="*/ 0 h 685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9226" h="685324">
                    <a:moveTo>
                      <a:pt x="16669" y="0"/>
                    </a:moveTo>
                    <a:lnTo>
                      <a:pt x="1147286" y="57150"/>
                    </a:lnTo>
                    <a:lnTo>
                      <a:pt x="1429226" y="339090"/>
                    </a:lnTo>
                    <a:lnTo>
                      <a:pt x="1147286" y="621030"/>
                    </a:lnTo>
                    <a:lnTo>
                      <a:pt x="0" y="685324"/>
                    </a:lnTo>
                    <a:lnTo>
                      <a:pt x="203358" y="353378"/>
                    </a:lnTo>
                    <a:lnTo>
                      <a:pt x="1666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88900" dir="13500000" sy="23000" kx="1200000" algn="br" rotWithShape="0">
                  <a:prstClr val="black">
                    <a:alpha val="3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0BDA268B-8E50-47E3-9EC2-9E35D785A962}"/>
                  </a:ext>
                </a:extLst>
              </p:cNvPr>
              <p:cNvSpPr/>
              <p:nvPr/>
            </p:nvSpPr>
            <p:spPr>
              <a:xfrm>
                <a:off x="1087040" y="953966"/>
                <a:ext cx="376237" cy="511969"/>
              </a:xfrm>
              <a:custGeom>
                <a:avLst/>
                <a:gdLst>
                  <a:gd name="connsiteX0" fmla="*/ 0 w 376237"/>
                  <a:gd name="connsiteY0" fmla="*/ 0 h 511969"/>
                  <a:gd name="connsiteX1" fmla="*/ 28575 w 376237"/>
                  <a:gd name="connsiteY1" fmla="*/ 511969 h 511969"/>
                  <a:gd name="connsiteX2" fmla="*/ 376237 w 376237"/>
                  <a:gd name="connsiteY2" fmla="*/ 471488 h 511969"/>
                  <a:gd name="connsiteX3" fmla="*/ 328612 w 376237"/>
                  <a:gd name="connsiteY3" fmla="*/ 30957 h 511969"/>
                  <a:gd name="connsiteX4" fmla="*/ 0 w 376237"/>
                  <a:gd name="connsiteY4" fmla="*/ 0 h 51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237" h="511969">
                    <a:moveTo>
                      <a:pt x="0" y="0"/>
                    </a:moveTo>
                    <a:lnTo>
                      <a:pt x="28575" y="511969"/>
                    </a:lnTo>
                    <a:lnTo>
                      <a:pt x="376237" y="471488"/>
                    </a:lnTo>
                    <a:lnTo>
                      <a:pt x="328612" y="309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10800000" sx="102000" sy="102000" algn="r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A0C3BE3-014A-4243-9BDB-872DB3AE00E4}"/>
                  </a:ext>
                </a:extLst>
              </p:cNvPr>
              <p:cNvSpPr txBox="1"/>
              <p:nvPr/>
            </p:nvSpPr>
            <p:spPr>
              <a:xfrm>
                <a:off x="1039970" y="942715"/>
                <a:ext cx="467895" cy="594578"/>
              </a:xfrm>
              <a:prstGeom prst="rect">
                <a:avLst/>
              </a:prstGeom>
              <a:noFill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Exo 2" panose="00000500000000000000" pitchFamily="2" charset="-52"/>
                  </a:rPr>
                  <a:t>1</a:t>
                </a:r>
                <a:endParaRPr lang="ru-RU" sz="1600" dirty="0">
                  <a:solidFill>
                    <a:schemeClr val="bg1"/>
                  </a:solidFill>
                  <a:latin typeface="Exo 2" panose="00000500000000000000" pitchFamily="2" charset="-52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1A1F4F-C710-4401-8805-BFC292069855}"/>
                </a:ext>
              </a:extLst>
            </p:cNvPr>
            <p:cNvSpPr txBox="1"/>
            <p:nvPr/>
          </p:nvSpPr>
          <p:spPr>
            <a:xfrm>
              <a:off x="5074438" y="4277240"/>
              <a:ext cx="14200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dirty="0"/>
                <a:t>Публичность</a:t>
              </a:r>
            </a:p>
          </p:txBody>
        </p: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6F77B33D-C0B2-4273-A65B-6D250600E7E4}"/>
                </a:ext>
              </a:extLst>
            </p:cNvPr>
            <p:cNvGrpSpPr/>
            <p:nvPr/>
          </p:nvGrpSpPr>
          <p:grpSpPr>
            <a:xfrm>
              <a:off x="4161368" y="4722251"/>
              <a:ext cx="813803" cy="458191"/>
              <a:chOff x="780573" y="1788338"/>
              <a:chExt cx="1429226" cy="804689"/>
            </a:xfrm>
          </p:grpSpPr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FA931290-CD37-4781-B3CD-84A85C755BF4}"/>
                  </a:ext>
                </a:extLst>
              </p:cNvPr>
              <p:cNvSpPr/>
              <p:nvPr/>
            </p:nvSpPr>
            <p:spPr>
              <a:xfrm>
                <a:off x="951666" y="1804120"/>
                <a:ext cx="169070" cy="257413"/>
              </a:xfrm>
              <a:custGeom>
                <a:avLst/>
                <a:gdLst>
                  <a:gd name="connsiteX0" fmla="*/ 57150 w 71438"/>
                  <a:gd name="connsiteY0" fmla="*/ 0 h 164307"/>
                  <a:gd name="connsiteX1" fmla="*/ 0 w 71438"/>
                  <a:gd name="connsiteY1" fmla="*/ 145257 h 164307"/>
                  <a:gd name="connsiteX2" fmla="*/ 71438 w 71438"/>
                  <a:gd name="connsiteY2" fmla="*/ 164307 h 164307"/>
                  <a:gd name="connsiteX3" fmla="*/ 57150 w 71438"/>
                  <a:gd name="connsiteY3" fmla="*/ 0 h 16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8" h="164307">
                    <a:moveTo>
                      <a:pt x="57150" y="0"/>
                    </a:moveTo>
                    <a:lnTo>
                      <a:pt x="0" y="145257"/>
                    </a:lnTo>
                    <a:lnTo>
                      <a:pt x="71438" y="164307"/>
                    </a:lnTo>
                    <a:lnTo>
                      <a:pt x="5715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трелка: шеврон 2">
                <a:extLst>
                  <a:ext uri="{FF2B5EF4-FFF2-40B4-BE49-F238E27FC236}">
                    <a16:creationId xmlns:a16="http://schemas.microsoft.com/office/drawing/2014/main" id="{43DC3807-9C62-4E07-82AF-B321B256966D}"/>
                  </a:ext>
                </a:extLst>
              </p:cNvPr>
              <p:cNvSpPr/>
              <p:nvPr/>
            </p:nvSpPr>
            <p:spPr>
              <a:xfrm>
                <a:off x="780573" y="1907703"/>
                <a:ext cx="1429226" cy="685324"/>
              </a:xfrm>
              <a:custGeom>
                <a:avLst/>
                <a:gdLst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81940 w 1379220"/>
                  <a:gd name="connsiteY5" fmla="*/ 281940 h 563880"/>
                  <a:gd name="connsiteX6" fmla="*/ 0 w 1379220"/>
                  <a:gd name="connsiteY6" fmla="*/ 0 h 563880"/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29552 w 1379220"/>
                  <a:gd name="connsiteY5" fmla="*/ 293847 h 563880"/>
                  <a:gd name="connsiteX6" fmla="*/ 0 w 1379220"/>
                  <a:gd name="connsiteY6" fmla="*/ 0 h 56388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262889 w 1412557"/>
                  <a:gd name="connsiteY5" fmla="*/ 350997 h 621030"/>
                  <a:gd name="connsiteX6" fmla="*/ 0 w 1412557"/>
                  <a:gd name="connsiteY6" fmla="*/ 0 h 62103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186689 w 1412557"/>
                  <a:gd name="connsiteY5" fmla="*/ 353378 h 621030"/>
                  <a:gd name="connsiteX6" fmla="*/ 0 w 1412557"/>
                  <a:gd name="connsiteY6" fmla="*/ 0 h 621030"/>
                  <a:gd name="connsiteX0" fmla="*/ 0 w 1412557"/>
                  <a:gd name="connsiteY0" fmla="*/ 0 h 666274"/>
                  <a:gd name="connsiteX1" fmla="*/ 1130617 w 1412557"/>
                  <a:gd name="connsiteY1" fmla="*/ 57150 h 666274"/>
                  <a:gd name="connsiteX2" fmla="*/ 1412557 w 1412557"/>
                  <a:gd name="connsiteY2" fmla="*/ 339090 h 666274"/>
                  <a:gd name="connsiteX3" fmla="*/ 1130617 w 1412557"/>
                  <a:gd name="connsiteY3" fmla="*/ 621030 h 666274"/>
                  <a:gd name="connsiteX4" fmla="*/ 9525 w 1412557"/>
                  <a:gd name="connsiteY4" fmla="*/ 666274 h 666274"/>
                  <a:gd name="connsiteX5" fmla="*/ 186689 w 1412557"/>
                  <a:gd name="connsiteY5" fmla="*/ 353378 h 666274"/>
                  <a:gd name="connsiteX6" fmla="*/ 0 w 1412557"/>
                  <a:gd name="connsiteY6" fmla="*/ 0 h 666274"/>
                  <a:gd name="connsiteX0" fmla="*/ 16669 w 1429226"/>
                  <a:gd name="connsiteY0" fmla="*/ 0 h 685324"/>
                  <a:gd name="connsiteX1" fmla="*/ 1147286 w 1429226"/>
                  <a:gd name="connsiteY1" fmla="*/ 57150 h 685324"/>
                  <a:gd name="connsiteX2" fmla="*/ 1429226 w 1429226"/>
                  <a:gd name="connsiteY2" fmla="*/ 339090 h 685324"/>
                  <a:gd name="connsiteX3" fmla="*/ 1147286 w 1429226"/>
                  <a:gd name="connsiteY3" fmla="*/ 621030 h 685324"/>
                  <a:gd name="connsiteX4" fmla="*/ 0 w 1429226"/>
                  <a:gd name="connsiteY4" fmla="*/ 685324 h 685324"/>
                  <a:gd name="connsiteX5" fmla="*/ 203358 w 1429226"/>
                  <a:gd name="connsiteY5" fmla="*/ 353378 h 685324"/>
                  <a:gd name="connsiteX6" fmla="*/ 16669 w 1429226"/>
                  <a:gd name="connsiteY6" fmla="*/ 0 h 685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9226" h="685324">
                    <a:moveTo>
                      <a:pt x="16669" y="0"/>
                    </a:moveTo>
                    <a:lnTo>
                      <a:pt x="1147286" y="57150"/>
                    </a:lnTo>
                    <a:lnTo>
                      <a:pt x="1429226" y="339090"/>
                    </a:lnTo>
                    <a:lnTo>
                      <a:pt x="1147286" y="621030"/>
                    </a:lnTo>
                    <a:lnTo>
                      <a:pt x="0" y="685324"/>
                    </a:lnTo>
                    <a:lnTo>
                      <a:pt x="203358" y="353378"/>
                    </a:lnTo>
                    <a:lnTo>
                      <a:pt x="166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88900" dir="13500000" sy="23000" kx="1200000" algn="br" rotWithShape="0">
                  <a:prstClr val="black">
                    <a:alpha val="3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B659CAFF-F25E-48D1-A040-01C13EA9F100}"/>
                  </a:ext>
                </a:extLst>
              </p:cNvPr>
              <p:cNvSpPr/>
              <p:nvPr/>
            </p:nvSpPr>
            <p:spPr>
              <a:xfrm>
                <a:off x="1087040" y="1806738"/>
                <a:ext cx="376237" cy="511969"/>
              </a:xfrm>
              <a:custGeom>
                <a:avLst/>
                <a:gdLst>
                  <a:gd name="connsiteX0" fmla="*/ 0 w 376237"/>
                  <a:gd name="connsiteY0" fmla="*/ 0 h 511969"/>
                  <a:gd name="connsiteX1" fmla="*/ 28575 w 376237"/>
                  <a:gd name="connsiteY1" fmla="*/ 511969 h 511969"/>
                  <a:gd name="connsiteX2" fmla="*/ 376237 w 376237"/>
                  <a:gd name="connsiteY2" fmla="*/ 471488 h 511969"/>
                  <a:gd name="connsiteX3" fmla="*/ 328612 w 376237"/>
                  <a:gd name="connsiteY3" fmla="*/ 30957 h 511969"/>
                  <a:gd name="connsiteX4" fmla="*/ 0 w 376237"/>
                  <a:gd name="connsiteY4" fmla="*/ 0 h 51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237" h="511969">
                    <a:moveTo>
                      <a:pt x="0" y="0"/>
                    </a:moveTo>
                    <a:lnTo>
                      <a:pt x="28575" y="511969"/>
                    </a:lnTo>
                    <a:lnTo>
                      <a:pt x="376237" y="471488"/>
                    </a:lnTo>
                    <a:lnTo>
                      <a:pt x="328612" y="309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10800000" sx="102000" sy="102000" algn="r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59D3AC3-8151-4365-A667-F431D3A536AF}"/>
                  </a:ext>
                </a:extLst>
              </p:cNvPr>
              <p:cNvSpPr txBox="1"/>
              <p:nvPr/>
            </p:nvSpPr>
            <p:spPr>
              <a:xfrm>
                <a:off x="1033175" y="1788338"/>
                <a:ext cx="527013" cy="594579"/>
              </a:xfrm>
              <a:prstGeom prst="rect">
                <a:avLst/>
              </a:prstGeom>
              <a:noFill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Exo 2" panose="00000500000000000000" pitchFamily="2" charset="-52"/>
                  </a:rPr>
                  <a:t>2</a:t>
                </a:r>
                <a:endParaRPr lang="ru-RU" sz="1600" dirty="0">
                  <a:solidFill>
                    <a:schemeClr val="bg1"/>
                  </a:solidFill>
                  <a:latin typeface="Exo 2" panose="00000500000000000000" pitchFamily="2" charset="-52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62A8773-FBE5-4FBC-99DE-6FA8ABBD79B1}"/>
                </a:ext>
              </a:extLst>
            </p:cNvPr>
            <p:cNvSpPr txBox="1"/>
            <p:nvPr/>
          </p:nvSpPr>
          <p:spPr>
            <a:xfrm>
              <a:off x="5046842" y="4782069"/>
              <a:ext cx="15147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dirty="0"/>
                <a:t>Прозрачность</a:t>
              </a:r>
            </a:p>
          </p:txBody>
        </p: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8F31BAEB-2B68-403A-A5AB-E606384D3942}"/>
                </a:ext>
              </a:extLst>
            </p:cNvPr>
            <p:cNvGrpSpPr/>
            <p:nvPr/>
          </p:nvGrpSpPr>
          <p:grpSpPr>
            <a:xfrm>
              <a:off x="4161368" y="5229115"/>
              <a:ext cx="907781" cy="458191"/>
              <a:chOff x="780573" y="2641110"/>
              <a:chExt cx="1594274" cy="804689"/>
            </a:xfrm>
          </p:grpSpPr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10BA0000-F2CB-4155-B823-DEE5EEF1A13A}"/>
                  </a:ext>
                </a:extLst>
              </p:cNvPr>
              <p:cNvSpPr/>
              <p:nvPr/>
            </p:nvSpPr>
            <p:spPr>
              <a:xfrm>
                <a:off x="2284408" y="3043164"/>
                <a:ext cx="90439" cy="866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671AAF5E-91FF-4105-93B0-D2F7ECA42CD0}"/>
                  </a:ext>
                </a:extLst>
              </p:cNvPr>
              <p:cNvSpPr/>
              <p:nvPr/>
            </p:nvSpPr>
            <p:spPr>
              <a:xfrm>
                <a:off x="951666" y="2656892"/>
                <a:ext cx="169070" cy="257413"/>
              </a:xfrm>
              <a:custGeom>
                <a:avLst/>
                <a:gdLst>
                  <a:gd name="connsiteX0" fmla="*/ 57150 w 71438"/>
                  <a:gd name="connsiteY0" fmla="*/ 0 h 164307"/>
                  <a:gd name="connsiteX1" fmla="*/ 0 w 71438"/>
                  <a:gd name="connsiteY1" fmla="*/ 145257 h 164307"/>
                  <a:gd name="connsiteX2" fmla="*/ 71438 w 71438"/>
                  <a:gd name="connsiteY2" fmla="*/ 164307 h 164307"/>
                  <a:gd name="connsiteX3" fmla="*/ 57150 w 71438"/>
                  <a:gd name="connsiteY3" fmla="*/ 0 h 164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438" h="164307">
                    <a:moveTo>
                      <a:pt x="57150" y="0"/>
                    </a:moveTo>
                    <a:lnTo>
                      <a:pt x="0" y="145257"/>
                    </a:lnTo>
                    <a:lnTo>
                      <a:pt x="71438" y="164307"/>
                    </a:lnTo>
                    <a:lnTo>
                      <a:pt x="5715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Стрелка: шеврон 2">
                <a:extLst>
                  <a:ext uri="{FF2B5EF4-FFF2-40B4-BE49-F238E27FC236}">
                    <a16:creationId xmlns:a16="http://schemas.microsoft.com/office/drawing/2014/main" id="{123269E5-8905-4A4B-9EFF-6520E7319783}"/>
                  </a:ext>
                </a:extLst>
              </p:cNvPr>
              <p:cNvSpPr/>
              <p:nvPr/>
            </p:nvSpPr>
            <p:spPr>
              <a:xfrm>
                <a:off x="780573" y="2760475"/>
                <a:ext cx="1429226" cy="685324"/>
              </a:xfrm>
              <a:custGeom>
                <a:avLst/>
                <a:gdLst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81940 w 1379220"/>
                  <a:gd name="connsiteY5" fmla="*/ 281940 h 563880"/>
                  <a:gd name="connsiteX6" fmla="*/ 0 w 1379220"/>
                  <a:gd name="connsiteY6" fmla="*/ 0 h 563880"/>
                  <a:gd name="connsiteX0" fmla="*/ 0 w 1379220"/>
                  <a:gd name="connsiteY0" fmla="*/ 0 h 563880"/>
                  <a:gd name="connsiteX1" fmla="*/ 1097280 w 1379220"/>
                  <a:gd name="connsiteY1" fmla="*/ 0 h 563880"/>
                  <a:gd name="connsiteX2" fmla="*/ 1379220 w 1379220"/>
                  <a:gd name="connsiteY2" fmla="*/ 281940 h 563880"/>
                  <a:gd name="connsiteX3" fmla="*/ 1097280 w 1379220"/>
                  <a:gd name="connsiteY3" fmla="*/ 563880 h 563880"/>
                  <a:gd name="connsiteX4" fmla="*/ 0 w 1379220"/>
                  <a:gd name="connsiteY4" fmla="*/ 563880 h 563880"/>
                  <a:gd name="connsiteX5" fmla="*/ 229552 w 1379220"/>
                  <a:gd name="connsiteY5" fmla="*/ 293847 h 563880"/>
                  <a:gd name="connsiteX6" fmla="*/ 0 w 1379220"/>
                  <a:gd name="connsiteY6" fmla="*/ 0 h 56388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262889 w 1412557"/>
                  <a:gd name="connsiteY5" fmla="*/ 350997 h 621030"/>
                  <a:gd name="connsiteX6" fmla="*/ 0 w 1412557"/>
                  <a:gd name="connsiteY6" fmla="*/ 0 h 621030"/>
                  <a:gd name="connsiteX0" fmla="*/ 0 w 1412557"/>
                  <a:gd name="connsiteY0" fmla="*/ 0 h 621030"/>
                  <a:gd name="connsiteX1" fmla="*/ 1130617 w 1412557"/>
                  <a:gd name="connsiteY1" fmla="*/ 57150 h 621030"/>
                  <a:gd name="connsiteX2" fmla="*/ 1412557 w 1412557"/>
                  <a:gd name="connsiteY2" fmla="*/ 339090 h 621030"/>
                  <a:gd name="connsiteX3" fmla="*/ 1130617 w 1412557"/>
                  <a:gd name="connsiteY3" fmla="*/ 621030 h 621030"/>
                  <a:gd name="connsiteX4" fmla="*/ 33337 w 1412557"/>
                  <a:gd name="connsiteY4" fmla="*/ 621030 h 621030"/>
                  <a:gd name="connsiteX5" fmla="*/ 186689 w 1412557"/>
                  <a:gd name="connsiteY5" fmla="*/ 353378 h 621030"/>
                  <a:gd name="connsiteX6" fmla="*/ 0 w 1412557"/>
                  <a:gd name="connsiteY6" fmla="*/ 0 h 621030"/>
                  <a:gd name="connsiteX0" fmla="*/ 0 w 1412557"/>
                  <a:gd name="connsiteY0" fmla="*/ 0 h 666274"/>
                  <a:gd name="connsiteX1" fmla="*/ 1130617 w 1412557"/>
                  <a:gd name="connsiteY1" fmla="*/ 57150 h 666274"/>
                  <a:gd name="connsiteX2" fmla="*/ 1412557 w 1412557"/>
                  <a:gd name="connsiteY2" fmla="*/ 339090 h 666274"/>
                  <a:gd name="connsiteX3" fmla="*/ 1130617 w 1412557"/>
                  <a:gd name="connsiteY3" fmla="*/ 621030 h 666274"/>
                  <a:gd name="connsiteX4" fmla="*/ 9525 w 1412557"/>
                  <a:gd name="connsiteY4" fmla="*/ 666274 h 666274"/>
                  <a:gd name="connsiteX5" fmla="*/ 186689 w 1412557"/>
                  <a:gd name="connsiteY5" fmla="*/ 353378 h 666274"/>
                  <a:gd name="connsiteX6" fmla="*/ 0 w 1412557"/>
                  <a:gd name="connsiteY6" fmla="*/ 0 h 666274"/>
                  <a:gd name="connsiteX0" fmla="*/ 16669 w 1429226"/>
                  <a:gd name="connsiteY0" fmla="*/ 0 h 685324"/>
                  <a:gd name="connsiteX1" fmla="*/ 1147286 w 1429226"/>
                  <a:gd name="connsiteY1" fmla="*/ 57150 h 685324"/>
                  <a:gd name="connsiteX2" fmla="*/ 1429226 w 1429226"/>
                  <a:gd name="connsiteY2" fmla="*/ 339090 h 685324"/>
                  <a:gd name="connsiteX3" fmla="*/ 1147286 w 1429226"/>
                  <a:gd name="connsiteY3" fmla="*/ 621030 h 685324"/>
                  <a:gd name="connsiteX4" fmla="*/ 0 w 1429226"/>
                  <a:gd name="connsiteY4" fmla="*/ 685324 h 685324"/>
                  <a:gd name="connsiteX5" fmla="*/ 203358 w 1429226"/>
                  <a:gd name="connsiteY5" fmla="*/ 353378 h 685324"/>
                  <a:gd name="connsiteX6" fmla="*/ 16669 w 1429226"/>
                  <a:gd name="connsiteY6" fmla="*/ 0 h 685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9226" h="685324">
                    <a:moveTo>
                      <a:pt x="16669" y="0"/>
                    </a:moveTo>
                    <a:lnTo>
                      <a:pt x="1147286" y="57150"/>
                    </a:lnTo>
                    <a:lnTo>
                      <a:pt x="1429226" y="339090"/>
                    </a:lnTo>
                    <a:lnTo>
                      <a:pt x="1147286" y="621030"/>
                    </a:lnTo>
                    <a:lnTo>
                      <a:pt x="0" y="685324"/>
                    </a:lnTo>
                    <a:lnTo>
                      <a:pt x="203358" y="353378"/>
                    </a:lnTo>
                    <a:lnTo>
                      <a:pt x="166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88900" dir="13500000" sy="23000" kx="1200000" algn="br" rotWithShape="0">
                  <a:prstClr val="black">
                    <a:alpha val="36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F2BD62AB-806D-46BB-8ECF-D386372BA6A4}"/>
                  </a:ext>
                </a:extLst>
              </p:cNvPr>
              <p:cNvSpPr/>
              <p:nvPr/>
            </p:nvSpPr>
            <p:spPr>
              <a:xfrm>
                <a:off x="1087040" y="2659510"/>
                <a:ext cx="376237" cy="511969"/>
              </a:xfrm>
              <a:custGeom>
                <a:avLst/>
                <a:gdLst>
                  <a:gd name="connsiteX0" fmla="*/ 0 w 376237"/>
                  <a:gd name="connsiteY0" fmla="*/ 0 h 511969"/>
                  <a:gd name="connsiteX1" fmla="*/ 28575 w 376237"/>
                  <a:gd name="connsiteY1" fmla="*/ 511969 h 511969"/>
                  <a:gd name="connsiteX2" fmla="*/ 376237 w 376237"/>
                  <a:gd name="connsiteY2" fmla="*/ 471488 h 511969"/>
                  <a:gd name="connsiteX3" fmla="*/ 328612 w 376237"/>
                  <a:gd name="connsiteY3" fmla="*/ 30957 h 511969"/>
                  <a:gd name="connsiteX4" fmla="*/ 0 w 376237"/>
                  <a:gd name="connsiteY4" fmla="*/ 0 h 511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237" h="511969">
                    <a:moveTo>
                      <a:pt x="0" y="0"/>
                    </a:moveTo>
                    <a:lnTo>
                      <a:pt x="28575" y="511969"/>
                    </a:lnTo>
                    <a:lnTo>
                      <a:pt x="376237" y="471488"/>
                    </a:lnTo>
                    <a:lnTo>
                      <a:pt x="328612" y="309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50800" dist="38100" dir="10800000" sx="102000" sy="102000" algn="r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349A55E-D89C-4EBD-A875-5E4197BD359E}"/>
                  </a:ext>
                </a:extLst>
              </p:cNvPr>
              <p:cNvSpPr txBox="1"/>
              <p:nvPr/>
            </p:nvSpPr>
            <p:spPr>
              <a:xfrm>
                <a:off x="1028992" y="2641110"/>
                <a:ext cx="524200" cy="594579"/>
              </a:xfrm>
              <a:prstGeom prst="rect">
                <a:avLst/>
              </a:prstGeom>
              <a:noFill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Exo 2" panose="00000500000000000000" pitchFamily="2" charset="-52"/>
                  </a:rPr>
                  <a:t>3</a:t>
                </a:r>
                <a:endParaRPr lang="ru-RU" sz="1600" dirty="0">
                  <a:solidFill>
                    <a:schemeClr val="bg1"/>
                  </a:solidFill>
                  <a:latin typeface="Exo 2" panose="00000500000000000000" pitchFamily="2" charset="-52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2D59CC7-BE93-476F-ABFB-A99FA454753F}"/>
                </a:ext>
              </a:extLst>
            </p:cNvPr>
            <p:cNvSpPr txBox="1"/>
            <p:nvPr/>
          </p:nvSpPr>
          <p:spPr>
            <a:xfrm>
              <a:off x="5046842" y="5288933"/>
              <a:ext cx="19389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600" dirty="0"/>
                <a:t>Равнодоступность</a:t>
              </a:r>
            </a:p>
          </p:txBody>
        </p: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F0BDE381-C6BA-453E-A5E3-122C2B6BC35D}"/>
                </a:ext>
              </a:extLst>
            </p:cNvPr>
            <p:cNvGrpSpPr/>
            <p:nvPr/>
          </p:nvGrpSpPr>
          <p:grpSpPr>
            <a:xfrm>
              <a:off x="4161368" y="5735979"/>
              <a:ext cx="3751233" cy="457035"/>
              <a:chOff x="2730442" y="5360088"/>
              <a:chExt cx="3751233" cy="457035"/>
            </a:xfrm>
          </p:grpSpPr>
          <p:grpSp>
            <p:nvGrpSpPr>
              <p:cNvPr id="58" name="Группа 57">
                <a:extLst>
                  <a:ext uri="{FF2B5EF4-FFF2-40B4-BE49-F238E27FC236}">
                    <a16:creationId xmlns:a16="http://schemas.microsoft.com/office/drawing/2014/main" id="{5390B7A4-6F47-4893-9913-33AF373579D5}"/>
                  </a:ext>
                </a:extLst>
              </p:cNvPr>
              <p:cNvGrpSpPr/>
              <p:nvPr/>
            </p:nvGrpSpPr>
            <p:grpSpPr>
              <a:xfrm>
                <a:off x="2730442" y="5360088"/>
                <a:ext cx="813803" cy="457035"/>
                <a:chOff x="780573" y="3495912"/>
                <a:chExt cx="1429226" cy="802659"/>
              </a:xfrm>
            </p:grpSpPr>
            <p:sp>
              <p:nvSpPr>
                <p:cNvPr id="60" name="Полилиния: фигура 59">
                  <a:extLst>
                    <a:ext uri="{FF2B5EF4-FFF2-40B4-BE49-F238E27FC236}">
                      <a16:creationId xmlns:a16="http://schemas.microsoft.com/office/drawing/2014/main" id="{02ECD3A2-07BF-4F45-A09C-8DF3BD0B7616}"/>
                    </a:ext>
                  </a:extLst>
                </p:cNvPr>
                <p:cNvSpPr/>
                <p:nvPr/>
              </p:nvSpPr>
              <p:spPr>
                <a:xfrm>
                  <a:off x="951666" y="3509664"/>
                  <a:ext cx="169070" cy="257413"/>
                </a:xfrm>
                <a:custGeom>
                  <a:avLst/>
                  <a:gdLst>
                    <a:gd name="connsiteX0" fmla="*/ 57150 w 71438"/>
                    <a:gd name="connsiteY0" fmla="*/ 0 h 164307"/>
                    <a:gd name="connsiteX1" fmla="*/ 0 w 71438"/>
                    <a:gd name="connsiteY1" fmla="*/ 145257 h 164307"/>
                    <a:gd name="connsiteX2" fmla="*/ 71438 w 71438"/>
                    <a:gd name="connsiteY2" fmla="*/ 164307 h 164307"/>
                    <a:gd name="connsiteX3" fmla="*/ 57150 w 71438"/>
                    <a:gd name="connsiteY3" fmla="*/ 0 h 164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438" h="164307">
                      <a:moveTo>
                        <a:pt x="57150" y="0"/>
                      </a:moveTo>
                      <a:lnTo>
                        <a:pt x="0" y="145257"/>
                      </a:lnTo>
                      <a:lnTo>
                        <a:pt x="71438" y="164307"/>
                      </a:lnTo>
                      <a:lnTo>
                        <a:pt x="5715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1" name="Стрелка: шеврон 2">
                  <a:extLst>
                    <a:ext uri="{FF2B5EF4-FFF2-40B4-BE49-F238E27FC236}">
                      <a16:creationId xmlns:a16="http://schemas.microsoft.com/office/drawing/2014/main" id="{0DBCFA8B-A322-402F-A0E8-100F1B567AAF}"/>
                    </a:ext>
                  </a:extLst>
                </p:cNvPr>
                <p:cNvSpPr/>
                <p:nvPr/>
              </p:nvSpPr>
              <p:spPr>
                <a:xfrm>
                  <a:off x="780573" y="3613247"/>
                  <a:ext cx="1429226" cy="685324"/>
                </a:xfrm>
                <a:custGeom>
                  <a:avLst/>
                  <a:gdLst>
                    <a:gd name="connsiteX0" fmla="*/ 0 w 1379220"/>
                    <a:gd name="connsiteY0" fmla="*/ 0 h 563880"/>
                    <a:gd name="connsiteX1" fmla="*/ 1097280 w 1379220"/>
                    <a:gd name="connsiteY1" fmla="*/ 0 h 563880"/>
                    <a:gd name="connsiteX2" fmla="*/ 1379220 w 1379220"/>
                    <a:gd name="connsiteY2" fmla="*/ 281940 h 563880"/>
                    <a:gd name="connsiteX3" fmla="*/ 1097280 w 1379220"/>
                    <a:gd name="connsiteY3" fmla="*/ 563880 h 563880"/>
                    <a:gd name="connsiteX4" fmla="*/ 0 w 1379220"/>
                    <a:gd name="connsiteY4" fmla="*/ 563880 h 563880"/>
                    <a:gd name="connsiteX5" fmla="*/ 281940 w 1379220"/>
                    <a:gd name="connsiteY5" fmla="*/ 281940 h 563880"/>
                    <a:gd name="connsiteX6" fmla="*/ 0 w 1379220"/>
                    <a:gd name="connsiteY6" fmla="*/ 0 h 563880"/>
                    <a:gd name="connsiteX0" fmla="*/ 0 w 1379220"/>
                    <a:gd name="connsiteY0" fmla="*/ 0 h 563880"/>
                    <a:gd name="connsiteX1" fmla="*/ 1097280 w 1379220"/>
                    <a:gd name="connsiteY1" fmla="*/ 0 h 563880"/>
                    <a:gd name="connsiteX2" fmla="*/ 1379220 w 1379220"/>
                    <a:gd name="connsiteY2" fmla="*/ 281940 h 563880"/>
                    <a:gd name="connsiteX3" fmla="*/ 1097280 w 1379220"/>
                    <a:gd name="connsiteY3" fmla="*/ 563880 h 563880"/>
                    <a:gd name="connsiteX4" fmla="*/ 0 w 1379220"/>
                    <a:gd name="connsiteY4" fmla="*/ 563880 h 563880"/>
                    <a:gd name="connsiteX5" fmla="*/ 229552 w 1379220"/>
                    <a:gd name="connsiteY5" fmla="*/ 293847 h 563880"/>
                    <a:gd name="connsiteX6" fmla="*/ 0 w 1379220"/>
                    <a:gd name="connsiteY6" fmla="*/ 0 h 563880"/>
                    <a:gd name="connsiteX0" fmla="*/ 0 w 1412557"/>
                    <a:gd name="connsiteY0" fmla="*/ 0 h 621030"/>
                    <a:gd name="connsiteX1" fmla="*/ 1130617 w 1412557"/>
                    <a:gd name="connsiteY1" fmla="*/ 57150 h 621030"/>
                    <a:gd name="connsiteX2" fmla="*/ 1412557 w 1412557"/>
                    <a:gd name="connsiteY2" fmla="*/ 339090 h 621030"/>
                    <a:gd name="connsiteX3" fmla="*/ 1130617 w 1412557"/>
                    <a:gd name="connsiteY3" fmla="*/ 621030 h 621030"/>
                    <a:gd name="connsiteX4" fmla="*/ 33337 w 1412557"/>
                    <a:gd name="connsiteY4" fmla="*/ 621030 h 621030"/>
                    <a:gd name="connsiteX5" fmla="*/ 262889 w 1412557"/>
                    <a:gd name="connsiteY5" fmla="*/ 350997 h 621030"/>
                    <a:gd name="connsiteX6" fmla="*/ 0 w 1412557"/>
                    <a:gd name="connsiteY6" fmla="*/ 0 h 621030"/>
                    <a:gd name="connsiteX0" fmla="*/ 0 w 1412557"/>
                    <a:gd name="connsiteY0" fmla="*/ 0 h 621030"/>
                    <a:gd name="connsiteX1" fmla="*/ 1130617 w 1412557"/>
                    <a:gd name="connsiteY1" fmla="*/ 57150 h 621030"/>
                    <a:gd name="connsiteX2" fmla="*/ 1412557 w 1412557"/>
                    <a:gd name="connsiteY2" fmla="*/ 339090 h 621030"/>
                    <a:gd name="connsiteX3" fmla="*/ 1130617 w 1412557"/>
                    <a:gd name="connsiteY3" fmla="*/ 621030 h 621030"/>
                    <a:gd name="connsiteX4" fmla="*/ 33337 w 1412557"/>
                    <a:gd name="connsiteY4" fmla="*/ 621030 h 621030"/>
                    <a:gd name="connsiteX5" fmla="*/ 186689 w 1412557"/>
                    <a:gd name="connsiteY5" fmla="*/ 353378 h 621030"/>
                    <a:gd name="connsiteX6" fmla="*/ 0 w 1412557"/>
                    <a:gd name="connsiteY6" fmla="*/ 0 h 621030"/>
                    <a:gd name="connsiteX0" fmla="*/ 0 w 1412557"/>
                    <a:gd name="connsiteY0" fmla="*/ 0 h 666274"/>
                    <a:gd name="connsiteX1" fmla="*/ 1130617 w 1412557"/>
                    <a:gd name="connsiteY1" fmla="*/ 57150 h 666274"/>
                    <a:gd name="connsiteX2" fmla="*/ 1412557 w 1412557"/>
                    <a:gd name="connsiteY2" fmla="*/ 339090 h 666274"/>
                    <a:gd name="connsiteX3" fmla="*/ 1130617 w 1412557"/>
                    <a:gd name="connsiteY3" fmla="*/ 621030 h 666274"/>
                    <a:gd name="connsiteX4" fmla="*/ 9525 w 1412557"/>
                    <a:gd name="connsiteY4" fmla="*/ 666274 h 666274"/>
                    <a:gd name="connsiteX5" fmla="*/ 186689 w 1412557"/>
                    <a:gd name="connsiteY5" fmla="*/ 353378 h 666274"/>
                    <a:gd name="connsiteX6" fmla="*/ 0 w 1412557"/>
                    <a:gd name="connsiteY6" fmla="*/ 0 h 666274"/>
                    <a:gd name="connsiteX0" fmla="*/ 16669 w 1429226"/>
                    <a:gd name="connsiteY0" fmla="*/ 0 h 685324"/>
                    <a:gd name="connsiteX1" fmla="*/ 1147286 w 1429226"/>
                    <a:gd name="connsiteY1" fmla="*/ 57150 h 685324"/>
                    <a:gd name="connsiteX2" fmla="*/ 1429226 w 1429226"/>
                    <a:gd name="connsiteY2" fmla="*/ 339090 h 685324"/>
                    <a:gd name="connsiteX3" fmla="*/ 1147286 w 1429226"/>
                    <a:gd name="connsiteY3" fmla="*/ 621030 h 685324"/>
                    <a:gd name="connsiteX4" fmla="*/ 0 w 1429226"/>
                    <a:gd name="connsiteY4" fmla="*/ 685324 h 685324"/>
                    <a:gd name="connsiteX5" fmla="*/ 203358 w 1429226"/>
                    <a:gd name="connsiteY5" fmla="*/ 353378 h 685324"/>
                    <a:gd name="connsiteX6" fmla="*/ 16669 w 1429226"/>
                    <a:gd name="connsiteY6" fmla="*/ 0 h 685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9226" h="685324">
                      <a:moveTo>
                        <a:pt x="16669" y="0"/>
                      </a:moveTo>
                      <a:lnTo>
                        <a:pt x="1147286" y="57150"/>
                      </a:lnTo>
                      <a:lnTo>
                        <a:pt x="1429226" y="339090"/>
                      </a:lnTo>
                      <a:lnTo>
                        <a:pt x="1147286" y="621030"/>
                      </a:lnTo>
                      <a:lnTo>
                        <a:pt x="0" y="685324"/>
                      </a:lnTo>
                      <a:lnTo>
                        <a:pt x="203358" y="353378"/>
                      </a:lnTo>
                      <a:lnTo>
                        <a:pt x="1666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88900" dir="13500000" sy="23000" kx="1200000" algn="br" rotWithShape="0">
                    <a:prstClr val="black">
                      <a:alpha val="36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Полилиния: фигура 61">
                  <a:extLst>
                    <a:ext uri="{FF2B5EF4-FFF2-40B4-BE49-F238E27FC236}">
                      <a16:creationId xmlns:a16="http://schemas.microsoft.com/office/drawing/2014/main" id="{40CEFCBB-0976-4B82-9F2A-D1D99E81382C}"/>
                    </a:ext>
                  </a:extLst>
                </p:cNvPr>
                <p:cNvSpPr/>
                <p:nvPr/>
              </p:nvSpPr>
              <p:spPr>
                <a:xfrm>
                  <a:off x="1087040" y="3512282"/>
                  <a:ext cx="376237" cy="511969"/>
                </a:xfrm>
                <a:custGeom>
                  <a:avLst/>
                  <a:gdLst>
                    <a:gd name="connsiteX0" fmla="*/ 0 w 376237"/>
                    <a:gd name="connsiteY0" fmla="*/ 0 h 511969"/>
                    <a:gd name="connsiteX1" fmla="*/ 28575 w 376237"/>
                    <a:gd name="connsiteY1" fmla="*/ 511969 h 511969"/>
                    <a:gd name="connsiteX2" fmla="*/ 376237 w 376237"/>
                    <a:gd name="connsiteY2" fmla="*/ 471488 h 511969"/>
                    <a:gd name="connsiteX3" fmla="*/ 328612 w 376237"/>
                    <a:gd name="connsiteY3" fmla="*/ 30957 h 511969"/>
                    <a:gd name="connsiteX4" fmla="*/ 0 w 376237"/>
                    <a:gd name="connsiteY4" fmla="*/ 0 h 51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6237" h="511969">
                      <a:moveTo>
                        <a:pt x="0" y="0"/>
                      </a:moveTo>
                      <a:lnTo>
                        <a:pt x="28575" y="511969"/>
                      </a:lnTo>
                      <a:lnTo>
                        <a:pt x="376237" y="471488"/>
                      </a:lnTo>
                      <a:lnTo>
                        <a:pt x="328612" y="309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outerShdw blurRad="50800" dist="38100" dir="10800000" sx="102000" sy="102000" algn="r" rotWithShape="0">
                    <a:prstClr val="black">
                      <a:alpha val="6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2BB7F004-EBD1-4B5F-A298-5E010DBD544B}"/>
                    </a:ext>
                  </a:extLst>
                </p:cNvPr>
                <p:cNvSpPr txBox="1"/>
                <p:nvPr/>
              </p:nvSpPr>
              <p:spPr>
                <a:xfrm>
                  <a:off x="1016444" y="3495912"/>
                  <a:ext cx="546722" cy="594579"/>
                </a:xfrm>
                <a:prstGeom prst="rect">
                  <a:avLst/>
                </a:prstGeom>
                <a:noFill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bg1"/>
                      </a:solidFill>
                      <a:latin typeface="Exo 2" panose="00000500000000000000" pitchFamily="2" charset="-52"/>
                    </a:rPr>
                    <a:t>4</a:t>
                  </a:r>
                  <a:endParaRPr lang="ru-RU" sz="1600" dirty="0">
                    <a:solidFill>
                      <a:schemeClr val="bg1"/>
                    </a:solidFill>
                    <a:latin typeface="Exo 2" panose="00000500000000000000" pitchFamily="2" charset="-52"/>
                  </a:endParaRPr>
                </a:p>
              </p:txBody>
            </p: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C562A41-EB2E-4921-8086-B5F4DD787BD0}"/>
                  </a:ext>
                </a:extLst>
              </p:cNvPr>
              <p:cNvSpPr txBox="1"/>
              <p:nvPr/>
            </p:nvSpPr>
            <p:spPr>
              <a:xfrm>
                <a:off x="3632625" y="5419328"/>
                <a:ext cx="28490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600" dirty="0"/>
                  <a:t>Клиентоориентированность</a:t>
                </a:r>
              </a:p>
            </p:txBody>
          </p:sp>
        </p:grpSp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9522EBA3-294D-4E3B-AE5A-FC7FD8714AC0}"/>
                </a:ext>
              </a:extLst>
            </p:cNvPr>
            <p:cNvGrpSpPr/>
            <p:nvPr/>
          </p:nvGrpSpPr>
          <p:grpSpPr>
            <a:xfrm>
              <a:off x="4161368" y="6234542"/>
              <a:ext cx="4540486" cy="461304"/>
              <a:chOff x="2730442" y="5935534"/>
              <a:chExt cx="4540486" cy="461304"/>
            </a:xfrm>
          </p:grpSpPr>
          <p:grpSp>
            <p:nvGrpSpPr>
              <p:cNvPr id="67" name="Группа 66">
                <a:extLst>
                  <a:ext uri="{FF2B5EF4-FFF2-40B4-BE49-F238E27FC236}">
                    <a16:creationId xmlns:a16="http://schemas.microsoft.com/office/drawing/2014/main" id="{73E144F5-3953-468C-9DCA-CAE5CCAE1CD2}"/>
                  </a:ext>
                </a:extLst>
              </p:cNvPr>
              <p:cNvGrpSpPr/>
              <p:nvPr/>
            </p:nvGrpSpPr>
            <p:grpSpPr>
              <a:xfrm>
                <a:off x="2730442" y="5935534"/>
                <a:ext cx="813803" cy="461304"/>
                <a:chOff x="780573" y="4341184"/>
                <a:chExt cx="1429226" cy="810159"/>
              </a:xfrm>
            </p:grpSpPr>
            <p:sp>
              <p:nvSpPr>
                <p:cNvPr id="69" name="Полилиния: фигура 68">
                  <a:extLst>
                    <a:ext uri="{FF2B5EF4-FFF2-40B4-BE49-F238E27FC236}">
                      <a16:creationId xmlns:a16="http://schemas.microsoft.com/office/drawing/2014/main" id="{5876773F-C76C-40C4-8CBE-CBBEE84454A7}"/>
                    </a:ext>
                  </a:extLst>
                </p:cNvPr>
                <p:cNvSpPr/>
                <p:nvPr/>
              </p:nvSpPr>
              <p:spPr>
                <a:xfrm>
                  <a:off x="951666" y="4362436"/>
                  <a:ext cx="169070" cy="257413"/>
                </a:xfrm>
                <a:custGeom>
                  <a:avLst/>
                  <a:gdLst>
                    <a:gd name="connsiteX0" fmla="*/ 57150 w 71438"/>
                    <a:gd name="connsiteY0" fmla="*/ 0 h 164307"/>
                    <a:gd name="connsiteX1" fmla="*/ 0 w 71438"/>
                    <a:gd name="connsiteY1" fmla="*/ 145257 h 164307"/>
                    <a:gd name="connsiteX2" fmla="*/ 71438 w 71438"/>
                    <a:gd name="connsiteY2" fmla="*/ 164307 h 164307"/>
                    <a:gd name="connsiteX3" fmla="*/ 57150 w 71438"/>
                    <a:gd name="connsiteY3" fmla="*/ 0 h 164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438" h="164307">
                      <a:moveTo>
                        <a:pt x="57150" y="0"/>
                      </a:moveTo>
                      <a:lnTo>
                        <a:pt x="0" y="145257"/>
                      </a:lnTo>
                      <a:lnTo>
                        <a:pt x="71438" y="164307"/>
                      </a:lnTo>
                      <a:lnTo>
                        <a:pt x="5715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0" name="Стрелка: шеврон 2">
                  <a:extLst>
                    <a:ext uri="{FF2B5EF4-FFF2-40B4-BE49-F238E27FC236}">
                      <a16:creationId xmlns:a16="http://schemas.microsoft.com/office/drawing/2014/main" id="{595BC270-CC1E-467A-9E83-9C044A97DC62}"/>
                    </a:ext>
                  </a:extLst>
                </p:cNvPr>
                <p:cNvSpPr/>
                <p:nvPr/>
              </p:nvSpPr>
              <p:spPr>
                <a:xfrm>
                  <a:off x="780573" y="4466019"/>
                  <a:ext cx="1429226" cy="685324"/>
                </a:xfrm>
                <a:custGeom>
                  <a:avLst/>
                  <a:gdLst>
                    <a:gd name="connsiteX0" fmla="*/ 0 w 1379220"/>
                    <a:gd name="connsiteY0" fmla="*/ 0 h 563880"/>
                    <a:gd name="connsiteX1" fmla="*/ 1097280 w 1379220"/>
                    <a:gd name="connsiteY1" fmla="*/ 0 h 563880"/>
                    <a:gd name="connsiteX2" fmla="*/ 1379220 w 1379220"/>
                    <a:gd name="connsiteY2" fmla="*/ 281940 h 563880"/>
                    <a:gd name="connsiteX3" fmla="*/ 1097280 w 1379220"/>
                    <a:gd name="connsiteY3" fmla="*/ 563880 h 563880"/>
                    <a:gd name="connsiteX4" fmla="*/ 0 w 1379220"/>
                    <a:gd name="connsiteY4" fmla="*/ 563880 h 563880"/>
                    <a:gd name="connsiteX5" fmla="*/ 281940 w 1379220"/>
                    <a:gd name="connsiteY5" fmla="*/ 281940 h 563880"/>
                    <a:gd name="connsiteX6" fmla="*/ 0 w 1379220"/>
                    <a:gd name="connsiteY6" fmla="*/ 0 h 563880"/>
                    <a:gd name="connsiteX0" fmla="*/ 0 w 1379220"/>
                    <a:gd name="connsiteY0" fmla="*/ 0 h 563880"/>
                    <a:gd name="connsiteX1" fmla="*/ 1097280 w 1379220"/>
                    <a:gd name="connsiteY1" fmla="*/ 0 h 563880"/>
                    <a:gd name="connsiteX2" fmla="*/ 1379220 w 1379220"/>
                    <a:gd name="connsiteY2" fmla="*/ 281940 h 563880"/>
                    <a:gd name="connsiteX3" fmla="*/ 1097280 w 1379220"/>
                    <a:gd name="connsiteY3" fmla="*/ 563880 h 563880"/>
                    <a:gd name="connsiteX4" fmla="*/ 0 w 1379220"/>
                    <a:gd name="connsiteY4" fmla="*/ 563880 h 563880"/>
                    <a:gd name="connsiteX5" fmla="*/ 229552 w 1379220"/>
                    <a:gd name="connsiteY5" fmla="*/ 293847 h 563880"/>
                    <a:gd name="connsiteX6" fmla="*/ 0 w 1379220"/>
                    <a:gd name="connsiteY6" fmla="*/ 0 h 563880"/>
                    <a:gd name="connsiteX0" fmla="*/ 0 w 1412557"/>
                    <a:gd name="connsiteY0" fmla="*/ 0 h 621030"/>
                    <a:gd name="connsiteX1" fmla="*/ 1130617 w 1412557"/>
                    <a:gd name="connsiteY1" fmla="*/ 57150 h 621030"/>
                    <a:gd name="connsiteX2" fmla="*/ 1412557 w 1412557"/>
                    <a:gd name="connsiteY2" fmla="*/ 339090 h 621030"/>
                    <a:gd name="connsiteX3" fmla="*/ 1130617 w 1412557"/>
                    <a:gd name="connsiteY3" fmla="*/ 621030 h 621030"/>
                    <a:gd name="connsiteX4" fmla="*/ 33337 w 1412557"/>
                    <a:gd name="connsiteY4" fmla="*/ 621030 h 621030"/>
                    <a:gd name="connsiteX5" fmla="*/ 262889 w 1412557"/>
                    <a:gd name="connsiteY5" fmla="*/ 350997 h 621030"/>
                    <a:gd name="connsiteX6" fmla="*/ 0 w 1412557"/>
                    <a:gd name="connsiteY6" fmla="*/ 0 h 621030"/>
                    <a:gd name="connsiteX0" fmla="*/ 0 w 1412557"/>
                    <a:gd name="connsiteY0" fmla="*/ 0 h 621030"/>
                    <a:gd name="connsiteX1" fmla="*/ 1130617 w 1412557"/>
                    <a:gd name="connsiteY1" fmla="*/ 57150 h 621030"/>
                    <a:gd name="connsiteX2" fmla="*/ 1412557 w 1412557"/>
                    <a:gd name="connsiteY2" fmla="*/ 339090 h 621030"/>
                    <a:gd name="connsiteX3" fmla="*/ 1130617 w 1412557"/>
                    <a:gd name="connsiteY3" fmla="*/ 621030 h 621030"/>
                    <a:gd name="connsiteX4" fmla="*/ 33337 w 1412557"/>
                    <a:gd name="connsiteY4" fmla="*/ 621030 h 621030"/>
                    <a:gd name="connsiteX5" fmla="*/ 186689 w 1412557"/>
                    <a:gd name="connsiteY5" fmla="*/ 353378 h 621030"/>
                    <a:gd name="connsiteX6" fmla="*/ 0 w 1412557"/>
                    <a:gd name="connsiteY6" fmla="*/ 0 h 621030"/>
                    <a:gd name="connsiteX0" fmla="*/ 0 w 1412557"/>
                    <a:gd name="connsiteY0" fmla="*/ 0 h 666274"/>
                    <a:gd name="connsiteX1" fmla="*/ 1130617 w 1412557"/>
                    <a:gd name="connsiteY1" fmla="*/ 57150 h 666274"/>
                    <a:gd name="connsiteX2" fmla="*/ 1412557 w 1412557"/>
                    <a:gd name="connsiteY2" fmla="*/ 339090 h 666274"/>
                    <a:gd name="connsiteX3" fmla="*/ 1130617 w 1412557"/>
                    <a:gd name="connsiteY3" fmla="*/ 621030 h 666274"/>
                    <a:gd name="connsiteX4" fmla="*/ 9525 w 1412557"/>
                    <a:gd name="connsiteY4" fmla="*/ 666274 h 666274"/>
                    <a:gd name="connsiteX5" fmla="*/ 186689 w 1412557"/>
                    <a:gd name="connsiteY5" fmla="*/ 353378 h 666274"/>
                    <a:gd name="connsiteX6" fmla="*/ 0 w 1412557"/>
                    <a:gd name="connsiteY6" fmla="*/ 0 h 666274"/>
                    <a:gd name="connsiteX0" fmla="*/ 16669 w 1429226"/>
                    <a:gd name="connsiteY0" fmla="*/ 0 h 685324"/>
                    <a:gd name="connsiteX1" fmla="*/ 1147286 w 1429226"/>
                    <a:gd name="connsiteY1" fmla="*/ 57150 h 685324"/>
                    <a:gd name="connsiteX2" fmla="*/ 1429226 w 1429226"/>
                    <a:gd name="connsiteY2" fmla="*/ 339090 h 685324"/>
                    <a:gd name="connsiteX3" fmla="*/ 1147286 w 1429226"/>
                    <a:gd name="connsiteY3" fmla="*/ 621030 h 685324"/>
                    <a:gd name="connsiteX4" fmla="*/ 0 w 1429226"/>
                    <a:gd name="connsiteY4" fmla="*/ 685324 h 685324"/>
                    <a:gd name="connsiteX5" fmla="*/ 203358 w 1429226"/>
                    <a:gd name="connsiteY5" fmla="*/ 353378 h 685324"/>
                    <a:gd name="connsiteX6" fmla="*/ 16669 w 1429226"/>
                    <a:gd name="connsiteY6" fmla="*/ 0 h 685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29226" h="685324">
                      <a:moveTo>
                        <a:pt x="16669" y="0"/>
                      </a:moveTo>
                      <a:lnTo>
                        <a:pt x="1147286" y="57150"/>
                      </a:lnTo>
                      <a:lnTo>
                        <a:pt x="1429226" y="339090"/>
                      </a:lnTo>
                      <a:lnTo>
                        <a:pt x="1147286" y="621030"/>
                      </a:lnTo>
                      <a:lnTo>
                        <a:pt x="0" y="685324"/>
                      </a:lnTo>
                      <a:lnTo>
                        <a:pt x="203358" y="353378"/>
                      </a:lnTo>
                      <a:lnTo>
                        <a:pt x="1666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88900" dir="13500000" sy="23000" kx="1200000" algn="br" rotWithShape="0">
                    <a:prstClr val="black">
                      <a:alpha val="36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Полилиния: фигура 70">
                  <a:extLst>
                    <a:ext uri="{FF2B5EF4-FFF2-40B4-BE49-F238E27FC236}">
                      <a16:creationId xmlns:a16="http://schemas.microsoft.com/office/drawing/2014/main" id="{BAF6A3D5-B2BE-4467-96EC-FAE02E5E21D9}"/>
                    </a:ext>
                  </a:extLst>
                </p:cNvPr>
                <p:cNvSpPr/>
                <p:nvPr/>
              </p:nvSpPr>
              <p:spPr>
                <a:xfrm>
                  <a:off x="1087040" y="4365054"/>
                  <a:ext cx="376237" cy="511969"/>
                </a:xfrm>
                <a:custGeom>
                  <a:avLst/>
                  <a:gdLst>
                    <a:gd name="connsiteX0" fmla="*/ 0 w 376237"/>
                    <a:gd name="connsiteY0" fmla="*/ 0 h 511969"/>
                    <a:gd name="connsiteX1" fmla="*/ 28575 w 376237"/>
                    <a:gd name="connsiteY1" fmla="*/ 511969 h 511969"/>
                    <a:gd name="connsiteX2" fmla="*/ 376237 w 376237"/>
                    <a:gd name="connsiteY2" fmla="*/ 471488 h 511969"/>
                    <a:gd name="connsiteX3" fmla="*/ 328612 w 376237"/>
                    <a:gd name="connsiteY3" fmla="*/ 30957 h 511969"/>
                    <a:gd name="connsiteX4" fmla="*/ 0 w 376237"/>
                    <a:gd name="connsiteY4" fmla="*/ 0 h 511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6237" h="511969">
                      <a:moveTo>
                        <a:pt x="0" y="0"/>
                      </a:moveTo>
                      <a:lnTo>
                        <a:pt x="28575" y="511969"/>
                      </a:lnTo>
                      <a:lnTo>
                        <a:pt x="376237" y="471488"/>
                      </a:lnTo>
                      <a:lnTo>
                        <a:pt x="328612" y="309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outerShdw blurRad="50800" dist="38100" dir="10800000" sx="102000" sy="102000" algn="r" rotWithShape="0">
                    <a:prstClr val="black">
                      <a:alpha val="6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DA486708-01B8-4890-B23D-79BF2D15E00E}"/>
                    </a:ext>
                  </a:extLst>
                </p:cNvPr>
                <p:cNvSpPr txBox="1"/>
                <p:nvPr/>
              </p:nvSpPr>
              <p:spPr>
                <a:xfrm>
                  <a:off x="1020623" y="4341184"/>
                  <a:ext cx="518569" cy="594581"/>
                </a:xfrm>
                <a:prstGeom prst="rect">
                  <a:avLst/>
                </a:prstGeom>
                <a:noFill/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bg1"/>
                      </a:solidFill>
                      <a:latin typeface="Exo 2" panose="00000500000000000000" pitchFamily="2" charset="-52"/>
                    </a:rPr>
                    <a:t>5</a:t>
                  </a:r>
                  <a:endParaRPr lang="ru-RU" sz="1600" dirty="0">
                    <a:solidFill>
                      <a:schemeClr val="bg1"/>
                    </a:solidFill>
                    <a:latin typeface="Exo 2" panose="00000500000000000000" pitchFamily="2" charset="-52"/>
                  </a:endParaRPr>
                </a:p>
              </p:txBody>
            </p:sp>
          </p:grp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122BFA2-E697-4140-84AD-8D958077B156}"/>
                  </a:ext>
                </a:extLst>
              </p:cNvPr>
              <p:cNvSpPr txBox="1"/>
              <p:nvPr/>
            </p:nvSpPr>
            <p:spPr>
              <a:xfrm>
                <a:off x="3626276" y="6000483"/>
                <a:ext cx="36446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600" dirty="0"/>
                  <a:t>Повышение конкурентоспособности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BA05B55-304C-488C-B677-AB5195658A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30" y="1538370"/>
            <a:ext cx="983794" cy="98587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7D153-2F75-45AF-9DD3-80520C3CD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Функционал ЭТП ГП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3B09E55-3ED1-48F1-9B95-39E7219D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1ADC627B-A84C-4CCB-8961-2DB3A8C6BE09}"/>
              </a:ext>
            </a:extLst>
          </p:cNvPr>
          <p:cNvSpPr txBox="1"/>
          <p:nvPr/>
        </p:nvSpPr>
        <p:spPr>
          <a:xfrm>
            <a:off x="2430668" y="956249"/>
            <a:ext cx="8018909" cy="367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95" b="1" dirty="0">
                <a:latin typeface="Exo 2" panose="00000500000000000000" pitchFamily="2" charset="-52"/>
              </a:rPr>
              <a:t>ЭТП ГП реализует стандартные функции через цифровые технологии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098197-D6A5-0841-ADB1-BC6F49879FEA}"/>
              </a:ext>
            </a:extLst>
          </p:cNvPr>
          <p:cNvSpPr/>
          <p:nvPr/>
        </p:nvSpPr>
        <p:spPr>
          <a:xfrm>
            <a:off x="8984370" y="3211998"/>
            <a:ext cx="24065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chemeClr val="accent5"/>
                </a:solidFill>
                <a:latin typeface="+mj-lt"/>
                <a:ea typeface="Times New Roman" panose="02020603050405020304" pitchFamily="18" charset="0"/>
              </a:rPr>
              <a:t>Трудовые ресурсы</a:t>
            </a:r>
            <a:endParaRPr lang="ru-RU" sz="20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CD9C951-B3D6-D44B-86ED-63194ABD7DD7}"/>
              </a:ext>
            </a:extLst>
          </p:cNvPr>
          <p:cNvSpPr/>
          <p:nvPr/>
        </p:nvSpPr>
        <p:spPr>
          <a:xfrm>
            <a:off x="692372" y="3211998"/>
            <a:ext cx="25414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chemeClr val="accent6"/>
                </a:solidFill>
                <a:latin typeface="+mj-lt"/>
                <a:ea typeface="Times New Roman" panose="02020603050405020304" pitchFamily="18" charset="0"/>
              </a:rPr>
              <a:t>Цифровые ресурсы</a:t>
            </a:r>
            <a:endParaRPr lang="en-US" sz="2000" dirty="0">
              <a:solidFill>
                <a:schemeClr val="accent6"/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chemeClr val="accent6"/>
                </a:solidFill>
                <a:latin typeface="+mj-lt"/>
                <a:ea typeface="Times New Roman" panose="02020603050405020304" pitchFamily="18" charset="0"/>
              </a:rPr>
              <a:t>ОНЛАЙН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2914E9-16AB-F04B-95CD-B3F36F1874BC}"/>
              </a:ext>
            </a:extLst>
          </p:cNvPr>
          <p:cNvSpPr txBox="1"/>
          <p:nvPr/>
        </p:nvSpPr>
        <p:spPr>
          <a:xfrm>
            <a:off x="9279218" y="1804944"/>
            <a:ext cx="1849609" cy="6447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95" b="1" dirty="0"/>
              <a:t>Транспортные</a:t>
            </a:r>
            <a:endParaRPr lang="en-US" sz="1795" b="1" dirty="0"/>
          </a:p>
          <a:p>
            <a:pPr algn="ctr"/>
            <a:r>
              <a:rPr lang="ru-RU" sz="1795" b="1" dirty="0"/>
              <a:t>компании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997CD4C-5C41-45C0-879B-813F5833207D}"/>
              </a:ext>
            </a:extLst>
          </p:cNvPr>
          <p:cNvGrpSpPr/>
          <p:nvPr/>
        </p:nvGrpSpPr>
        <p:grpSpPr>
          <a:xfrm>
            <a:off x="2255926" y="1551338"/>
            <a:ext cx="7765286" cy="4983996"/>
            <a:chOff x="1997595" y="1618011"/>
            <a:chExt cx="7765286" cy="498399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578B7C3-4EB6-4A8D-8838-9C90695D8910}"/>
                </a:ext>
              </a:extLst>
            </p:cNvPr>
            <p:cNvSpPr txBox="1"/>
            <p:nvPr/>
          </p:nvSpPr>
          <p:spPr>
            <a:xfrm>
              <a:off x="4040135" y="1624354"/>
              <a:ext cx="3722455" cy="376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Привлечение клиентов</a:t>
              </a:r>
            </a:p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Планирование и организация перевозки (взаимодействие с перевозчиком)</a:t>
              </a:r>
            </a:p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Договорная работа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Согласование/заключение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Ведение/сопровождение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Контроль исполнения</a:t>
              </a:r>
            </a:p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Документооборот (в т.ч. ЭДО)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Первичные документы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Закрывающие документы</a:t>
              </a:r>
            </a:p>
            <a:p>
              <a:pPr marL="285036" indent="-285036">
                <a:buFont typeface="Wingdings" pitchFamily="2" charset="2"/>
                <a:buChar char="§"/>
              </a:pPr>
              <a:r>
                <a:rPr lang="ru-RU" sz="1100" dirty="0">
                  <a:solidFill>
                    <a:schemeClr val="accent6"/>
                  </a:solidFill>
                </a:rPr>
                <a:t>Сверка</a:t>
              </a:r>
            </a:p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Финансовые расчеты</a:t>
              </a:r>
            </a:p>
            <a:p>
              <a:pPr marL="171021" indent="-171021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Организация и сопровождение бухгалтерского учёта</a:t>
              </a:r>
            </a:p>
            <a:p>
              <a:pPr marL="171021" indent="-17102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accent6"/>
                  </a:solidFill>
                </a:rPr>
                <a:t>Претензионная работа (штрафы, пени)</a:t>
              </a:r>
            </a:p>
          </p:txBody>
        </p:sp>
        <p:sp>
          <p:nvSpPr>
            <p:cNvPr id="94" name="Прямоугольник: скругленные углы 93">
              <a:extLst>
                <a:ext uri="{FF2B5EF4-FFF2-40B4-BE49-F238E27FC236}">
                  <a16:creationId xmlns:a16="http://schemas.microsoft.com/office/drawing/2014/main" id="{BA89466F-07BE-441A-A592-3853DFF8DF36}"/>
                </a:ext>
              </a:extLst>
            </p:cNvPr>
            <p:cNvSpPr/>
            <p:nvPr/>
          </p:nvSpPr>
          <p:spPr>
            <a:xfrm>
              <a:off x="3439424" y="1618011"/>
              <a:ext cx="4772679" cy="3767438"/>
            </a:xfrm>
            <a:prstGeom prst="roundRect">
              <a:avLst>
                <a:gd name="adj" fmla="val 3499"/>
              </a:avLst>
            </a:prstGeom>
            <a:noFill/>
            <a:ln>
              <a:solidFill>
                <a:schemeClr val="accent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5"/>
            </a:p>
          </p:txBody>
        </p:sp>
        <p:sp>
          <p:nvSpPr>
            <p:cNvPr id="16" name="Стрелка: шеврон 15">
              <a:extLst>
                <a:ext uri="{FF2B5EF4-FFF2-40B4-BE49-F238E27FC236}">
                  <a16:creationId xmlns:a16="http://schemas.microsoft.com/office/drawing/2014/main" id="{980130E6-ECAD-49B1-A9AC-F47CAEF0315D}"/>
                </a:ext>
              </a:extLst>
            </p:cNvPr>
            <p:cNvSpPr/>
            <p:nvPr/>
          </p:nvSpPr>
          <p:spPr>
            <a:xfrm rot="5400000">
              <a:off x="5902631" y="5303953"/>
              <a:ext cx="327660" cy="656023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9D2B4A-C930-491B-A247-21C2B5B99F8F}"/>
                </a:ext>
              </a:extLst>
            </p:cNvPr>
            <p:cNvSpPr txBox="1"/>
            <p:nvPr/>
          </p:nvSpPr>
          <p:spPr>
            <a:xfrm>
              <a:off x="1997595" y="5771010"/>
              <a:ext cx="77652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accent6"/>
                  </a:solidFill>
                  <a:latin typeface="+mj-lt"/>
                </a:rPr>
                <a:t>Рост производительности труда пользователей</a:t>
              </a:r>
            </a:p>
            <a:p>
              <a:pPr marL="285750" indent="-285750" algn="ctr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accent6"/>
                  </a:solidFill>
                  <a:latin typeface="+mj-lt"/>
                </a:rPr>
                <a:t>Оптимизация затрат пользователей</a:t>
              </a:r>
            </a:p>
            <a:p>
              <a:pPr marL="285750" indent="-285750" algn="ctr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accent5"/>
                  </a:solidFill>
                  <a:latin typeface="+mj-lt"/>
                </a:rPr>
                <a:t>1500 клиентов – 30 сотрудников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6797E5-22B5-4391-AEE2-8F0CDA37A67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8052">
            <a:off x="9468654" y="3542372"/>
            <a:ext cx="1437988" cy="4960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C90F6D-2AA8-4E9C-8CED-9DA30F303C0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9202">
            <a:off x="1581140" y="3749645"/>
            <a:ext cx="1437988" cy="49609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AD8D66E-6447-4D2B-A542-3A6B0DA7B8AB}"/>
              </a:ext>
            </a:extLst>
          </p:cNvPr>
          <p:cNvSpPr txBox="1"/>
          <p:nvPr/>
        </p:nvSpPr>
        <p:spPr>
          <a:xfrm>
            <a:off x="1942552" y="1779996"/>
            <a:ext cx="122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Exo 2" panose="00000500000000000000" pitchFamily="2" charset="-52"/>
              </a:rPr>
              <a:t>ЭТП ГП</a:t>
            </a:r>
          </a:p>
        </p:txBody>
      </p:sp>
    </p:spTree>
    <p:extLst>
      <p:ext uri="{BB962C8B-B14F-4D97-AF65-F5344CB8AC3E}">
        <p14:creationId xmlns:p14="http://schemas.microsoft.com/office/powerpoint/2010/main" val="347518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ECAE3-16A7-4988-A223-AA96B18CB1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Стоимость участия  для операторов вагонов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368339B-3BD1-4798-8FA0-32888419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881E4-47BD-489B-82B4-17F771BF8682}"/>
              </a:ext>
            </a:extLst>
          </p:cNvPr>
          <p:cNvSpPr txBox="1"/>
          <p:nvPr/>
        </p:nvSpPr>
        <p:spPr>
          <a:xfrm>
            <a:off x="1325294" y="1253345"/>
            <a:ext cx="410400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 dirty="0">
                <a:solidFill>
                  <a:schemeClr val="accent5"/>
                </a:solidFill>
                <a:latin typeface="Exo 2" panose="00000500000000000000" pitchFamily="2" charset="-52"/>
              </a:rPr>
              <a:t>0%</a:t>
            </a:r>
            <a:endParaRPr lang="ru-RU" sz="19900" b="1" dirty="0">
              <a:solidFill>
                <a:schemeClr val="accent5"/>
              </a:solidFill>
              <a:latin typeface="Exo 2" panose="00000500000000000000" pitchFamily="2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64F010-3A1B-46D3-B522-024A0AE238C1}"/>
              </a:ext>
            </a:extLst>
          </p:cNvPr>
          <p:cNvSpPr txBox="1"/>
          <p:nvPr/>
        </p:nvSpPr>
        <p:spPr>
          <a:xfrm>
            <a:off x="1499296" y="4060610"/>
            <a:ext cx="35365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5"/>
                </a:solidFill>
                <a:latin typeface="Exo 2" panose="00000500000000000000" pitchFamily="2" charset="-52"/>
              </a:rPr>
              <a:t>агентское</a:t>
            </a:r>
          </a:p>
          <a:p>
            <a:r>
              <a:rPr lang="ru-RU" sz="2000" dirty="0">
                <a:solidFill>
                  <a:schemeClr val="accent5"/>
                </a:solidFill>
                <a:latin typeface="Exo 2" panose="00000500000000000000" pitchFamily="2" charset="-52"/>
              </a:rPr>
              <a:t>вознаграждение</a:t>
            </a:r>
          </a:p>
          <a:p>
            <a:r>
              <a:rPr lang="ru-RU" sz="2000" dirty="0">
                <a:solidFill>
                  <a:schemeClr val="accent5"/>
                </a:solidFill>
                <a:latin typeface="Exo 2" panose="00000500000000000000" pitchFamily="2" charset="-52"/>
              </a:rPr>
              <a:t>ООО «Цифровая логистика»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868813B-4540-4176-8422-87013E7E1D11}"/>
              </a:ext>
            </a:extLst>
          </p:cNvPr>
          <p:cNvGrpSpPr/>
          <p:nvPr/>
        </p:nvGrpSpPr>
        <p:grpSpPr>
          <a:xfrm>
            <a:off x="7117524" y="2276188"/>
            <a:ext cx="4320097" cy="2031325"/>
            <a:chOff x="7330884" y="1898236"/>
            <a:chExt cx="4320097" cy="203132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F0573F-B66D-498A-B033-28FCAC207D17}"/>
                </a:ext>
              </a:extLst>
            </p:cNvPr>
            <p:cNvSpPr txBox="1"/>
            <p:nvPr/>
          </p:nvSpPr>
          <p:spPr>
            <a:xfrm>
              <a:off x="8542596" y="1898236"/>
              <a:ext cx="18966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>
                  <a:solidFill>
                    <a:schemeClr val="accent6"/>
                  </a:solidFill>
                  <a:latin typeface="Exo 2" panose="00000500000000000000" pitchFamily="2" charset="-52"/>
                </a:rPr>
                <a:t>с 01.06.2019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9E6FEE-BD8D-4F55-AC02-643B288CD979}"/>
                </a:ext>
              </a:extLst>
            </p:cNvPr>
            <p:cNvSpPr txBox="1"/>
            <p:nvPr/>
          </p:nvSpPr>
          <p:spPr>
            <a:xfrm>
              <a:off x="7330884" y="2359901"/>
              <a:ext cx="43200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accent6"/>
                  </a:solidFill>
                  <a:latin typeface="Exo 2" panose="00000500000000000000" pitchFamily="2" charset="-52"/>
                </a:rPr>
                <a:t>символическая плата оператора за размещение вагонов на ЭТП</a:t>
              </a:r>
            </a:p>
            <a:p>
              <a:pPr algn="ctr"/>
              <a:r>
                <a:rPr lang="ru-RU" sz="2400" b="1" dirty="0">
                  <a:solidFill>
                    <a:schemeClr val="accent5"/>
                  </a:solidFill>
                  <a:latin typeface="Exo 2" panose="00000500000000000000" pitchFamily="2" charset="-52"/>
                </a:rPr>
                <a:t>30 руб. в месяц*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202854B-386E-4A03-AD7A-5B07DE02A1CB}"/>
              </a:ext>
            </a:extLst>
          </p:cNvPr>
          <p:cNvSpPr txBox="1"/>
          <p:nvPr/>
        </p:nvSpPr>
        <p:spPr>
          <a:xfrm>
            <a:off x="7117523" y="5990233"/>
            <a:ext cx="4320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6"/>
                </a:solidFill>
                <a:latin typeface="Exo 2" panose="00000500000000000000" pitchFamily="2" charset="-52"/>
              </a:rPr>
              <a:t>*в соответствии с законодательством РФ, коммерческое предприятие не имеет права оказывать безвозмездные услуги</a:t>
            </a:r>
            <a:endParaRPr lang="ru-RU" sz="1400" b="1" dirty="0">
              <a:solidFill>
                <a:schemeClr val="accent5"/>
              </a:solidFill>
              <a:latin typeface="Exo 2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500800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A66C4-44B4-45EE-B01D-1645C06A13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0" dirty="0"/>
              <a:t>ЭТП сегодня - завтра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90A604-5654-426C-A2C3-67D7609CC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4</a:t>
            </a:fld>
            <a:endParaRPr lang="ru-RU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F99DE0E-F004-45D2-AEB4-98AD6393213E}"/>
              </a:ext>
            </a:extLst>
          </p:cNvPr>
          <p:cNvGrpSpPr/>
          <p:nvPr/>
        </p:nvGrpSpPr>
        <p:grpSpPr>
          <a:xfrm>
            <a:off x="595676" y="3167451"/>
            <a:ext cx="4005065" cy="486204"/>
            <a:chOff x="435654" y="3984438"/>
            <a:chExt cx="4005065" cy="486204"/>
          </a:xfrm>
        </p:grpSpPr>
        <p:sp>
          <p:nvSpPr>
            <p:cNvPr id="80" name="Полилиния: фигура 79">
              <a:extLst>
                <a:ext uri="{FF2B5EF4-FFF2-40B4-BE49-F238E27FC236}">
                  <a16:creationId xmlns:a16="http://schemas.microsoft.com/office/drawing/2014/main" id="{FF857525-10E8-425A-BFDB-D251FCFF12E0}"/>
                </a:ext>
              </a:extLst>
            </p:cNvPr>
            <p:cNvSpPr/>
            <p:nvPr/>
          </p:nvSpPr>
          <p:spPr>
            <a:xfrm flipV="1">
              <a:off x="435654" y="3984438"/>
              <a:ext cx="989117" cy="486204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6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solidFill>
                  <a:schemeClr val="accent6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5CD53DC-7F4B-4FDF-8281-323F8E128565}"/>
                </a:ext>
              </a:extLst>
            </p:cNvPr>
            <p:cNvSpPr txBox="1"/>
            <p:nvPr/>
          </p:nvSpPr>
          <p:spPr>
            <a:xfrm>
              <a:off x="1606825" y="4049177"/>
              <a:ext cx="28338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Контейнерные перевозки</a:t>
              </a:r>
            </a:p>
          </p:txBody>
        </p: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4B778180-FACF-469F-843C-5052AF7F2654}"/>
                </a:ext>
              </a:extLst>
            </p:cNvPr>
            <p:cNvGrpSpPr/>
            <p:nvPr/>
          </p:nvGrpSpPr>
          <p:grpSpPr>
            <a:xfrm>
              <a:off x="661308" y="3994108"/>
              <a:ext cx="582124" cy="392195"/>
              <a:chOff x="5503585" y="4650270"/>
              <a:chExt cx="849959" cy="572644"/>
            </a:xfrm>
          </p:grpSpPr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017FACDE-CEB6-4576-98A9-978908D356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0566" b="33962"/>
              <a:stretch/>
            </p:blipFill>
            <p:spPr>
              <a:xfrm>
                <a:off x="5503585" y="4935631"/>
                <a:ext cx="849957" cy="287283"/>
              </a:xfrm>
              <a:prstGeom prst="rect">
                <a:avLst/>
              </a:prstGeom>
            </p:spPr>
          </p:pic>
          <p:pic>
            <p:nvPicPr>
              <p:cNvPr id="83" name="Рисунок 82">
                <a:extLst>
                  <a:ext uri="{FF2B5EF4-FFF2-40B4-BE49-F238E27FC236}">
                    <a16:creationId xmlns:a16="http://schemas.microsoft.com/office/drawing/2014/main" id="{21B61B31-CA8F-46B1-ABD3-D0073201F3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0566" b="33962"/>
              <a:stretch/>
            </p:blipFill>
            <p:spPr>
              <a:xfrm>
                <a:off x="5503586" y="4650270"/>
                <a:ext cx="849958" cy="287283"/>
              </a:xfrm>
              <a:prstGeom prst="rect">
                <a:avLst/>
              </a:prstGeom>
            </p:spPr>
          </p:pic>
        </p:grp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84901AF6-CD0A-4F3C-B1B4-00B5F443696D}"/>
              </a:ext>
            </a:extLst>
          </p:cNvPr>
          <p:cNvGrpSpPr/>
          <p:nvPr/>
        </p:nvGrpSpPr>
        <p:grpSpPr>
          <a:xfrm>
            <a:off x="558343" y="5585238"/>
            <a:ext cx="5912839" cy="538302"/>
            <a:chOff x="398321" y="1556017"/>
            <a:chExt cx="5912839" cy="538302"/>
          </a:xfrm>
        </p:grpSpPr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FF815DC9-5990-4930-804B-075F99EBFF85}"/>
                </a:ext>
              </a:extLst>
            </p:cNvPr>
            <p:cNvSpPr/>
            <p:nvPr/>
          </p:nvSpPr>
          <p:spPr>
            <a:xfrm flipV="1">
              <a:off x="398321" y="1629745"/>
              <a:ext cx="1155543" cy="464574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3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6"/>
                </a:solidFill>
              </a:endParaRPr>
            </a:p>
          </p:txBody>
        </p:sp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F40A8CC7-EFC0-4B14-AD50-C7882515A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36226" y="1556017"/>
              <a:ext cx="459472" cy="459472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8E8AED1-8123-4C33-88F6-36579832EC32}"/>
                </a:ext>
              </a:extLst>
            </p:cNvPr>
            <p:cNvSpPr txBox="1"/>
            <p:nvPr/>
          </p:nvSpPr>
          <p:spPr>
            <a:xfrm>
              <a:off x="1606825" y="1556017"/>
              <a:ext cx="4704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CLOUD – бесплатная технология взаимодействия</a:t>
              </a:r>
            </a:p>
            <a:p>
              <a:r>
                <a:rPr lang="ru-RU" sz="1400" dirty="0">
                  <a:solidFill>
                    <a:schemeClr val="accent6"/>
                  </a:solidFill>
                </a:rPr>
                <a:t>операторов вагонов с ЭТП ГП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019DCD1D-D553-4587-8C81-0D0E846DA1E6}"/>
              </a:ext>
            </a:extLst>
          </p:cNvPr>
          <p:cNvGrpSpPr/>
          <p:nvPr/>
        </p:nvGrpSpPr>
        <p:grpSpPr>
          <a:xfrm>
            <a:off x="547380" y="4865745"/>
            <a:ext cx="4053359" cy="567950"/>
            <a:chOff x="387360" y="4636872"/>
            <a:chExt cx="4053359" cy="567950"/>
          </a:xfrm>
        </p:grpSpPr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4AAF027A-79C8-45A1-8C9B-BCA4C90598E1}"/>
                </a:ext>
              </a:extLst>
            </p:cNvPr>
            <p:cNvSpPr/>
            <p:nvPr/>
          </p:nvSpPr>
          <p:spPr>
            <a:xfrm>
              <a:off x="387360" y="4636872"/>
              <a:ext cx="1107391" cy="534996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6"/>
                </a:solidFill>
              </a:endParaRP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7D47B97-9209-48C6-9E45-2C817D776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46973"/>
            <a:stretch/>
          </p:blipFill>
          <p:spPr>
            <a:xfrm>
              <a:off x="672740" y="4735218"/>
              <a:ext cx="536633" cy="469604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A5B313C-54F7-407C-AE41-B45EA4FE7F90}"/>
                </a:ext>
              </a:extLst>
            </p:cNvPr>
            <p:cNvSpPr txBox="1"/>
            <p:nvPr/>
          </p:nvSpPr>
          <p:spPr>
            <a:xfrm>
              <a:off x="1606825" y="4839013"/>
              <a:ext cx="28338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Онлайн расчёты</a:t>
              </a: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8CF33D9A-F040-4A3A-A131-70CDE9FD0B18}"/>
              </a:ext>
            </a:extLst>
          </p:cNvPr>
          <p:cNvGrpSpPr/>
          <p:nvPr/>
        </p:nvGrpSpPr>
        <p:grpSpPr>
          <a:xfrm>
            <a:off x="6703718" y="1294661"/>
            <a:ext cx="5518762" cy="780573"/>
            <a:chOff x="5558918" y="4257235"/>
            <a:chExt cx="5518762" cy="780573"/>
          </a:xfrm>
        </p:grpSpPr>
        <p:grpSp>
          <p:nvGrpSpPr>
            <p:cNvPr id="52" name="Группа 51">
              <a:extLst>
                <a:ext uri="{FF2B5EF4-FFF2-40B4-BE49-F238E27FC236}">
                  <a16:creationId xmlns:a16="http://schemas.microsoft.com/office/drawing/2014/main" id="{947CCBDB-6111-4761-A24D-77642AD8CDF3}"/>
                </a:ext>
              </a:extLst>
            </p:cNvPr>
            <p:cNvGrpSpPr/>
            <p:nvPr/>
          </p:nvGrpSpPr>
          <p:grpSpPr>
            <a:xfrm>
              <a:off x="5558918" y="4257235"/>
              <a:ext cx="1105247" cy="673236"/>
              <a:chOff x="6775509" y="2071703"/>
              <a:chExt cx="1320199" cy="804169"/>
            </a:xfrm>
          </p:grpSpPr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759D2913-8A31-4D9C-AA98-1B22A8343BAC}"/>
                  </a:ext>
                </a:extLst>
              </p:cNvPr>
              <p:cNvSpPr/>
              <p:nvPr/>
            </p:nvSpPr>
            <p:spPr>
              <a:xfrm flipH="1" flipV="1">
                <a:off x="6775509" y="2226923"/>
                <a:ext cx="1320199" cy="648949"/>
              </a:xfrm>
              <a:custGeom>
                <a:avLst/>
                <a:gdLst>
                  <a:gd name="connsiteX0" fmla="*/ 95623 w 824753"/>
                  <a:gd name="connsiteY0" fmla="*/ 0 h 645459"/>
                  <a:gd name="connsiteX1" fmla="*/ 824753 w 824753"/>
                  <a:gd name="connsiteY1" fmla="*/ 304800 h 645459"/>
                  <a:gd name="connsiteX2" fmla="*/ 717176 w 824753"/>
                  <a:gd name="connsiteY2" fmla="*/ 645459 h 645459"/>
                  <a:gd name="connsiteX3" fmla="*/ 0 w 824753"/>
                  <a:gd name="connsiteY3" fmla="*/ 639483 h 645459"/>
                  <a:gd name="connsiteX4" fmla="*/ 95623 w 824753"/>
                  <a:gd name="connsiteY4" fmla="*/ 0 h 64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753" h="645459">
                    <a:moveTo>
                      <a:pt x="95623" y="0"/>
                    </a:moveTo>
                    <a:lnTo>
                      <a:pt x="824753" y="304800"/>
                    </a:lnTo>
                    <a:lnTo>
                      <a:pt x="717176" y="645459"/>
                    </a:lnTo>
                    <a:lnTo>
                      <a:pt x="0" y="639483"/>
                    </a:lnTo>
                    <a:lnTo>
                      <a:pt x="95623" y="0"/>
                    </a:lnTo>
                    <a:close/>
                  </a:path>
                </a:pathLst>
              </a:custGeom>
              <a:solidFill>
                <a:schemeClr val="accent6"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4" name="Рисунок 53">
                <a:extLst>
                  <a:ext uri="{FF2B5EF4-FFF2-40B4-BE49-F238E27FC236}">
                    <a16:creationId xmlns:a16="http://schemas.microsoft.com/office/drawing/2014/main" id="{6810BE38-6F97-4EF0-A3EC-ECFFBEC2B1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752"/>
              <a:stretch/>
            </p:blipFill>
            <p:spPr>
              <a:xfrm>
                <a:off x="7594013" y="2071703"/>
                <a:ext cx="430422" cy="594000"/>
              </a:xfrm>
              <a:prstGeom prst="rect">
                <a:avLst/>
              </a:prstGeom>
            </p:spPr>
          </p:pic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BD4FE8-30F8-4418-9DCC-B00CE4377439}"/>
                </a:ext>
              </a:extLst>
            </p:cNvPr>
            <p:cNvSpPr txBox="1"/>
            <p:nvPr/>
          </p:nvSpPr>
          <p:spPr>
            <a:xfrm>
              <a:off x="6682661" y="4391477"/>
              <a:ext cx="43950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accent6"/>
                  </a:solidFill>
                </a:rPr>
                <a:t>Установление желаемого срока нахождения под погрузкой/выгрузкой и автоматическое выставление штрафов в пользу оператора</a:t>
              </a: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2304D79D-CB42-49A5-908F-F19447785735}"/>
              </a:ext>
            </a:extLst>
          </p:cNvPr>
          <p:cNvGrpSpPr/>
          <p:nvPr/>
        </p:nvGrpSpPr>
        <p:grpSpPr>
          <a:xfrm>
            <a:off x="6718006" y="2934991"/>
            <a:ext cx="4445294" cy="602583"/>
            <a:chOff x="5573206" y="6092432"/>
            <a:chExt cx="4445294" cy="602583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4256DB26-74A2-4B8E-BC99-5D573FAFCAAE}"/>
                </a:ext>
              </a:extLst>
            </p:cNvPr>
            <p:cNvGrpSpPr/>
            <p:nvPr/>
          </p:nvGrpSpPr>
          <p:grpSpPr>
            <a:xfrm>
              <a:off x="5573206" y="6092432"/>
              <a:ext cx="1129773" cy="545809"/>
              <a:chOff x="5071495" y="3390304"/>
              <a:chExt cx="1343263" cy="648949"/>
            </a:xfrm>
          </p:grpSpPr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9DFF0F14-C6B4-4A91-BC89-4E70B21F9127}"/>
                  </a:ext>
                </a:extLst>
              </p:cNvPr>
              <p:cNvSpPr/>
              <p:nvPr/>
            </p:nvSpPr>
            <p:spPr>
              <a:xfrm>
                <a:off x="5071495" y="3390304"/>
                <a:ext cx="1343263" cy="648949"/>
              </a:xfrm>
              <a:custGeom>
                <a:avLst/>
                <a:gdLst>
                  <a:gd name="connsiteX0" fmla="*/ 95623 w 824753"/>
                  <a:gd name="connsiteY0" fmla="*/ 0 h 645459"/>
                  <a:gd name="connsiteX1" fmla="*/ 824753 w 824753"/>
                  <a:gd name="connsiteY1" fmla="*/ 304800 h 645459"/>
                  <a:gd name="connsiteX2" fmla="*/ 717176 w 824753"/>
                  <a:gd name="connsiteY2" fmla="*/ 645459 h 645459"/>
                  <a:gd name="connsiteX3" fmla="*/ 0 w 824753"/>
                  <a:gd name="connsiteY3" fmla="*/ 639483 h 645459"/>
                  <a:gd name="connsiteX4" fmla="*/ 95623 w 824753"/>
                  <a:gd name="connsiteY4" fmla="*/ 0 h 64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753" h="645459">
                    <a:moveTo>
                      <a:pt x="95623" y="0"/>
                    </a:moveTo>
                    <a:lnTo>
                      <a:pt x="824753" y="304800"/>
                    </a:lnTo>
                    <a:lnTo>
                      <a:pt x="717176" y="645459"/>
                    </a:lnTo>
                    <a:lnTo>
                      <a:pt x="0" y="639483"/>
                    </a:lnTo>
                    <a:lnTo>
                      <a:pt x="95623" y="0"/>
                    </a:lnTo>
                    <a:close/>
                  </a:path>
                </a:pathLst>
              </a:custGeom>
              <a:solidFill>
                <a:schemeClr val="accent1"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EDE2D9AB-BD03-4D48-9567-1F2FDC050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5905949" y="3528418"/>
                <a:ext cx="372723" cy="372723"/>
              </a:xfrm>
              <a:prstGeom prst="rect">
                <a:avLst/>
              </a:prstGeom>
            </p:spPr>
          </p:pic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927C36-469E-4CB3-9772-1753F56BA8A2}"/>
                </a:ext>
              </a:extLst>
            </p:cNvPr>
            <p:cNvSpPr txBox="1"/>
            <p:nvPr/>
          </p:nvSpPr>
          <p:spPr>
            <a:xfrm>
              <a:off x="6682661" y="6233350"/>
              <a:ext cx="3335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ru-RU" sz="1200" dirty="0">
                  <a:solidFill>
                    <a:schemeClr val="accent6"/>
                  </a:solidFill>
                </a:rPr>
                <a:t>Организация международных перевозок через погранпереходы</a:t>
              </a: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49B68126-A96D-4790-83AB-BC9E8CAE6259}"/>
              </a:ext>
            </a:extLst>
          </p:cNvPr>
          <p:cNvGrpSpPr/>
          <p:nvPr/>
        </p:nvGrpSpPr>
        <p:grpSpPr>
          <a:xfrm>
            <a:off x="6677691" y="2265235"/>
            <a:ext cx="4967829" cy="479755"/>
            <a:chOff x="5532887" y="5024409"/>
            <a:chExt cx="4967829" cy="479755"/>
          </a:xfrm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C799FC54-35F3-4767-8928-AAE32DC22189}"/>
                </a:ext>
              </a:extLst>
            </p:cNvPr>
            <p:cNvGrpSpPr/>
            <p:nvPr/>
          </p:nvGrpSpPr>
          <p:grpSpPr>
            <a:xfrm>
              <a:off x="5532887" y="5024409"/>
              <a:ext cx="1155543" cy="479755"/>
              <a:chOff x="511151" y="4890977"/>
              <a:chExt cx="1388879" cy="576631"/>
            </a:xfrm>
          </p:grpSpPr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A1B80B56-B78E-4DCB-9165-126F4B161204}"/>
                  </a:ext>
                </a:extLst>
              </p:cNvPr>
              <p:cNvSpPr/>
              <p:nvPr/>
            </p:nvSpPr>
            <p:spPr>
              <a:xfrm flipV="1">
                <a:off x="511151" y="4909223"/>
                <a:ext cx="1388879" cy="558385"/>
              </a:xfrm>
              <a:custGeom>
                <a:avLst/>
                <a:gdLst>
                  <a:gd name="connsiteX0" fmla="*/ 95623 w 824753"/>
                  <a:gd name="connsiteY0" fmla="*/ 0 h 645459"/>
                  <a:gd name="connsiteX1" fmla="*/ 824753 w 824753"/>
                  <a:gd name="connsiteY1" fmla="*/ 304800 h 645459"/>
                  <a:gd name="connsiteX2" fmla="*/ 717176 w 824753"/>
                  <a:gd name="connsiteY2" fmla="*/ 645459 h 645459"/>
                  <a:gd name="connsiteX3" fmla="*/ 0 w 824753"/>
                  <a:gd name="connsiteY3" fmla="*/ 639483 h 645459"/>
                  <a:gd name="connsiteX4" fmla="*/ 95623 w 824753"/>
                  <a:gd name="connsiteY4" fmla="*/ 0 h 64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753" h="645459">
                    <a:moveTo>
                      <a:pt x="95623" y="0"/>
                    </a:moveTo>
                    <a:lnTo>
                      <a:pt x="824753" y="304800"/>
                    </a:lnTo>
                    <a:lnTo>
                      <a:pt x="717176" y="645459"/>
                    </a:lnTo>
                    <a:lnTo>
                      <a:pt x="0" y="639483"/>
                    </a:lnTo>
                    <a:lnTo>
                      <a:pt x="95623" y="0"/>
                    </a:lnTo>
                    <a:close/>
                  </a:path>
                </a:pathLst>
              </a:custGeom>
              <a:solidFill>
                <a:schemeClr val="accent3"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64" name="Рисунок 63">
                <a:extLst>
                  <a:ext uri="{FF2B5EF4-FFF2-40B4-BE49-F238E27FC236}">
                    <a16:creationId xmlns:a16="http://schemas.microsoft.com/office/drawing/2014/main" id="{9BB817AE-B15C-477A-9DF1-4BCDE40222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828"/>
              <a:stretch/>
            </p:blipFill>
            <p:spPr>
              <a:xfrm>
                <a:off x="1380426" y="4890977"/>
                <a:ext cx="405148" cy="511567"/>
              </a:xfrm>
              <a:prstGeom prst="rect">
                <a:avLst/>
              </a:prstGeom>
            </p:spPr>
          </p:pic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16E2BE8-7952-42CB-B40C-564A6199137C}"/>
                </a:ext>
              </a:extLst>
            </p:cNvPr>
            <p:cNvSpPr txBox="1"/>
            <p:nvPr/>
          </p:nvSpPr>
          <p:spPr>
            <a:xfrm>
              <a:off x="6682661" y="5109297"/>
              <a:ext cx="38180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accent6"/>
                  </a:solidFill>
                </a:rPr>
                <a:t>Переадресовка вагонов</a:t>
              </a: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C0226A47-BA23-437C-90D8-6E773A47E9EC}"/>
              </a:ext>
            </a:extLst>
          </p:cNvPr>
          <p:cNvSpPr txBox="1"/>
          <p:nvPr/>
        </p:nvSpPr>
        <p:spPr>
          <a:xfrm>
            <a:off x="9038082" y="882604"/>
            <a:ext cx="1105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Завтра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394430D-6022-4F80-B7AF-593DB8F0DBE2}"/>
              </a:ext>
            </a:extLst>
          </p:cNvPr>
          <p:cNvSpPr txBox="1"/>
          <p:nvPr/>
        </p:nvSpPr>
        <p:spPr>
          <a:xfrm>
            <a:off x="2344903" y="882604"/>
            <a:ext cx="1263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Сегодня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F0C7EE96-640B-44C5-997E-EC3939B88DFB}"/>
              </a:ext>
            </a:extLst>
          </p:cNvPr>
          <p:cNvGrpSpPr/>
          <p:nvPr/>
        </p:nvGrpSpPr>
        <p:grpSpPr>
          <a:xfrm>
            <a:off x="651924" y="3711542"/>
            <a:ext cx="3948817" cy="547179"/>
            <a:chOff x="491902" y="5469396"/>
            <a:chExt cx="3948817" cy="547179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8CA21663-5ADE-4CA1-8B0E-F1F2632F5738}"/>
                </a:ext>
              </a:extLst>
            </p:cNvPr>
            <p:cNvGrpSpPr/>
            <p:nvPr/>
          </p:nvGrpSpPr>
          <p:grpSpPr>
            <a:xfrm>
              <a:off x="491902" y="5469396"/>
              <a:ext cx="1132609" cy="547179"/>
              <a:chOff x="491902" y="5469396"/>
              <a:chExt cx="1132609" cy="547179"/>
            </a:xfrm>
          </p:grpSpPr>
          <p:sp>
            <p:nvSpPr>
              <p:cNvPr id="70" name="Полилиния: фигура 69">
                <a:extLst>
                  <a:ext uri="{FF2B5EF4-FFF2-40B4-BE49-F238E27FC236}">
                    <a16:creationId xmlns:a16="http://schemas.microsoft.com/office/drawing/2014/main" id="{83AC557A-34F2-4DB0-A2FC-256FEFC6C8F7}"/>
                  </a:ext>
                </a:extLst>
              </p:cNvPr>
              <p:cNvSpPr/>
              <p:nvPr/>
            </p:nvSpPr>
            <p:spPr>
              <a:xfrm>
                <a:off x="491902" y="5469396"/>
                <a:ext cx="1132609" cy="547179"/>
              </a:xfrm>
              <a:custGeom>
                <a:avLst/>
                <a:gdLst>
                  <a:gd name="connsiteX0" fmla="*/ 95623 w 824753"/>
                  <a:gd name="connsiteY0" fmla="*/ 0 h 645459"/>
                  <a:gd name="connsiteX1" fmla="*/ 824753 w 824753"/>
                  <a:gd name="connsiteY1" fmla="*/ 304800 h 645459"/>
                  <a:gd name="connsiteX2" fmla="*/ 717176 w 824753"/>
                  <a:gd name="connsiteY2" fmla="*/ 645459 h 645459"/>
                  <a:gd name="connsiteX3" fmla="*/ 0 w 824753"/>
                  <a:gd name="connsiteY3" fmla="*/ 639483 h 645459"/>
                  <a:gd name="connsiteX4" fmla="*/ 95623 w 824753"/>
                  <a:gd name="connsiteY4" fmla="*/ 0 h 645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753" h="645459">
                    <a:moveTo>
                      <a:pt x="95623" y="0"/>
                    </a:moveTo>
                    <a:lnTo>
                      <a:pt x="824753" y="304800"/>
                    </a:lnTo>
                    <a:lnTo>
                      <a:pt x="717176" y="645459"/>
                    </a:lnTo>
                    <a:lnTo>
                      <a:pt x="0" y="639483"/>
                    </a:lnTo>
                    <a:lnTo>
                      <a:pt x="95623" y="0"/>
                    </a:lnTo>
                    <a:close/>
                  </a:path>
                </a:pathLst>
              </a:custGeom>
              <a:solidFill>
                <a:schemeClr val="accent1">
                  <a:alpha val="2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>
                  <a:solidFill>
                    <a:schemeClr val="accent6"/>
                  </a:solidFill>
                </a:endParaRPr>
              </a:p>
            </p:txBody>
          </p:sp>
          <p:grpSp>
            <p:nvGrpSpPr>
              <p:cNvPr id="6" name="Группа 5">
                <a:extLst>
                  <a:ext uri="{FF2B5EF4-FFF2-40B4-BE49-F238E27FC236}">
                    <a16:creationId xmlns:a16="http://schemas.microsoft.com/office/drawing/2014/main" id="{9253962D-F0E3-4E3E-BAC7-EA9EED780527}"/>
                  </a:ext>
                </a:extLst>
              </p:cNvPr>
              <p:cNvGrpSpPr/>
              <p:nvPr/>
            </p:nvGrpSpPr>
            <p:grpSpPr>
              <a:xfrm>
                <a:off x="528727" y="5549972"/>
                <a:ext cx="915097" cy="447724"/>
                <a:chOff x="4188834" y="5370619"/>
                <a:chExt cx="915097" cy="447724"/>
              </a:xfrm>
            </p:grpSpPr>
            <p:pic>
              <p:nvPicPr>
                <p:cNvPr id="3" name="Рисунок 2">
                  <a:extLst>
                    <a:ext uri="{FF2B5EF4-FFF2-40B4-BE49-F238E27FC236}">
                      <a16:creationId xmlns:a16="http://schemas.microsoft.com/office/drawing/2014/main" id="{961D95EB-4B42-4DD4-B91C-3E5275FAED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xmlns="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88834" y="5406013"/>
                  <a:ext cx="412330" cy="412330"/>
                </a:xfrm>
                <a:prstGeom prst="rect">
                  <a:avLst/>
                </a:prstGeom>
              </p:spPr>
            </p:pic>
            <p:pic>
              <p:nvPicPr>
                <p:cNvPr id="5" name="Рисунок 4">
                  <a:extLst>
                    <a:ext uri="{FF2B5EF4-FFF2-40B4-BE49-F238E27FC236}">
                      <a16:creationId xmlns:a16="http://schemas.microsoft.com/office/drawing/2014/main" id="{DFBB645A-A7A2-47E4-8328-920296E627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xmlns="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50898" y="5370619"/>
                  <a:ext cx="453033" cy="447724"/>
                </a:xfrm>
                <a:prstGeom prst="rect">
                  <a:avLst/>
                </a:prstGeom>
              </p:spPr>
            </p:pic>
          </p:grp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344DEAB-5E3A-4083-A891-6A3C58635D76}"/>
                </a:ext>
              </a:extLst>
            </p:cNvPr>
            <p:cNvSpPr txBox="1"/>
            <p:nvPr/>
          </p:nvSpPr>
          <p:spPr>
            <a:xfrm>
              <a:off x="1606825" y="5566721"/>
              <a:ext cx="28338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Терминальные услуги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0A79F9E-0D62-49B8-88C0-E0266DCC8BF5}"/>
              </a:ext>
            </a:extLst>
          </p:cNvPr>
          <p:cNvGrpSpPr/>
          <p:nvPr/>
        </p:nvGrpSpPr>
        <p:grpSpPr>
          <a:xfrm>
            <a:off x="6617099" y="4457589"/>
            <a:ext cx="4697606" cy="534996"/>
            <a:chOff x="6363459" y="5873575"/>
            <a:chExt cx="4697606" cy="534996"/>
          </a:xfrm>
        </p:grpSpPr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F055E585-3D7A-4587-9617-4AA2A036FF33}"/>
                </a:ext>
              </a:extLst>
            </p:cNvPr>
            <p:cNvSpPr/>
            <p:nvPr/>
          </p:nvSpPr>
          <p:spPr>
            <a:xfrm flipH="1">
              <a:off x="6363459" y="5873575"/>
              <a:ext cx="1107391" cy="534996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6"/>
                </a:solidFill>
              </a:endParaRPr>
            </a:p>
          </p:txBody>
        </p:sp>
        <p:pic>
          <p:nvPicPr>
            <p:cNvPr id="91" name="Рисунок 90">
              <a:extLst>
                <a:ext uri="{FF2B5EF4-FFF2-40B4-BE49-F238E27FC236}">
                  <a16:creationId xmlns:a16="http://schemas.microsoft.com/office/drawing/2014/main" id="{56FABB19-7906-46CA-A804-6744A45A3A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r="52235"/>
            <a:stretch/>
          </p:blipFill>
          <p:spPr>
            <a:xfrm>
              <a:off x="6745137" y="5906271"/>
              <a:ext cx="483370" cy="469604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789951B-5234-4B7C-92B8-319DEDF8BF08}"/>
                </a:ext>
              </a:extLst>
            </p:cNvPr>
            <p:cNvSpPr txBox="1"/>
            <p:nvPr/>
          </p:nvSpPr>
          <p:spPr>
            <a:xfrm>
              <a:off x="7574159" y="5920905"/>
              <a:ext cx="34869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accent6"/>
                  </a:solidFill>
                </a:rPr>
                <a:t>Финансовые услуги</a:t>
              </a:r>
            </a:p>
            <a:p>
              <a:r>
                <a:rPr lang="ru-RU" sz="1200" dirty="0">
                  <a:solidFill>
                    <a:schemeClr val="accent6"/>
                  </a:solidFill>
                </a:rPr>
                <a:t>(факторинг, эквайринг, онлайн кредитование)</a:t>
              </a: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DEFC1A1D-D952-4E6A-8732-CBB2A059DC6B}"/>
              </a:ext>
            </a:extLst>
          </p:cNvPr>
          <p:cNvGrpSpPr/>
          <p:nvPr/>
        </p:nvGrpSpPr>
        <p:grpSpPr>
          <a:xfrm>
            <a:off x="558341" y="4385188"/>
            <a:ext cx="5286764" cy="556900"/>
            <a:chOff x="398321" y="2311115"/>
            <a:chExt cx="5286764" cy="55690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8061A47-8956-4FE6-831A-DA80EB62986E}"/>
                </a:ext>
              </a:extLst>
            </p:cNvPr>
            <p:cNvSpPr txBox="1"/>
            <p:nvPr/>
          </p:nvSpPr>
          <p:spPr>
            <a:xfrm>
              <a:off x="1606825" y="2311115"/>
              <a:ext cx="40782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Электронный документооборот и обратная связь с клиентом</a:t>
              </a:r>
            </a:p>
          </p:txBody>
        </p:sp>
        <p:sp>
          <p:nvSpPr>
            <p:cNvPr id="73" name="Полилиния: фигура 72">
              <a:extLst>
                <a:ext uri="{FF2B5EF4-FFF2-40B4-BE49-F238E27FC236}">
                  <a16:creationId xmlns:a16="http://schemas.microsoft.com/office/drawing/2014/main" id="{2B4D7DE1-B15C-4397-B800-ECE24975F36A}"/>
                </a:ext>
              </a:extLst>
            </p:cNvPr>
            <p:cNvSpPr/>
            <p:nvPr/>
          </p:nvSpPr>
          <p:spPr>
            <a:xfrm flipH="1" flipV="1">
              <a:off x="398321" y="2333019"/>
              <a:ext cx="1107391" cy="534996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6"/>
                </a:solidFill>
              </a:endParaRPr>
            </a:p>
          </p:txBody>
        </p:sp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81E551DA-229D-4896-BBBC-73DD12CB3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963521" y="2326199"/>
              <a:ext cx="422143" cy="430058"/>
            </a:xfrm>
            <a:prstGeom prst="rect">
              <a:avLst/>
            </a:prstGeom>
          </p:spPr>
        </p:pic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id="{750ABE37-9271-48EB-954D-672C9F9F3B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6"/>
            <a:stretch/>
          </p:blipFill>
          <p:spPr>
            <a:xfrm>
              <a:off x="502918" y="2376656"/>
              <a:ext cx="422142" cy="353669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60AA5B2-0685-4F11-A0ED-F25925646A94}"/>
              </a:ext>
            </a:extLst>
          </p:cNvPr>
          <p:cNvGrpSpPr/>
          <p:nvPr/>
        </p:nvGrpSpPr>
        <p:grpSpPr>
          <a:xfrm>
            <a:off x="581275" y="2482034"/>
            <a:ext cx="5263830" cy="581810"/>
            <a:chOff x="421255" y="3099895"/>
            <a:chExt cx="5263830" cy="581810"/>
          </a:xfrm>
        </p:grpSpPr>
        <p:sp>
          <p:nvSpPr>
            <p:cNvPr id="76" name="Полилиния: фигура 75">
              <a:extLst>
                <a:ext uri="{FF2B5EF4-FFF2-40B4-BE49-F238E27FC236}">
                  <a16:creationId xmlns:a16="http://schemas.microsoft.com/office/drawing/2014/main" id="{B5DE2457-AE93-4A27-9AE1-8345C89B3444}"/>
                </a:ext>
              </a:extLst>
            </p:cNvPr>
            <p:cNvSpPr/>
            <p:nvPr/>
          </p:nvSpPr>
          <p:spPr>
            <a:xfrm>
              <a:off x="421255" y="3099895"/>
              <a:ext cx="1132609" cy="547179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1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>
                <a:solidFill>
                  <a:schemeClr val="accent6"/>
                </a:solidFill>
              </a:endParaRPr>
            </a:p>
          </p:txBody>
        </p:sp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AB9C8CEE-0D80-4AFF-92C8-438C6C922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755349" y="3144060"/>
              <a:ext cx="524281" cy="524281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1AFDBF6-A99E-4270-9E1C-9D1540BD2561}"/>
                </a:ext>
              </a:extLst>
            </p:cNvPr>
            <p:cNvSpPr txBox="1"/>
            <p:nvPr/>
          </p:nvSpPr>
          <p:spPr>
            <a:xfrm>
              <a:off x="1606825" y="3158485"/>
              <a:ext cx="40782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Организация международных перевозок через Российские морские порты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E3A00C13-B193-424F-8479-8DEF33A88234}"/>
              </a:ext>
            </a:extLst>
          </p:cNvPr>
          <p:cNvGrpSpPr/>
          <p:nvPr/>
        </p:nvGrpSpPr>
        <p:grpSpPr>
          <a:xfrm>
            <a:off x="580297" y="1294657"/>
            <a:ext cx="5914024" cy="550412"/>
            <a:chOff x="420277" y="1648850"/>
            <a:chExt cx="5914024" cy="550412"/>
          </a:xfrm>
        </p:grpSpPr>
        <p:sp>
          <p:nvSpPr>
            <p:cNvPr id="99" name="Полилиния: фигура 98">
              <a:extLst>
                <a:ext uri="{FF2B5EF4-FFF2-40B4-BE49-F238E27FC236}">
                  <a16:creationId xmlns:a16="http://schemas.microsoft.com/office/drawing/2014/main" id="{4F8E8BD0-0C3D-4DA0-87DF-8E36EEDB0149}"/>
                </a:ext>
              </a:extLst>
            </p:cNvPr>
            <p:cNvSpPr/>
            <p:nvPr/>
          </p:nvSpPr>
          <p:spPr>
            <a:xfrm flipH="1" flipV="1">
              <a:off x="420277" y="1655973"/>
              <a:ext cx="1105247" cy="543289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6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/>
                </a:solidFill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E5BEF1A-1C55-4F47-AB41-AD3B45EB971E}"/>
                </a:ext>
              </a:extLst>
            </p:cNvPr>
            <p:cNvSpPr txBox="1"/>
            <p:nvPr/>
          </p:nvSpPr>
          <p:spPr>
            <a:xfrm>
              <a:off x="1629966" y="1648850"/>
              <a:ext cx="47043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chemeClr val="accent6"/>
                  </a:solidFill>
                </a:rPr>
                <a:t>Услуги перевозка + вагон</a:t>
              </a:r>
            </a:p>
            <a:p>
              <a:r>
                <a:rPr lang="ru-RU" sz="1400" dirty="0">
                  <a:solidFill>
                    <a:schemeClr val="accent6"/>
                  </a:solidFill>
                </a:rPr>
                <a:t>и перевозка без предоставления вагона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9D1FA2AE-1FF8-49CA-98A0-41075CDCD3EE}"/>
              </a:ext>
            </a:extLst>
          </p:cNvPr>
          <p:cNvGrpSpPr/>
          <p:nvPr/>
        </p:nvGrpSpPr>
        <p:grpSpPr>
          <a:xfrm>
            <a:off x="6809528" y="5182586"/>
            <a:ext cx="4786041" cy="525348"/>
            <a:chOff x="6809528" y="5135537"/>
            <a:chExt cx="4786041" cy="525348"/>
          </a:xfrm>
        </p:grpSpPr>
        <p:sp>
          <p:nvSpPr>
            <p:cNvPr id="78" name="Полилиния: фигура 77">
              <a:extLst>
                <a:ext uri="{FF2B5EF4-FFF2-40B4-BE49-F238E27FC236}">
                  <a16:creationId xmlns:a16="http://schemas.microsoft.com/office/drawing/2014/main" id="{552D13B6-9F47-459A-9297-15F2F2292C1D}"/>
                </a:ext>
              </a:extLst>
            </p:cNvPr>
            <p:cNvSpPr/>
            <p:nvPr/>
          </p:nvSpPr>
          <p:spPr>
            <a:xfrm>
              <a:off x="6809528" y="5199220"/>
              <a:ext cx="955603" cy="461665"/>
            </a:xfrm>
            <a:custGeom>
              <a:avLst/>
              <a:gdLst>
                <a:gd name="connsiteX0" fmla="*/ 95623 w 824753"/>
                <a:gd name="connsiteY0" fmla="*/ 0 h 645459"/>
                <a:gd name="connsiteX1" fmla="*/ 824753 w 824753"/>
                <a:gd name="connsiteY1" fmla="*/ 304800 h 645459"/>
                <a:gd name="connsiteX2" fmla="*/ 717176 w 824753"/>
                <a:gd name="connsiteY2" fmla="*/ 645459 h 645459"/>
                <a:gd name="connsiteX3" fmla="*/ 0 w 824753"/>
                <a:gd name="connsiteY3" fmla="*/ 639483 h 645459"/>
                <a:gd name="connsiteX4" fmla="*/ 95623 w 824753"/>
                <a:gd name="connsiteY4" fmla="*/ 0 h 64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753" h="645459">
                  <a:moveTo>
                    <a:pt x="95623" y="0"/>
                  </a:moveTo>
                  <a:lnTo>
                    <a:pt x="824753" y="304800"/>
                  </a:lnTo>
                  <a:lnTo>
                    <a:pt x="717176" y="645459"/>
                  </a:lnTo>
                  <a:lnTo>
                    <a:pt x="0" y="639483"/>
                  </a:lnTo>
                  <a:lnTo>
                    <a:pt x="95623" y="0"/>
                  </a:lnTo>
                  <a:close/>
                </a:path>
              </a:pathLst>
            </a:custGeom>
            <a:solidFill>
              <a:schemeClr val="accent2"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>
                <a:solidFill>
                  <a:schemeClr val="accent6"/>
                </a:solidFill>
              </a:endParaRPr>
            </a:p>
          </p:txBody>
        </p:sp>
        <p:pic>
          <p:nvPicPr>
            <p:cNvPr id="101" name="Рисунок 100">
              <a:extLst>
                <a:ext uri="{FF2B5EF4-FFF2-40B4-BE49-F238E27FC236}">
                  <a16:creationId xmlns:a16="http://schemas.microsoft.com/office/drawing/2014/main" id="{30B4D071-6E0A-4D5C-BDA2-2EF6CCBD2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65"/>
            <a:stretch/>
          </p:blipFill>
          <p:spPr>
            <a:xfrm>
              <a:off x="7306405" y="5228355"/>
              <a:ext cx="391699" cy="350631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5E64CB7-4355-4D5D-940A-CB716A0A9586}"/>
                </a:ext>
              </a:extLst>
            </p:cNvPr>
            <p:cNvSpPr txBox="1"/>
            <p:nvPr/>
          </p:nvSpPr>
          <p:spPr>
            <a:xfrm>
              <a:off x="7821582" y="5322142"/>
              <a:ext cx="3773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>
                  <a:solidFill>
                    <a:schemeClr val="accent6"/>
                  </a:solidFill>
                </a:defRPr>
              </a:lvl1pPr>
            </a:lstStyle>
            <a:p>
              <a:r>
                <a:rPr lang="ru-RU" dirty="0"/>
                <a:t>ЭТП груз (торги за предоставленные лоты грузов)</a:t>
              </a: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9066382-63E6-4D77-A331-4ACF13D06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p:blipFill>
          <p:spPr>
            <a:xfrm>
              <a:off x="6834008" y="5135537"/>
              <a:ext cx="475174" cy="475174"/>
            </a:xfrm>
            <a:prstGeom prst="rect">
              <a:avLst/>
            </a:prstGeom>
          </p:spPr>
        </p:pic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127E652-293A-4FDB-B468-47756E8C043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886330" y="1339823"/>
            <a:ext cx="642684" cy="35284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403C35E-3E5D-43C2-A3B2-B41A84F75D1E}"/>
              </a:ext>
            </a:extLst>
          </p:cNvPr>
          <p:cNvGrpSpPr/>
          <p:nvPr/>
        </p:nvGrpSpPr>
        <p:grpSpPr>
          <a:xfrm>
            <a:off x="691113" y="1949131"/>
            <a:ext cx="5575575" cy="461665"/>
            <a:chOff x="691113" y="5549011"/>
            <a:chExt cx="5575575" cy="461665"/>
          </a:xfrm>
        </p:grpSpPr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4EB33478-2D37-44B0-9F45-CFB4A794DDD0}"/>
                </a:ext>
              </a:extLst>
            </p:cNvPr>
            <p:cNvGrpSpPr/>
            <p:nvPr/>
          </p:nvGrpSpPr>
          <p:grpSpPr>
            <a:xfrm>
              <a:off x="767669" y="5549011"/>
              <a:ext cx="5499019" cy="461665"/>
              <a:chOff x="5693467" y="5552750"/>
              <a:chExt cx="5499019" cy="461665"/>
            </a:xfrm>
          </p:grpSpPr>
          <p:grpSp>
            <p:nvGrpSpPr>
              <p:cNvPr id="47" name="Группа 46">
                <a:extLst>
                  <a:ext uri="{FF2B5EF4-FFF2-40B4-BE49-F238E27FC236}">
                    <a16:creationId xmlns:a16="http://schemas.microsoft.com/office/drawing/2014/main" id="{DBF04332-889D-4752-A667-BA6F2FEC534F}"/>
                  </a:ext>
                </a:extLst>
              </p:cNvPr>
              <p:cNvGrpSpPr/>
              <p:nvPr/>
            </p:nvGrpSpPr>
            <p:grpSpPr>
              <a:xfrm>
                <a:off x="5693467" y="5552750"/>
                <a:ext cx="970697" cy="461665"/>
                <a:chOff x="6865703" y="1203893"/>
                <a:chExt cx="1195961" cy="568801"/>
              </a:xfrm>
            </p:grpSpPr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B39FC9AE-2CB6-4335-A988-AAA2A7EEB7E9}"/>
                    </a:ext>
                  </a:extLst>
                </p:cNvPr>
                <p:cNvSpPr/>
                <p:nvPr/>
              </p:nvSpPr>
              <p:spPr>
                <a:xfrm>
                  <a:off x="6865703" y="1203893"/>
                  <a:ext cx="1177364" cy="568801"/>
                </a:xfrm>
                <a:custGeom>
                  <a:avLst/>
                  <a:gdLst>
                    <a:gd name="connsiteX0" fmla="*/ 95623 w 824753"/>
                    <a:gd name="connsiteY0" fmla="*/ 0 h 645459"/>
                    <a:gd name="connsiteX1" fmla="*/ 824753 w 824753"/>
                    <a:gd name="connsiteY1" fmla="*/ 304800 h 645459"/>
                    <a:gd name="connsiteX2" fmla="*/ 717176 w 824753"/>
                    <a:gd name="connsiteY2" fmla="*/ 645459 h 645459"/>
                    <a:gd name="connsiteX3" fmla="*/ 0 w 824753"/>
                    <a:gd name="connsiteY3" fmla="*/ 639483 h 645459"/>
                    <a:gd name="connsiteX4" fmla="*/ 95623 w 824753"/>
                    <a:gd name="connsiteY4" fmla="*/ 0 h 64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4753" h="645459">
                      <a:moveTo>
                        <a:pt x="95623" y="0"/>
                      </a:moveTo>
                      <a:lnTo>
                        <a:pt x="824753" y="304800"/>
                      </a:lnTo>
                      <a:lnTo>
                        <a:pt x="717176" y="645459"/>
                      </a:lnTo>
                      <a:lnTo>
                        <a:pt x="0" y="639483"/>
                      </a:lnTo>
                      <a:lnTo>
                        <a:pt x="95623" y="0"/>
                      </a:lnTo>
                      <a:close/>
                    </a:path>
                  </a:pathLst>
                </a:custGeom>
                <a:solidFill>
                  <a:schemeClr val="accent2">
                    <a:alpha val="24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>
                    <a:solidFill>
                      <a:schemeClr val="accent6"/>
                    </a:solidFill>
                  </a:endParaRPr>
                </a:p>
              </p:txBody>
            </p:sp>
            <p:pic>
              <p:nvPicPr>
                <p:cNvPr id="49" name="Рисунок 48">
                  <a:extLst>
                    <a:ext uri="{FF2B5EF4-FFF2-40B4-BE49-F238E27FC236}">
                      <a16:creationId xmlns:a16="http://schemas.microsoft.com/office/drawing/2014/main" id="{7C03E333-A5E1-44BF-A6CC-B8D7A32892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9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1547"/>
                <a:stretch/>
              </p:blipFill>
              <p:spPr>
                <a:xfrm>
                  <a:off x="7588686" y="1242363"/>
                  <a:ext cx="472978" cy="432000"/>
                </a:xfrm>
                <a:prstGeom prst="rect">
                  <a:avLst/>
                </a:prstGeom>
              </p:spPr>
            </p:pic>
          </p:grp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A9F303-2244-42AB-A6D9-00666E754B78}"/>
                  </a:ext>
                </a:extLst>
              </p:cNvPr>
              <p:cNvSpPr txBox="1"/>
              <p:nvPr/>
            </p:nvSpPr>
            <p:spPr>
              <a:xfrm>
                <a:off x="6705521" y="5626828"/>
                <a:ext cx="44869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>
                    <a:solidFill>
                      <a:schemeClr val="accent6"/>
                    </a:solidFill>
                  </a:rPr>
                  <a:t>ЭТП ПС (торги за предоставленные лоты вагонов)</a:t>
                </a:r>
              </a:p>
            </p:txBody>
          </p:sp>
        </p:grpSp>
        <p:pic>
          <p:nvPicPr>
            <p:cNvPr id="102" name="Рисунок 101">
              <a:extLst>
                <a:ext uri="{FF2B5EF4-FFF2-40B4-BE49-F238E27FC236}">
                  <a16:creationId xmlns:a16="http://schemas.microsoft.com/office/drawing/2014/main" id="{C8C7B28A-A8C5-4949-90EA-D7725C9C4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691113" y="5592030"/>
              <a:ext cx="642684" cy="352846"/>
            </a:xfrm>
            <a:prstGeom prst="rect">
              <a:avLst/>
            </a:prstGeom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E6630D9-6D13-4F44-84B8-24DD12E0054E}"/>
              </a:ext>
            </a:extLst>
          </p:cNvPr>
          <p:cNvGrpSpPr/>
          <p:nvPr/>
        </p:nvGrpSpPr>
        <p:grpSpPr>
          <a:xfrm>
            <a:off x="6645165" y="3727575"/>
            <a:ext cx="4647478" cy="540013"/>
            <a:chOff x="6645165" y="3741849"/>
            <a:chExt cx="4647478" cy="540013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765A630B-1033-43F4-9CA0-12F3FBFFB3C1}"/>
                </a:ext>
              </a:extLst>
            </p:cNvPr>
            <p:cNvGrpSpPr/>
            <p:nvPr/>
          </p:nvGrpSpPr>
          <p:grpSpPr>
            <a:xfrm>
              <a:off x="6645165" y="3741849"/>
              <a:ext cx="4647478" cy="540013"/>
              <a:chOff x="6485145" y="5399713"/>
              <a:chExt cx="4647478" cy="540013"/>
            </a:xfrm>
          </p:grpSpPr>
          <p:grpSp>
            <p:nvGrpSpPr>
              <p:cNvPr id="79" name="Группа 78">
                <a:extLst>
                  <a:ext uri="{FF2B5EF4-FFF2-40B4-BE49-F238E27FC236}">
                    <a16:creationId xmlns:a16="http://schemas.microsoft.com/office/drawing/2014/main" id="{41B8FA52-81FA-4A36-A249-04A0E2BD6143}"/>
                  </a:ext>
                </a:extLst>
              </p:cNvPr>
              <p:cNvGrpSpPr/>
              <p:nvPr/>
            </p:nvGrpSpPr>
            <p:grpSpPr>
              <a:xfrm>
                <a:off x="6485145" y="5404838"/>
                <a:ext cx="1088158" cy="534888"/>
                <a:chOff x="6704236" y="5104100"/>
                <a:chExt cx="1320199" cy="648949"/>
              </a:xfrm>
            </p:grpSpPr>
            <p:sp>
              <p:nvSpPr>
                <p:cNvPr id="87" name="Полилиния: фигура 86">
                  <a:extLst>
                    <a:ext uri="{FF2B5EF4-FFF2-40B4-BE49-F238E27FC236}">
                      <a16:creationId xmlns:a16="http://schemas.microsoft.com/office/drawing/2014/main" id="{39F9E20E-E4D8-4549-85EB-AD587D3DEC59}"/>
                    </a:ext>
                  </a:extLst>
                </p:cNvPr>
                <p:cNvSpPr/>
                <p:nvPr/>
              </p:nvSpPr>
              <p:spPr>
                <a:xfrm flipH="1" flipV="1">
                  <a:off x="6704236" y="5104100"/>
                  <a:ext cx="1320199" cy="648949"/>
                </a:xfrm>
                <a:custGeom>
                  <a:avLst/>
                  <a:gdLst>
                    <a:gd name="connsiteX0" fmla="*/ 95623 w 824753"/>
                    <a:gd name="connsiteY0" fmla="*/ 0 h 645459"/>
                    <a:gd name="connsiteX1" fmla="*/ 824753 w 824753"/>
                    <a:gd name="connsiteY1" fmla="*/ 304800 h 645459"/>
                    <a:gd name="connsiteX2" fmla="*/ 717176 w 824753"/>
                    <a:gd name="connsiteY2" fmla="*/ 645459 h 645459"/>
                    <a:gd name="connsiteX3" fmla="*/ 0 w 824753"/>
                    <a:gd name="connsiteY3" fmla="*/ 639483 h 645459"/>
                    <a:gd name="connsiteX4" fmla="*/ 95623 w 824753"/>
                    <a:gd name="connsiteY4" fmla="*/ 0 h 64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4753" h="645459">
                      <a:moveTo>
                        <a:pt x="95623" y="0"/>
                      </a:moveTo>
                      <a:lnTo>
                        <a:pt x="824753" y="304800"/>
                      </a:lnTo>
                      <a:lnTo>
                        <a:pt x="717176" y="645459"/>
                      </a:lnTo>
                      <a:lnTo>
                        <a:pt x="0" y="639483"/>
                      </a:lnTo>
                      <a:lnTo>
                        <a:pt x="95623" y="0"/>
                      </a:lnTo>
                      <a:close/>
                    </a:path>
                  </a:pathLst>
                </a:custGeom>
                <a:solidFill>
                  <a:schemeClr val="accent5">
                    <a:alpha val="1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2000" dirty="0">
                    <a:solidFill>
                      <a:schemeClr val="accent6"/>
                    </a:solidFill>
                  </a:endParaRPr>
                </a:p>
              </p:txBody>
            </p:sp>
            <p:pic>
              <p:nvPicPr>
                <p:cNvPr id="89" name="Рисунок 88">
                  <a:extLst>
                    <a:ext uri="{FF2B5EF4-FFF2-40B4-BE49-F238E27FC236}">
                      <a16:creationId xmlns:a16="http://schemas.microsoft.com/office/drawing/2014/main" id="{1595D5B6-61A0-462D-BBBB-9F896AE8EF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4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8560"/>
                <a:stretch/>
              </p:blipFill>
              <p:spPr>
                <a:xfrm>
                  <a:off x="7644099" y="5129174"/>
                  <a:ext cx="337605" cy="432001"/>
                </a:xfrm>
                <a:prstGeom prst="rect">
                  <a:avLst/>
                </a:prstGeom>
              </p:spPr>
            </p:pic>
          </p:grp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50F9D0C1-7240-4AF7-9335-06DB1A0930B8}"/>
                  </a:ext>
                </a:extLst>
              </p:cNvPr>
              <p:cNvSpPr txBox="1"/>
              <p:nvPr/>
            </p:nvSpPr>
            <p:spPr>
              <a:xfrm>
                <a:off x="7667779" y="5399713"/>
                <a:ext cx="34648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chemeClr val="accent6"/>
                    </a:solidFill>
                  </a:rPr>
                  <a:t>Услуги Ведомственной охраны железнодорожного транспорта</a:t>
                </a:r>
              </a:p>
            </p:txBody>
          </p:sp>
        </p:grpSp>
        <p:pic>
          <p:nvPicPr>
            <p:cNvPr id="103" name="Рисунок 102">
              <a:extLst>
                <a:ext uri="{FF2B5EF4-FFF2-40B4-BE49-F238E27FC236}">
                  <a16:creationId xmlns:a16="http://schemas.microsoft.com/office/drawing/2014/main" id="{9E60CDEB-0246-49DE-A871-874625BD4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p:blipFill>
          <p:spPr>
            <a:xfrm>
              <a:off x="6782870" y="3801103"/>
              <a:ext cx="582835" cy="319988"/>
            </a:xfrm>
            <a:prstGeom prst="rect">
              <a:avLst/>
            </a:prstGeom>
          </p:spPr>
        </p:pic>
      </p:grpSp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2BC34129-4E01-4CE5-8892-C5799506B8B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6782870" y="3067678"/>
            <a:ext cx="582835" cy="319988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DF090526-284E-468E-8CB8-C31D7454F40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6782870" y="2352254"/>
            <a:ext cx="582835" cy="319988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9137C1E8-1D64-44B5-BB45-00152856746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6782870" y="1478223"/>
            <a:ext cx="582835" cy="3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014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551D7AF-06C9-485E-AD98-D54A06E8ECD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994" y="2719296"/>
            <a:ext cx="1413939" cy="403493"/>
          </a:xfrm>
          <a:prstGeom prst="rect">
            <a:avLst/>
          </a:prstGeom>
        </p:spPr>
      </p:pic>
      <p:sp>
        <p:nvSpPr>
          <p:cNvPr id="149" name="TextBox 148">
            <a:extLst>
              <a:ext uri="{FF2B5EF4-FFF2-40B4-BE49-F238E27FC236}">
                <a16:creationId xmlns:a16="http://schemas.microsoft.com/office/drawing/2014/main" id="{28B05EDF-C4AD-4AEA-8034-53130DC30654}"/>
              </a:ext>
            </a:extLst>
          </p:cNvPr>
          <p:cNvSpPr txBox="1"/>
          <p:nvPr/>
        </p:nvSpPr>
        <p:spPr>
          <a:xfrm>
            <a:off x="1307884" y="1132906"/>
            <a:ext cx="955242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29"/>
              </a:lnSpc>
            </a:pPr>
            <a:r>
              <a:rPr lang="en-US" sz="1600" dirty="0">
                <a:latin typeface="Exo 2" panose="00000500000000000000" pitchFamily="2" charset="-52"/>
              </a:rPr>
              <a:t>CLOUD </a:t>
            </a:r>
            <a:r>
              <a:rPr lang="ru-RU" sz="1600" dirty="0">
                <a:latin typeface="Exo 2" panose="00000500000000000000" pitchFamily="2" charset="-52"/>
              </a:rPr>
              <a:t>– технология, обеспечивающая мгновенное взаимодействие поставщиков услуг с ЭТП ГП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F6F5140E-A96A-4B00-81A6-4693C952B246}"/>
              </a:ext>
            </a:extLst>
          </p:cNvPr>
          <p:cNvGrpSpPr/>
          <p:nvPr/>
        </p:nvGrpSpPr>
        <p:grpSpPr>
          <a:xfrm>
            <a:off x="299587" y="4626248"/>
            <a:ext cx="11569015" cy="2013595"/>
            <a:chOff x="352595" y="4626248"/>
            <a:chExt cx="11569015" cy="2013595"/>
          </a:xfrm>
        </p:grpSpPr>
        <p:sp>
          <p:nvSpPr>
            <p:cNvPr id="108" name="Полилиния: фигура 107">
              <a:extLst>
                <a:ext uri="{FF2B5EF4-FFF2-40B4-BE49-F238E27FC236}">
                  <a16:creationId xmlns:a16="http://schemas.microsoft.com/office/drawing/2014/main" id="{479DB110-7EEB-434A-8DFC-6837F848CC09}"/>
                </a:ext>
              </a:extLst>
            </p:cNvPr>
            <p:cNvSpPr/>
            <p:nvPr/>
          </p:nvSpPr>
          <p:spPr>
            <a:xfrm>
              <a:off x="352595" y="4626249"/>
              <a:ext cx="3940507" cy="1315109"/>
            </a:xfrm>
            <a:custGeom>
              <a:avLst/>
              <a:gdLst>
                <a:gd name="connsiteX0" fmla="*/ 44056 w 3940507"/>
                <a:gd name="connsiteY0" fmla="*/ 0 h 1315109"/>
                <a:gd name="connsiteX1" fmla="*/ 3896451 w 3940507"/>
                <a:gd name="connsiteY1" fmla="*/ 0 h 1315109"/>
                <a:gd name="connsiteX2" fmla="*/ 3940507 w 3940507"/>
                <a:gd name="connsiteY2" fmla="*/ 44056 h 1315109"/>
                <a:gd name="connsiteX3" fmla="*/ 3940507 w 3940507"/>
                <a:gd name="connsiteY3" fmla="*/ 1271053 h 1315109"/>
                <a:gd name="connsiteX4" fmla="*/ 3896451 w 3940507"/>
                <a:gd name="connsiteY4" fmla="*/ 1315109 h 1315109"/>
                <a:gd name="connsiteX5" fmla="*/ 44056 w 3940507"/>
                <a:gd name="connsiteY5" fmla="*/ 1315109 h 1315109"/>
                <a:gd name="connsiteX6" fmla="*/ 0 w 3940507"/>
                <a:gd name="connsiteY6" fmla="*/ 1271053 h 1315109"/>
                <a:gd name="connsiteX7" fmla="*/ 0 w 3940507"/>
                <a:gd name="connsiteY7" fmla="*/ 44056 h 1315109"/>
                <a:gd name="connsiteX8" fmla="*/ 44056 w 3940507"/>
                <a:gd name="connsiteY8" fmla="*/ 0 h 1315109"/>
                <a:gd name="connsiteX9" fmla="*/ 3812244 w 3940507"/>
                <a:gd name="connsiteY9" fmla="*/ 1096440 h 1315109"/>
                <a:gd name="connsiteX10" fmla="*/ 3725476 w 3940507"/>
                <a:gd name="connsiteY10" fmla="*/ 1183208 h 1315109"/>
                <a:gd name="connsiteX11" fmla="*/ 3812244 w 3940507"/>
                <a:gd name="connsiteY11" fmla="*/ 1269976 h 1315109"/>
                <a:gd name="connsiteX12" fmla="*/ 3899012 w 3940507"/>
                <a:gd name="connsiteY12" fmla="*/ 1183208 h 1315109"/>
                <a:gd name="connsiteX13" fmla="*/ 3812244 w 3940507"/>
                <a:gd name="connsiteY13" fmla="*/ 1096440 h 1315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40507" h="1315109">
                  <a:moveTo>
                    <a:pt x="44056" y="0"/>
                  </a:moveTo>
                  <a:lnTo>
                    <a:pt x="3896451" y="0"/>
                  </a:lnTo>
                  <a:cubicBezTo>
                    <a:pt x="3920782" y="0"/>
                    <a:pt x="3940507" y="19725"/>
                    <a:pt x="3940507" y="44056"/>
                  </a:cubicBezTo>
                  <a:lnTo>
                    <a:pt x="3940507" y="1271053"/>
                  </a:lnTo>
                  <a:cubicBezTo>
                    <a:pt x="3940507" y="1295384"/>
                    <a:pt x="3920782" y="1315109"/>
                    <a:pt x="3896451" y="1315109"/>
                  </a:cubicBezTo>
                  <a:lnTo>
                    <a:pt x="44056" y="1315109"/>
                  </a:lnTo>
                  <a:cubicBezTo>
                    <a:pt x="19725" y="1315109"/>
                    <a:pt x="0" y="1295384"/>
                    <a:pt x="0" y="1271053"/>
                  </a:cubicBezTo>
                  <a:lnTo>
                    <a:pt x="0" y="44056"/>
                  </a:lnTo>
                  <a:cubicBezTo>
                    <a:pt x="0" y="19725"/>
                    <a:pt x="19725" y="0"/>
                    <a:pt x="44056" y="0"/>
                  </a:cubicBezTo>
                  <a:close/>
                  <a:moveTo>
                    <a:pt x="3812244" y="1096440"/>
                  </a:moveTo>
                  <a:cubicBezTo>
                    <a:pt x="3764323" y="1096440"/>
                    <a:pt x="3725476" y="1135287"/>
                    <a:pt x="3725476" y="1183208"/>
                  </a:cubicBezTo>
                  <a:cubicBezTo>
                    <a:pt x="3725476" y="1231129"/>
                    <a:pt x="3764323" y="1269976"/>
                    <a:pt x="3812244" y="1269976"/>
                  </a:cubicBezTo>
                  <a:cubicBezTo>
                    <a:pt x="3860165" y="1269976"/>
                    <a:pt x="3899012" y="1231129"/>
                    <a:pt x="3899012" y="1183208"/>
                  </a:cubicBezTo>
                  <a:cubicBezTo>
                    <a:pt x="3899012" y="1135287"/>
                    <a:pt x="3860165" y="1096440"/>
                    <a:pt x="3812244" y="109644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2667" algn="ctr">
                <a:lnSpc>
                  <a:spcPts val="1729"/>
                </a:lnSpc>
              </a:pPr>
              <a:endParaRPr lang="ru-RU" sz="1200">
                <a:solidFill>
                  <a:schemeClr val="tx1"/>
                </a:solidFill>
              </a:endParaRPr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888665F4-E85C-48ED-BE4E-0A84CB58DAEC}"/>
                </a:ext>
              </a:extLst>
            </p:cNvPr>
            <p:cNvSpPr/>
            <p:nvPr/>
          </p:nvSpPr>
          <p:spPr>
            <a:xfrm>
              <a:off x="8277632" y="4626248"/>
              <a:ext cx="3643978" cy="2013595"/>
            </a:xfrm>
            <a:custGeom>
              <a:avLst/>
              <a:gdLst>
                <a:gd name="connsiteX0" fmla="*/ 67455 w 3643978"/>
                <a:gd name="connsiteY0" fmla="*/ 0 h 2013595"/>
                <a:gd name="connsiteX1" fmla="*/ 3576523 w 3643978"/>
                <a:gd name="connsiteY1" fmla="*/ 0 h 2013595"/>
                <a:gd name="connsiteX2" fmla="*/ 3643978 w 3643978"/>
                <a:gd name="connsiteY2" fmla="*/ 67455 h 2013595"/>
                <a:gd name="connsiteX3" fmla="*/ 3643978 w 3643978"/>
                <a:gd name="connsiteY3" fmla="*/ 1946140 h 2013595"/>
                <a:gd name="connsiteX4" fmla="*/ 3576523 w 3643978"/>
                <a:gd name="connsiteY4" fmla="*/ 2013595 h 2013595"/>
                <a:gd name="connsiteX5" fmla="*/ 67455 w 3643978"/>
                <a:gd name="connsiteY5" fmla="*/ 2013595 h 2013595"/>
                <a:gd name="connsiteX6" fmla="*/ 0 w 3643978"/>
                <a:gd name="connsiteY6" fmla="*/ 1946140 h 2013595"/>
                <a:gd name="connsiteX7" fmla="*/ 0 w 3643978"/>
                <a:gd name="connsiteY7" fmla="*/ 67455 h 2013595"/>
                <a:gd name="connsiteX8" fmla="*/ 67455 w 3643978"/>
                <a:gd name="connsiteY8" fmla="*/ 0 h 2013595"/>
                <a:gd name="connsiteX9" fmla="*/ 3518346 w 3643978"/>
                <a:gd name="connsiteY9" fmla="*/ 1781837 h 2013595"/>
                <a:gd name="connsiteX10" fmla="*/ 3431578 w 3643978"/>
                <a:gd name="connsiteY10" fmla="*/ 1868605 h 2013595"/>
                <a:gd name="connsiteX11" fmla="*/ 3518346 w 3643978"/>
                <a:gd name="connsiteY11" fmla="*/ 1955373 h 2013595"/>
                <a:gd name="connsiteX12" fmla="*/ 3605114 w 3643978"/>
                <a:gd name="connsiteY12" fmla="*/ 1868605 h 2013595"/>
                <a:gd name="connsiteX13" fmla="*/ 3518346 w 3643978"/>
                <a:gd name="connsiteY13" fmla="*/ 1781837 h 201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43978" h="2013595">
                  <a:moveTo>
                    <a:pt x="67455" y="0"/>
                  </a:moveTo>
                  <a:lnTo>
                    <a:pt x="3576523" y="0"/>
                  </a:lnTo>
                  <a:cubicBezTo>
                    <a:pt x="3613777" y="0"/>
                    <a:pt x="3643978" y="30201"/>
                    <a:pt x="3643978" y="67455"/>
                  </a:cubicBezTo>
                  <a:lnTo>
                    <a:pt x="3643978" y="1946140"/>
                  </a:lnTo>
                  <a:cubicBezTo>
                    <a:pt x="3643978" y="1983394"/>
                    <a:pt x="3613777" y="2013595"/>
                    <a:pt x="3576523" y="2013595"/>
                  </a:cubicBezTo>
                  <a:lnTo>
                    <a:pt x="67455" y="2013595"/>
                  </a:lnTo>
                  <a:cubicBezTo>
                    <a:pt x="30201" y="2013595"/>
                    <a:pt x="0" y="1983394"/>
                    <a:pt x="0" y="1946140"/>
                  </a:cubicBezTo>
                  <a:lnTo>
                    <a:pt x="0" y="67455"/>
                  </a:lnTo>
                  <a:cubicBezTo>
                    <a:pt x="0" y="30201"/>
                    <a:pt x="30201" y="0"/>
                    <a:pt x="67455" y="0"/>
                  </a:cubicBezTo>
                  <a:close/>
                  <a:moveTo>
                    <a:pt x="3518346" y="1781837"/>
                  </a:moveTo>
                  <a:cubicBezTo>
                    <a:pt x="3470425" y="1781837"/>
                    <a:pt x="3431578" y="1820684"/>
                    <a:pt x="3431578" y="1868605"/>
                  </a:cubicBezTo>
                  <a:cubicBezTo>
                    <a:pt x="3431578" y="1916526"/>
                    <a:pt x="3470425" y="1955373"/>
                    <a:pt x="3518346" y="1955373"/>
                  </a:cubicBezTo>
                  <a:cubicBezTo>
                    <a:pt x="3566267" y="1955373"/>
                    <a:pt x="3605114" y="1916526"/>
                    <a:pt x="3605114" y="1868605"/>
                  </a:cubicBezTo>
                  <a:cubicBezTo>
                    <a:pt x="3605114" y="1820684"/>
                    <a:pt x="3566267" y="1781837"/>
                    <a:pt x="3518346" y="17818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2667" algn="ctr">
                <a:lnSpc>
                  <a:spcPts val="1729"/>
                </a:lnSpc>
              </a:pPr>
              <a:endParaRPr lang="ru-RU" sz="1200">
                <a:solidFill>
                  <a:schemeClr val="tx1"/>
                </a:solidFill>
              </a:endParaRPr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4A46F5B7-0BFA-4302-87A8-C906053F4884}"/>
                </a:ext>
              </a:extLst>
            </p:cNvPr>
            <p:cNvSpPr/>
            <p:nvPr/>
          </p:nvSpPr>
          <p:spPr>
            <a:xfrm>
              <a:off x="4461126" y="4626249"/>
              <a:ext cx="3643978" cy="1733268"/>
            </a:xfrm>
            <a:custGeom>
              <a:avLst/>
              <a:gdLst>
                <a:gd name="connsiteX0" fmla="*/ 58064 w 3643978"/>
                <a:gd name="connsiteY0" fmla="*/ 0 h 1733268"/>
                <a:gd name="connsiteX1" fmla="*/ 3585914 w 3643978"/>
                <a:gd name="connsiteY1" fmla="*/ 0 h 1733268"/>
                <a:gd name="connsiteX2" fmla="*/ 3643978 w 3643978"/>
                <a:gd name="connsiteY2" fmla="*/ 58064 h 1733268"/>
                <a:gd name="connsiteX3" fmla="*/ 3643978 w 3643978"/>
                <a:gd name="connsiteY3" fmla="*/ 1675204 h 1733268"/>
                <a:gd name="connsiteX4" fmla="*/ 3585914 w 3643978"/>
                <a:gd name="connsiteY4" fmla="*/ 1733268 h 1733268"/>
                <a:gd name="connsiteX5" fmla="*/ 58064 w 3643978"/>
                <a:gd name="connsiteY5" fmla="*/ 1733268 h 1733268"/>
                <a:gd name="connsiteX6" fmla="*/ 0 w 3643978"/>
                <a:gd name="connsiteY6" fmla="*/ 1675204 h 1733268"/>
                <a:gd name="connsiteX7" fmla="*/ 0 w 3643978"/>
                <a:gd name="connsiteY7" fmla="*/ 58064 h 1733268"/>
                <a:gd name="connsiteX8" fmla="*/ 58064 w 3643978"/>
                <a:gd name="connsiteY8" fmla="*/ 0 h 1733268"/>
                <a:gd name="connsiteX9" fmla="*/ 3522718 w 3643978"/>
                <a:gd name="connsiteY9" fmla="*/ 1519384 h 1733268"/>
                <a:gd name="connsiteX10" fmla="*/ 3435950 w 3643978"/>
                <a:gd name="connsiteY10" fmla="*/ 1606152 h 1733268"/>
                <a:gd name="connsiteX11" fmla="*/ 3522718 w 3643978"/>
                <a:gd name="connsiteY11" fmla="*/ 1692920 h 1733268"/>
                <a:gd name="connsiteX12" fmla="*/ 3609486 w 3643978"/>
                <a:gd name="connsiteY12" fmla="*/ 1606152 h 1733268"/>
                <a:gd name="connsiteX13" fmla="*/ 3522718 w 3643978"/>
                <a:gd name="connsiteY13" fmla="*/ 1519384 h 1733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43978" h="1733268">
                  <a:moveTo>
                    <a:pt x="58064" y="0"/>
                  </a:moveTo>
                  <a:lnTo>
                    <a:pt x="3585914" y="0"/>
                  </a:lnTo>
                  <a:cubicBezTo>
                    <a:pt x="3617982" y="0"/>
                    <a:pt x="3643978" y="25996"/>
                    <a:pt x="3643978" y="58064"/>
                  </a:cubicBezTo>
                  <a:lnTo>
                    <a:pt x="3643978" y="1675204"/>
                  </a:lnTo>
                  <a:cubicBezTo>
                    <a:pt x="3643978" y="1707272"/>
                    <a:pt x="3617982" y="1733268"/>
                    <a:pt x="3585914" y="1733268"/>
                  </a:cubicBezTo>
                  <a:lnTo>
                    <a:pt x="58064" y="1733268"/>
                  </a:lnTo>
                  <a:cubicBezTo>
                    <a:pt x="25996" y="1733268"/>
                    <a:pt x="0" y="1707272"/>
                    <a:pt x="0" y="1675204"/>
                  </a:cubicBezTo>
                  <a:lnTo>
                    <a:pt x="0" y="58064"/>
                  </a:lnTo>
                  <a:cubicBezTo>
                    <a:pt x="0" y="25996"/>
                    <a:pt x="25996" y="0"/>
                    <a:pt x="58064" y="0"/>
                  </a:cubicBezTo>
                  <a:close/>
                  <a:moveTo>
                    <a:pt x="3522718" y="1519384"/>
                  </a:moveTo>
                  <a:cubicBezTo>
                    <a:pt x="3474797" y="1519384"/>
                    <a:pt x="3435950" y="1558231"/>
                    <a:pt x="3435950" y="1606152"/>
                  </a:cubicBezTo>
                  <a:cubicBezTo>
                    <a:pt x="3435950" y="1654073"/>
                    <a:pt x="3474797" y="1692920"/>
                    <a:pt x="3522718" y="1692920"/>
                  </a:cubicBezTo>
                  <a:cubicBezTo>
                    <a:pt x="3570639" y="1692920"/>
                    <a:pt x="3609486" y="1654073"/>
                    <a:pt x="3609486" y="1606152"/>
                  </a:cubicBezTo>
                  <a:cubicBezTo>
                    <a:pt x="3609486" y="1558231"/>
                    <a:pt x="3570639" y="1519384"/>
                    <a:pt x="3522718" y="15193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2667" algn="ctr">
                <a:lnSpc>
                  <a:spcPts val="1729"/>
                </a:lnSpc>
              </a:pP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22D9EE58-1BF0-45AE-A655-DA2016346B70}"/>
                </a:ext>
              </a:extLst>
            </p:cNvPr>
            <p:cNvSpPr txBox="1"/>
            <p:nvPr/>
          </p:nvSpPr>
          <p:spPr>
            <a:xfrm>
              <a:off x="8460765" y="4671972"/>
              <a:ext cx="3283168" cy="19107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2667" algn="ctr">
                <a:lnSpc>
                  <a:spcPts val="1729"/>
                </a:lnSpc>
              </a:pPr>
              <a:r>
                <a:rPr lang="ru-RU" sz="1200" b="1" dirty="0"/>
                <a:t>Преимущества для поставщиков услуг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Простота использования</a:t>
              </a:r>
            </a:p>
            <a:p>
              <a:pPr marL="120340" indent="-107673">
                <a:lnSpc>
                  <a:spcPts val="1463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Экономия на модернизации программного обеспечения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Быстрый запуск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Доступ из любой точки мира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Безопасность и стабильность работы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Круглосуточная поддержка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r>
                <a:rPr lang="ru-RU" sz="1200" dirty="0"/>
                <a:t>Электронный документооборот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00A9673-0FDC-4971-948C-0F370F344793}"/>
                </a:ext>
              </a:extLst>
            </p:cNvPr>
            <p:cNvSpPr txBox="1"/>
            <p:nvPr/>
          </p:nvSpPr>
          <p:spPr>
            <a:xfrm>
              <a:off x="600712" y="4786105"/>
              <a:ext cx="3588655" cy="11552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2667" algn="ctr">
                <a:lnSpc>
                  <a:spcPts val="1729"/>
                </a:lnSpc>
              </a:pPr>
              <a:r>
                <a:rPr lang="ru-RU" sz="1200" b="1" dirty="0"/>
                <a:t>Преимущества для ЭТП ГП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Создание доверенной цифровой среды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Увеличение количества поставщиков услуг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Обеспечение транспарентности расчётов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Повышение качества исполнения услуг </a:t>
              </a:r>
            </a:p>
            <a:p>
              <a:pPr marL="120340" indent="-107673">
                <a:lnSpc>
                  <a:spcPts val="1729"/>
                </a:lnSpc>
                <a:buFont typeface="Arial" panose="020B0604020202020204" pitchFamily="34" charset="0"/>
                <a:buChar char="•"/>
              </a:pPr>
              <a:endParaRPr lang="ru-RU" sz="1200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F71251C-3FDA-4D98-B4F8-4E6BE0576282}"/>
                </a:ext>
              </a:extLst>
            </p:cNvPr>
            <p:cNvSpPr txBox="1"/>
            <p:nvPr/>
          </p:nvSpPr>
          <p:spPr>
            <a:xfrm>
              <a:off x="4561743" y="4786105"/>
              <a:ext cx="3431148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2667" algn="ctr">
                <a:lnSpc>
                  <a:spcPts val="1463"/>
                </a:lnSpc>
              </a:pPr>
              <a:r>
                <a:rPr lang="ru-RU" sz="1200" b="1" dirty="0"/>
                <a:t>Параметры поставщиков услуг, </a:t>
              </a:r>
            </a:p>
            <a:p>
              <a:pPr marL="12667" algn="ctr">
                <a:lnSpc>
                  <a:spcPts val="1463"/>
                </a:lnSpc>
              </a:pPr>
              <a:r>
                <a:rPr lang="ru-RU" sz="1200" b="1" dirty="0"/>
                <a:t>указываемые в облачном сервисе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Стоимостные характеристики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Полигоны курсирования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Технико-коммерческие характеристики предлагаемых услуг</a:t>
              </a:r>
            </a:p>
            <a:p>
              <a:pPr marL="120340" indent="-107673">
                <a:buFont typeface="Arial" panose="020B0604020202020204" pitchFamily="34" charset="0"/>
                <a:buChar char="•"/>
              </a:pPr>
              <a:r>
                <a:rPr lang="ru-RU" sz="1200" dirty="0"/>
                <a:t>Основные технологические условия оказания услуг</a:t>
              </a: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408F9-BE5A-473C-AD31-5FCCFE97B9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 b="0" dirty="0">
                <a:cs typeface="Times New Roman" panose="02020603050405020304" pitchFamily="18" charset="0"/>
              </a:rPr>
              <a:t>Облачный сервис –</a:t>
            </a:r>
            <a:br>
              <a:rPr lang="ru-RU" sz="2000" b="0" dirty="0">
                <a:cs typeface="Times New Roman" panose="02020603050405020304" pitchFamily="18" charset="0"/>
              </a:rPr>
            </a:br>
            <a:r>
              <a:rPr lang="ru-RU" sz="2000" b="0" dirty="0">
                <a:cs typeface="Times New Roman" panose="02020603050405020304" pitchFamily="18" charset="0"/>
              </a:rPr>
              <a:t>удобный инструмент поставщиков услуг</a:t>
            </a:r>
            <a:endParaRPr lang="ru-RU" sz="2000" b="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CDE3A95-9D03-432A-A601-A3849711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31" name="Полилиния: фигура 130">
            <a:extLst>
              <a:ext uri="{FF2B5EF4-FFF2-40B4-BE49-F238E27FC236}">
                <a16:creationId xmlns:a16="http://schemas.microsoft.com/office/drawing/2014/main" id="{CDC4FC62-5FE6-4A23-81E2-072D95961124}"/>
              </a:ext>
            </a:extLst>
          </p:cNvPr>
          <p:cNvSpPr/>
          <p:nvPr/>
        </p:nvSpPr>
        <p:spPr>
          <a:xfrm rot="12134502" flipV="1">
            <a:off x="2084600" y="2785157"/>
            <a:ext cx="1528763" cy="385998"/>
          </a:xfrm>
          <a:custGeom>
            <a:avLst/>
            <a:gdLst>
              <a:gd name="connsiteX0" fmla="*/ 0 w 1409700"/>
              <a:gd name="connsiteY0" fmla="*/ 0 h 342900"/>
              <a:gd name="connsiteX1" fmla="*/ 666750 w 1409700"/>
              <a:gd name="connsiteY1" fmla="*/ 57150 h 342900"/>
              <a:gd name="connsiteX2" fmla="*/ 1409700 w 1409700"/>
              <a:gd name="connsiteY2" fmla="*/ 342900 h 342900"/>
              <a:gd name="connsiteX0" fmla="*/ 0 w 1528763"/>
              <a:gd name="connsiteY0" fmla="*/ 236 h 385998"/>
              <a:gd name="connsiteX1" fmla="*/ 666750 w 1528763"/>
              <a:gd name="connsiteY1" fmla="*/ 57386 h 385998"/>
              <a:gd name="connsiteX2" fmla="*/ 1528763 w 1528763"/>
              <a:gd name="connsiteY2" fmla="*/ 385998 h 3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8763" h="385998">
                <a:moveTo>
                  <a:pt x="0" y="236"/>
                </a:moveTo>
                <a:cubicBezTo>
                  <a:pt x="215900" y="236"/>
                  <a:pt x="411956" y="-6908"/>
                  <a:pt x="666750" y="57386"/>
                </a:cubicBezTo>
                <a:cubicBezTo>
                  <a:pt x="921544" y="121680"/>
                  <a:pt x="1274763" y="271698"/>
                  <a:pt x="1528763" y="385998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4F5E0499-2F79-4B13-9A79-8F2F1F5C091D}"/>
              </a:ext>
            </a:extLst>
          </p:cNvPr>
          <p:cNvSpPr/>
          <p:nvPr/>
        </p:nvSpPr>
        <p:spPr>
          <a:xfrm>
            <a:off x="3881208" y="2853690"/>
            <a:ext cx="1409700" cy="342900"/>
          </a:xfrm>
          <a:custGeom>
            <a:avLst/>
            <a:gdLst>
              <a:gd name="connsiteX0" fmla="*/ 0 w 1409700"/>
              <a:gd name="connsiteY0" fmla="*/ 0 h 342900"/>
              <a:gd name="connsiteX1" fmla="*/ 666750 w 1409700"/>
              <a:gd name="connsiteY1" fmla="*/ 57150 h 342900"/>
              <a:gd name="connsiteX2" fmla="*/ 1409700 w 1409700"/>
              <a:gd name="connsiteY2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9700" h="342900">
                <a:moveTo>
                  <a:pt x="0" y="0"/>
                </a:moveTo>
                <a:cubicBezTo>
                  <a:pt x="215900" y="0"/>
                  <a:pt x="431800" y="0"/>
                  <a:pt x="666750" y="57150"/>
                </a:cubicBezTo>
                <a:cubicBezTo>
                  <a:pt x="901700" y="114300"/>
                  <a:pt x="1155700" y="228600"/>
                  <a:pt x="1409700" y="342900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130" name="Полилиния: фигура 129">
            <a:extLst>
              <a:ext uri="{FF2B5EF4-FFF2-40B4-BE49-F238E27FC236}">
                <a16:creationId xmlns:a16="http://schemas.microsoft.com/office/drawing/2014/main" id="{28953A93-516A-4BD0-A6DF-1CC8755B6ADA}"/>
              </a:ext>
            </a:extLst>
          </p:cNvPr>
          <p:cNvSpPr/>
          <p:nvPr/>
        </p:nvSpPr>
        <p:spPr>
          <a:xfrm flipV="1">
            <a:off x="3881208" y="2469950"/>
            <a:ext cx="1528763" cy="385998"/>
          </a:xfrm>
          <a:custGeom>
            <a:avLst/>
            <a:gdLst>
              <a:gd name="connsiteX0" fmla="*/ 0 w 1409700"/>
              <a:gd name="connsiteY0" fmla="*/ 0 h 342900"/>
              <a:gd name="connsiteX1" fmla="*/ 666750 w 1409700"/>
              <a:gd name="connsiteY1" fmla="*/ 57150 h 342900"/>
              <a:gd name="connsiteX2" fmla="*/ 1409700 w 1409700"/>
              <a:gd name="connsiteY2" fmla="*/ 342900 h 342900"/>
              <a:gd name="connsiteX0" fmla="*/ 0 w 1528763"/>
              <a:gd name="connsiteY0" fmla="*/ 236 h 385998"/>
              <a:gd name="connsiteX1" fmla="*/ 666750 w 1528763"/>
              <a:gd name="connsiteY1" fmla="*/ 57386 h 385998"/>
              <a:gd name="connsiteX2" fmla="*/ 1528763 w 1528763"/>
              <a:gd name="connsiteY2" fmla="*/ 385998 h 38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8763" h="385998">
                <a:moveTo>
                  <a:pt x="0" y="236"/>
                </a:moveTo>
                <a:cubicBezTo>
                  <a:pt x="215900" y="236"/>
                  <a:pt x="411956" y="-6908"/>
                  <a:pt x="666750" y="57386"/>
                </a:cubicBezTo>
                <a:cubicBezTo>
                  <a:pt x="921544" y="121680"/>
                  <a:pt x="1274763" y="271698"/>
                  <a:pt x="1528763" y="385998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95" name="Полилиния: фигура 94">
            <a:extLst>
              <a:ext uri="{FF2B5EF4-FFF2-40B4-BE49-F238E27FC236}">
                <a16:creationId xmlns:a16="http://schemas.microsoft.com/office/drawing/2014/main" id="{861BC3AE-903E-4464-B608-679DC44DAD21}"/>
              </a:ext>
            </a:extLst>
          </p:cNvPr>
          <p:cNvSpPr/>
          <p:nvPr/>
        </p:nvSpPr>
        <p:spPr>
          <a:xfrm rot="21055740">
            <a:off x="7256237" y="2292028"/>
            <a:ext cx="2167469" cy="60803"/>
          </a:xfrm>
          <a:custGeom>
            <a:avLst/>
            <a:gdLst>
              <a:gd name="connsiteX0" fmla="*/ 0 w 3552825"/>
              <a:gd name="connsiteY0" fmla="*/ 28868 h 152942"/>
              <a:gd name="connsiteX1" fmla="*/ 1666875 w 3552825"/>
              <a:gd name="connsiteY1" fmla="*/ 152693 h 152942"/>
              <a:gd name="connsiteX2" fmla="*/ 3552825 w 3552825"/>
              <a:gd name="connsiteY2" fmla="*/ 293 h 152942"/>
              <a:gd name="connsiteX0" fmla="*/ 0 w 3552825"/>
              <a:gd name="connsiteY0" fmla="*/ 28575 h 152649"/>
              <a:gd name="connsiteX1" fmla="*/ 1666875 w 3552825"/>
              <a:gd name="connsiteY1" fmla="*/ 152400 h 152649"/>
              <a:gd name="connsiteX2" fmla="*/ 3552825 w 3552825"/>
              <a:gd name="connsiteY2" fmla="*/ 0 h 152649"/>
              <a:gd name="connsiteX0" fmla="*/ -1 w 3965223"/>
              <a:gd name="connsiteY0" fmla="*/ 0 h 167558"/>
              <a:gd name="connsiteX1" fmla="*/ 2079273 w 3965223"/>
              <a:gd name="connsiteY1" fmla="*/ 165926 h 167558"/>
              <a:gd name="connsiteX2" fmla="*/ 3965223 w 3965223"/>
              <a:gd name="connsiteY2" fmla="*/ 13526 h 167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65223" h="167558">
                <a:moveTo>
                  <a:pt x="-1" y="0"/>
                </a:moveTo>
                <a:cubicBezTo>
                  <a:pt x="537368" y="64293"/>
                  <a:pt x="1418402" y="163672"/>
                  <a:pt x="2079273" y="165926"/>
                </a:cubicBezTo>
                <a:cubicBezTo>
                  <a:pt x="2740144" y="168180"/>
                  <a:pt x="2458686" y="186564"/>
                  <a:pt x="3965223" y="13526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117" name="Полилиния: фигура 116">
            <a:extLst>
              <a:ext uri="{FF2B5EF4-FFF2-40B4-BE49-F238E27FC236}">
                <a16:creationId xmlns:a16="http://schemas.microsoft.com/office/drawing/2014/main" id="{7B0AF9C2-D760-4785-A3A8-94DFA63EABA1}"/>
              </a:ext>
            </a:extLst>
          </p:cNvPr>
          <p:cNvSpPr/>
          <p:nvPr/>
        </p:nvSpPr>
        <p:spPr>
          <a:xfrm rot="82075">
            <a:off x="7299219" y="2942342"/>
            <a:ext cx="2025277" cy="91271"/>
          </a:xfrm>
          <a:custGeom>
            <a:avLst/>
            <a:gdLst>
              <a:gd name="connsiteX0" fmla="*/ 0 w 3552825"/>
              <a:gd name="connsiteY0" fmla="*/ 28868 h 152942"/>
              <a:gd name="connsiteX1" fmla="*/ 1666875 w 3552825"/>
              <a:gd name="connsiteY1" fmla="*/ 152693 h 152942"/>
              <a:gd name="connsiteX2" fmla="*/ 3552825 w 3552825"/>
              <a:gd name="connsiteY2" fmla="*/ 293 h 152942"/>
              <a:gd name="connsiteX0" fmla="*/ 0 w 3552825"/>
              <a:gd name="connsiteY0" fmla="*/ 28575 h 152649"/>
              <a:gd name="connsiteX1" fmla="*/ 1666875 w 3552825"/>
              <a:gd name="connsiteY1" fmla="*/ 152400 h 152649"/>
              <a:gd name="connsiteX2" fmla="*/ 3552825 w 3552825"/>
              <a:gd name="connsiteY2" fmla="*/ 0 h 152649"/>
              <a:gd name="connsiteX0" fmla="*/ -1 w 3965223"/>
              <a:gd name="connsiteY0" fmla="*/ 0 h 167558"/>
              <a:gd name="connsiteX1" fmla="*/ 2079273 w 3965223"/>
              <a:gd name="connsiteY1" fmla="*/ 165926 h 167558"/>
              <a:gd name="connsiteX2" fmla="*/ 3965223 w 3965223"/>
              <a:gd name="connsiteY2" fmla="*/ 13526 h 167558"/>
              <a:gd name="connsiteX0" fmla="*/ -1 w 3955385"/>
              <a:gd name="connsiteY0" fmla="*/ 0 h 221535"/>
              <a:gd name="connsiteX1" fmla="*/ 2079273 w 3955385"/>
              <a:gd name="connsiteY1" fmla="*/ 165926 h 221535"/>
              <a:gd name="connsiteX2" fmla="*/ 3955385 w 3955385"/>
              <a:gd name="connsiteY2" fmla="*/ 135144 h 221535"/>
              <a:gd name="connsiteX0" fmla="*/ -1 w 3955385"/>
              <a:gd name="connsiteY0" fmla="*/ 0 h 251518"/>
              <a:gd name="connsiteX1" fmla="*/ 2073653 w 3955385"/>
              <a:gd name="connsiteY1" fmla="*/ 235422 h 251518"/>
              <a:gd name="connsiteX2" fmla="*/ 3955385 w 3955385"/>
              <a:gd name="connsiteY2" fmla="*/ 135144 h 25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55385" h="251518">
                <a:moveTo>
                  <a:pt x="-1" y="0"/>
                </a:moveTo>
                <a:cubicBezTo>
                  <a:pt x="537368" y="64293"/>
                  <a:pt x="1412782" y="233168"/>
                  <a:pt x="2073653" y="235422"/>
                </a:cubicBezTo>
                <a:cubicBezTo>
                  <a:pt x="2734524" y="237676"/>
                  <a:pt x="2448848" y="308182"/>
                  <a:pt x="3955385" y="135144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118" name="Полилиния: фигура 117">
            <a:extLst>
              <a:ext uri="{FF2B5EF4-FFF2-40B4-BE49-F238E27FC236}">
                <a16:creationId xmlns:a16="http://schemas.microsoft.com/office/drawing/2014/main" id="{353562FB-7C96-4301-B466-73CD0F255794}"/>
              </a:ext>
            </a:extLst>
          </p:cNvPr>
          <p:cNvSpPr/>
          <p:nvPr/>
        </p:nvSpPr>
        <p:spPr>
          <a:xfrm rot="413092">
            <a:off x="7078649" y="3595677"/>
            <a:ext cx="2090965" cy="45719"/>
          </a:xfrm>
          <a:custGeom>
            <a:avLst/>
            <a:gdLst>
              <a:gd name="connsiteX0" fmla="*/ 0 w 3552825"/>
              <a:gd name="connsiteY0" fmla="*/ 28868 h 152942"/>
              <a:gd name="connsiteX1" fmla="*/ 1666875 w 3552825"/>
              <a:gd name="connsiteY1" fmla="*/ 152693 h 152942"/>
              <a:gd name="connsiteX2" fmla="*/ 3552825 w 3552825"/>
              <a:gd name="connsiteY2" fmla="*/ 293 h 152942"/>
              <a:gd name="connsiteX0" fmla="*/ 0 w 3552825"/>
              <a:gd name="connsiteY0" fmla="*/ 28575 h 152649"/>
              <a:gd name="connsiteX1" fmla="*/ 1666875 w 3552825"/>
              <a:gd name="connsiteY1" fmla="*/ 152400 h 152649"/>
              <a:gd name="connsiteX2" fmla="*/ 3552825 w 3552825"/>
              <a:gd name="connsiteY2" fmla="*/ 0 h 152649"/>
              <a:gd name="connsiteX0" fmla="*/ -1 w 3965223"/>
              <a:gd name="connsiteY0" fmla="*/ 0 h 167558"/>
              <a:gd name="connsiteX1" fmla="*/ 2079273 w 3965223"/>
              <a:gd name="connsiteY1" fmla="*/ 165926 h 167558"/>
              <a:gd name="connsiteX2" fmla="*/ 3965223 w 3965223"/>
              <a:gd name="connsiteY2" fmla="*/ 13526 h 167558"/>
              <a:gd name="connsiteX0" fmla="*/ 0 w 3972144"/>
              <a:gd name="connsiteY0" fmla="*/ 21382 h 154031"/>
              <a:gd name="connsiteX1" fmla="*/ 2086194 w 3972144"/>
              <a:gd name="connsiteY1" fmla="*/ 152399 h 154031"/>
              <a:gd name="connsiteX2" fmla="*/ 3972144 w 3972144"/>
              <a:gd name="connsiteY2" fmla="*/ -1 h 15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2144" h="154031">
                <a:moveTo>
                  <a:pt x="0" y="21382"/>
                </a:moveTo>
                <a:cubicBezTo>
                  <a:pt x="537369" y="85675"/>
                  <a:pt x="1425323" y="150145"/>
                  <a:pt x="2086194" y="152399"/>
                </a:cubicBezTo>
                <a:cubicBezTo>
                  <a:pt x="2747065" y="154653"/>
                  <a:pt x="2465607" y="173037"/>
                  <a:pt x="3972144" y="-1"/>
                </a:cubicBezTo>
              </a:path>
            </a:pathLst>
          </a:custGeom>
          <a:noFill/>
          <a:ln w="28575" cmpd="dbl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610" tIns="60805" rIns="121610" bIns="6080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394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9C1AD04-5452-4435-BF68-9AF2C87AA650}"/>
              </a:ext>
            </a:extLst>
          </p:cNvPr>
          <p:cNvSpPr txBox="1"/>
          <p:nvPr/>
        </p:nvSpPr>
        <p:spPr>
          <a:xfrm>
            <a:off x="706865" y="3613898"/>
            <a:ext cx="3940512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330"/>
              </a:lnSpc>
            </a:pPr>
            <a:r>
              <a:rPr lang="ru-RU" sz="1400" dirty="0"/>
              <a:t>Предложение клиенту – 1 минута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47D69DE-3975-4CD3-AB8A-28C8E4778E20}"/>
              </a:ext>
            </a:extLst>
          </p:cNvPr>
          <p:cNvSpPr txBox="1"/>
          <p:nvPr/>
        </p:nvSpPr>
        <p:spPr>
          <a:xfrm>
            <a:off x="4563341" y="3986521"/>
            <a:ext cx="3111749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200" dirty="0"/>
              <a:t>Обработка поступающей информации – </a:t>
            </a:r>
          </a:p>
          <a:p>
            <a:pPr algn="ctr">
              <a:lnSpc>
                <a:spcPts val="1400"/>
              </a:lnSpc>
            </a:pPr>
            <a:r>
              <a:rPr lang="ru-RU" sz="1200" dirty="0"/>
              <a:t>не более 10 секунд</a:t>
            </a:r>
            <a:r>
              <a:rPr lang="en-US" sz="1200" dirty="0"/>
              <a:t> </a:t>
            </a:r>
            <a:r>
              <a:rPr lang="ru-RU" sz="1200" dirty="0"/>
              <a:t>в режиме 24/7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32C6527-3FDB-4B42-86B8-A9BF2F57669E}"/>
              </a:ext>
            </a:extLst>
          </p:cNvPr>
          <p:cNvGrpSpPr/>
          <p:nvPr/>
        </p:nvGrpSpPr>
        <p:grpSpPr>
          <a:xfrm>
            <a:off x="1258214" y="2472417"/>
            <a:ext cx="810866" cy="921518"/>
            <a:chOff x="556527" y="1946017"/>
            <a:chExt cx="810866" cy="92151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F9C6321-579B-4C8B-A82E-15B6262B7745}"/>
                </a:ext>
              </a:extLst>
            </p:cNvPr>
            <p:cNvSpPr txBox="1"/>
            <p:nvPr/>
          </p:nvSpPr>
          <p:spPr>
            <a:xfrm>
              <a:off x="556527" y="2559758"/>
              <a:ext cx="8108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rgbClr val="402F25"/>
                  </a:solidFill>
                </a:rPr>
                <a:t>Клиент</a:t>
              </a:r>
            </a:p>
          </p:txBody>
        </p:sp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id="{1DC238EB-B3ED-47D2-AACB-30D482497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37816" y="1946017"/>
              <a:ext cx="648288" cy="646639"/>
            </a:xfrm>
            <a:prstGeom prst="rect">
              <a:avLst/>
            </a:prstGeom>
          </p:spPr>
        </p:pic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FDE06CD7-7F08-4EA3-B193-27B7B151F0B3}"/>
              </a:ext>
            </a:extLst>
          </p:cNvPr>
          <p:cNvGrpSpPr/>
          <p:nvPr/>
        </p:nvGrpSpPr>
        <p:grpSpPr>
          <a:xfrm>
            <a:off x="9245299" y="3592844"/>
            <a:ext cx="1969640" cy="720285"/>
            <a:chOff x="9506746" y="3597461"/>
            <a:chExt cx="1969640" cy="720285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CAF3EAF4-BE0B-417E-9D3D-02725BC4E4EA}"/>
                </a:ext>
              </a:extLst>
            </p:cNvPr>
            <p:cNvGrpSpPr/>
            <p:nvPr/>
          </p:nvGrpSpPr>
          <p:grpSpPr>
            <a:xfrm>
              <a:off x="9635770" y="3597461"/>
              <a:ext cx="1711593" cy="332377"/>
              <a:chOff x="9826964" y="3597461"/>
              <a:chExt cx="1711593" cy="332377"/>
            </a:xfrm>
          </p:grpSpPr>
          <p:pic>
            <p:nvPicPr>
              <p:cNvPr id="101" name="Рисунок 100">
                <a:extLst>
                  <a:ext uri="{FF2B5EF4-FFF2-40B4-BE49-F238E27FC236}">
                    <a16:creationId xmlns:a16="http://schemas.microsoft.com/office/drawing/2014/main" id="{89B4B7D8-6A2A-4269-A594-7C362A60B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10998448" y="3644225"/>
                <a:ext cx="540109" cy="285613"/>
              </a:xfrm>
              <a:prstGeom prst="rect">
                <a:avLst/>
              </a:prstGeom>
            </p:spPr>
          </p:pic>
          <p:pic>
            <p:nvPicPr>
              <p:cNvPr id="102" name="Рисунок 101">
                <a:extLst>
                  <a:ext uri="{FF2B5EF4-FFF2-40B4-BE49-F238E27FC236}">
                    <a16:creationId xmlns:a16="http://schemas.microsoft.com/office/drawing/2014/main" id="{28751646-5A8B-4A99-A82B-F23A1888C5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10412706" y="3633078"/>
                <a:ext cx="540109" cy="296760"/>
              </a:xfrm>
              <a:prstGeom prst="rect">
                <a:avLst/>
              </a:prstGeom>
            </p:spPr>
          </p:pic>
          <p:pic>
            <p:nvPicPr>
              <p:cNvPr id="103" name="Рисунок 102">
                <a:extLst>
                  <a:ext uri="{FF2B5EF4-FFF2-40B4-BE49-F238E27FC236}">
                    <a16:creationId xmlns:a16="http://schemas.microsoft.com/office/drawing/2014/main" id="{40E2BFFD-97B0-4480-A9EF-35987F06B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9826964" y="3597461"/>
                <a:ext cx="540109" cy="332377"/>
              </a:xfrm>
              <a:prstGeom prst="rect">
                <a:avLst/>
              </a:prstGeom>
            </p:spPr>
          </p:pic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2B11921-99DC-4779-8F29-A193BAA31D76}"/>
                </a:ext>
              </a:extLst>
            </p:cNvPr>
            <p:cNvSpPr txBox="1"/>
            <p:nvPr/>
          </p:nvSpPr>
          <p:spPr>
            <a:xfrm>
              <a:off x="9506746" y="3897715"/>
              <a:ext cx="1969640" cy="306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ru-RU" sz="1400" b="1" dirty="0">
                  <a:solidFill>
                    <a:srgbClr val="402F25"/>
                  </a:solidFill>
                </a:rPr>
                <a:t>Операторы вагонов</a:t>
              </a:r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4E946E2E-3CA8-40AA-8BA8-301FC7BCF6C8}"/>
                </a:ext>
              </a:extLst>
            </p:cNvPr>
            <p:cNvSpPr/>
            <p:nvPr/>
          </p:nvSpPr>
          <p:spPr>
            <a:xfrm>
              <a:off x="10491914" y="4199842"/>
              <a:ext cx="123116" cy="1179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0F3FF29B-8DF9-4DA9-9533-B4EA179FD1E1}"/>
              </a:ext>
            </a:extLst>
          </p:cNvPr>
          <p:cNvSpPr txBox="1"/>
          <p:nvPr/>
        </p:nvSpPr>
        <p:spPr>
          <a:xfrm>
            <a:off x="8998918" y="2210437"/>
            <a:ext cx="2462405" cy="306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400" b="1" dirty="0">
                <a:solidFill>
                  <a:srgbClr val="402F25"/>
                </a:solidFill>
              </a:rPr>
              <a:t>Поставщики услуг, порты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6E8C28C-9FA8-4D8C-BC40-4D1740D7C424}"/>
              </a:ext>
            </a:extLst>
          </p:cNvPr>
          <p:cNvGrpSpPr/>
          <p:nvPr/>
        </p:nvGrpSpPr>
        <p:grpSpPr>
          <a:xfrm>
            <a:off x="2341950" y="1916687"/>
            <a:ext cx="1834349" cy="1503589"/>
            <a:chOff x="1938831" y="1672309"/>
            <a:chExt cx="1834349" cy="1503589"/>
          </a:xfrm>
        </p:grpSpPr>
        <p:pic>
          <p:nvPicPr>
            <p:cNvPr id="75" name="Picture 1">
              <a:extLst>
                <a:ext uri="{FF2B5EF4-FFF2-40B4-BE49-F238E27FC236}">
                  <a16:creationId xmlns:a16="http://schemas.microsoft.com/office/drawing/2014/main" id="{0E85F8A6-D99D-47DA-A2FD-A6AAA050B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05072" y="1768081"/>
              <a:ext cx="1133678" cy="1681955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D3943C1-D9A3-4D4A-9241-701759D03E6B}"/>
                </a:ext>
              </a:extLst>
            </p:cNvPr>
            <p:cNvSpPr/>
            <p:nvPr/>
          </p:nvSpPr>
          <p:spPr>
            <a:xfrm>
              <a:off x="2140744" y="2091574"/>
              <a:ext cx="1354931" cy="10326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7D477DE0-69B2-4100-BBB2-DB303C7DA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579668" y="2346348"/>
              <a:ext cx="522290" cy="505559"/>
            </a:xfrm>
            <a:prstGeom prst="rect">
              <a:avLst/>
            </a:prstGeom>
          </p:spPr>
        </p:pic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59DE7AA-88AC-45B5-8A0A-383301F60FF8}"/>
                </a:ext>
              </a:extLst>
            </p:cNvPr>
            <p:cNvSpPr txBox="1"/>
            <p:nvPr/>
          </p:nvSpPr>
          <p:spPr>
            <a:xfrm>
              <a:off x="1938831" y="1672309"/>
              <a:ext cx="1834349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ru-RU" sz="1050" dirty="0"/>
                <a:t>Цифровая</a:t>
              </a:r>
            </a:p>
            <a:p>
              <a:pPr algn="ctr">
                <a:lnSpc>
                  <a:spcPts val="1100"/>
                </a:lnSpc>
              </a:pPr>
              <a:r>
                <a:rPr lang="ru-RU" sz="1050" dirty="0"/>
                <a:t>логистическая платформа</a:t>
              </a:r>
            </a:p>
          </p:txBody>
        </p:sp>
      </p:grpSp>
      <p:sp>
        <p:nvSpPr>
          <p:cNvPr id="79" name="Облако 78">
            <a:extLst>
              <a:ext uri="{FF2B5EF4-FFF2-40B4-BE49-F238E27FC236}">
                <a16:creationId xmlns:a16="http://schemas.microsoft.com/office/drawing/2014/main" id="{EADCA34A-FF16-42E5-8DB1-58B93700109A}"/>
              </a:ext>
            </a:extLst>
          </p:cNvPr>
          <p:cNvSpPr/>
          <p:nvPr/>
        </p:nvSpPr>
        <p:spPr>
          <a:xfrm>
            <a:off x="5374425" y="1990798"/>
            <a:ext cx="1394431" cy="852927"/>
          </a:xfrm>
          <a:prstGeom prst="cloud">
            <a:avLst/>
          </a:prstGeom>
          <a:gradFill>
            <a:gsLst>
              <a:gs pos="0">
                <a:schemeClr val="accent4">
                  <a:alpha val="17000"/>
                </a:schemeClr>
              </a:gs>
              <a:gs pos="72000">
                <a:schemeClr val="accent2">
                  <a:alpha val="22000"/>
                </a:schemeClr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93F30CF-00D4-43F9-8B3B-33F40AFA4710}"/>
              </a:ext>
            </a:extLst>
          </p:cNvPr>
          <p:cNvSpPr txBox="1"/>
          <p:nvPr/>
        </p:nvSpPr>
        <p:spPr>
          <a:xfrm>
            <a:off x="5504421" y="2231454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+mj-lt"/>
              </a:rPr>
              <a:t>Бесплатный</a:t>
            </a:r>
          </a:p>
          <a:p>
            <a:pPr algn="ctr"/>
            <a:r>
              <a:rPr lang="ru-RU" sz="900" dirty="0">
                <a:latin typeface="+mj-lt"/>
              </a:rPr>
              <a:t>облачный сервис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CAAB4D6-3274-4D01-B8CC-60A0E7A3452C}"/>
              </a:ext>
            </a:extLst>
          </p:cNvPr>
          <p:cNvSpPr txBox="1"/>
          <p:nvPr/>
        </p:nvSpPr>
        <p:spPr>
          <a:xfrm>
            <a:off x="4959765" y="1837849"/>
            <a:ext cx="23914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        11011010001001111</a:t>
            </a:r>
          </a:p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     0101001011000101010110</a:t>
            </a:r>
          </a:p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1001110100101010110101110</a:t>
            </a:r>
          </a:p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   1010101110101010101010</a:t>
            </a:r>
          </a:p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   10101010111010100110           100101011101001110100101010110101110 101011101010101 0101010101010111010100110</a:t>
            </a:r>
          </a:p>
          <a:p>
            <a:r>
              <a:rPr lang="ru-RU" sz="1200" b="1" dirty="0">
                <a:solidFill>
                  <a:schemeClr val="bg1">
                    <a:alpha val="27000"/>
                  </a:schemeClr>
                </a:solidFill>
              </a:rPr>
              <a:t>           10110100010101110</a:t>
            </a:r>
          </a:p>
          <a:p>
            <a:endParaRPr lang="ru-RU" sz="1200" b="1" dirty="0">
              <a:solidFill>
                <a:schemeClr val="bg1">
                  <a:alpha val="27000"/>
                </a:schemeClr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96E80D46-99B4-4B71-8A26-B5EA72767BDA}"/>
              </a:ext>
            </a:extLst>
          </p:cNvPr>
          <p:cNvGrpSpPr/>
          <p:nvPr/>
        </p:nvGrpSpPr>
        <p:grpSpPr>
          <a:xfrm>
            <a:off x="5288084" y="3046910"/>
            <a:ext cx="1567112" cy="425758"/>
            <a:chOff x="4633554" y="2843653"/>
            <a:chExt cx="1567112" cy="425758"/>
          </a:xfrm>
        </p:grpSpPr>
        <p:pic>
          <p:nvPicPr>
            <p:cNvPr id="114" name="Рисунок 113">
              <a:extLst>
                <a:ext uri="{FF2B5EF4-FFF2-40B4-BE49-F238E27FC236}">
                  <a16:creationId xmlns:a16="http://schemas.microsoft.com/office/drawing/2014/main" id="{2234574D-75BF-4120-8324-BA68DC54E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3554" y="2843653"/>
              <a:ext cx="556875" cy="425758"/>
            </a:xfrm>
            <a:prstGeom prst="rect">
              <a:avLst/>
            </a:prstGeom>
          </p:spPr>
        </p:pic>
        <p:pic>
          <p:nvPicPr>
            <p:cNvPr id="115" name="Рисунок 114">
              <a:extLst>
                <a:ext uri="{FF2B5EF4-FFF2-40B4-BE49-F238E27FC236}">
                  <a16:creationId xmlns:a16="http://schemas.microsoft.com/office/drawing/2014/main" id="{6BB0366C-433A-4A87-BCF1-FF3E92689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3791" y="2843653"/>
              <a:ext cx="556875" cy="425758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D17F929-0581-4845-BD43-26AB631AE1A1}"/>
                </a:ext>
              </a:extLst>
            </p:cNvPr>
            <p:cNvSpPr txBox="1"/>
            <p:nvPr/>
          </p:nvSpPr>
          <p:spPr>
            <a:xfrm>
              <a:off x="4656754" y="2915516"/>
              <a:ext cx="510474" cy="233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ru-RU" sz="1050" dirty="0"/>
                <a:t>АСУ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53AF909-1D1F-4236-8B0E-7336684F409A}"/>
                </a:ext>
              </a:extLst>
            </p:cNvPr>
            <p:cNvSpPr txBox="1"/>
            <p:nvPr/>
          </p:nvSpPr>
          <p:spPr>
            <a:xfrm>
              <a:off x="5674715" y="2915516"/>
              <a:ext cx="510474" cy="233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ru-RU" sz="1050" dirty="0"/>
                <a:t>АСУ</a:t>
              </a:r>
            </a:p>
          </p:txBody>
        </p:sp>
        <p:pic>
          <p:nvPicPr>
            <p:cNvPr id="128" name="Рисунок 127">
              <a:extLst>
                <a:ext uri="{FF2B5EF4-FFF2-40B4-BE49-F238E27FC236}">
                  <a16:creationId xmlns:a16="http://schemas.microsoft.com/office/drawing/2014/main" id="{F87A7840-CEF7-443D-A8DA-85A9E7DF2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 rot="4432390">
              <a:off x="5234473" y="2832299"/>
              <a:ext cx="352483" cy="419869"/>
            </a:xfrm>
            <a:prstGeom prst="rect">
              <a:avLst/>
            </a:prstGeom>
          </p:spPr>
        </p:pic>
      </p:grp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BB93B054-E688-401D-989E-6CE7C7A3C72D}"/>
              </a:ext>
            </a:extLst>
          </p:cNvPr>
          <p:cNvSpPr/>
          <p:nvPr/>
        </p:nvSpPr>
        <p:spPr>
          <a:xfrm>
            <a:off x="4831377" y="1792303"/>
            <a:ext cx="2474245" cy="1978865"/>
          </a:xfrm>
          <a:custGeom>
            <a:avLst/>
            <a:gdLst>
              <a:gd name="connsiteX0" fmla="*/ 1095181 w 2474245"/>
              <a:gd name="connsiteY0" fmla="*/ 34980 h 1993398"/>
              <a:gd name="connsiteX1" fmla="*/ 542731 w 2474245"/>
              <a:gd name="connsiteY1" fmla="*/ 173093 h 1993398"/>
              <a:gd name="connsiteX2" fmla="*/ 180781 w 2474245"/>
              <a:gd name="connsiteY2" fmla="*/ 492180 h 1993398"/>
              <a:gd name="connsiteX3" fmla="*/ 18856 w 2474245"/>
              <a:gd name="connsiteY3" fmla="*/ 911280 h 1993398"/>
              <a:gd name="connsiteX4" fmla="*/ 33144 w 2474245"/>
              <a:gd name="connsiteY4" fmla="*/ 1363718 h 1993398"/>
              <a:gd name="connsiteX5" fmla="*/ 285556 w 2474245"/>
              <a:gd name="connsiteY5" fmla="*/ 1754243 h 1993398"/>
              <a:gd name="connsiteX6" fmla="*/ 885631 w 2474245"/>
              <a:gd name="connsiteY6" fmla="*/ 1963793 h 1993398"/>
              <a:gd name="connsiteX7" fmla="*/ 1680969 w 2474245"/>
              <a:gd name="connsiteY7" fmla="*/ 1968555 h 1993398"/>
              <a:gd name="connsiteX8" fmla="*/ 2209606 w 2474245"/>
              <a:gd name="connsiteY8" fmla="*/ 1744718 h 1993398"/>
              <a:gd name="connsiteX9" fmla="*/ 2447731 w 2474245"/>
              <a:gd name="connsiteY9" fmla="*/ 1301805 h 1993398"/>
              <a:gd name="connsiteX10" fmla="*/ 2419156 w 2474245"/>
              <a:gd name="connsiteY10" fmla="*/ 639818 h 1993398"/>
              <a:gd name="connsiteX11" fmla="*/ 2009581 w 2474245"/>
              <a:gd name="connsiteY11" fmla="*/ 192143 h 1993398"/>
              <a:gd name="connsiteX12" fmla="*/ 1352356 w 2474245"/>
              <a:gd name="connsiteY12" fmla="*/ 11168 h 1993398"/>
              <a:gd name="connsiteX13" fmla="*/ 1095181 w 2474245"/>
              <a:gd name="connsiteY13" fmla="*/ 34980 h 1993398"/>
              <a:gd name="connsiteX0" fmla="*/ 1095181 w 2474245"/>
              <a:gd name="connsiteY0" fmla="*/ 29403 h 1987821"/>
              <a:gd name="connsiteX1" fmla="*/ 542731 w 2474245"/>
              <a:gd name="connsiteY1" fmla="*/ 167516 h 1987821"/>
              <a:gd name="connsiteX2" fmla="*/ 180781 w 2474245"/>
              <a:gd name="connsiteY2" fmla="*/ 486603 h 1987821"/>
              <a:gd name="connsiteX3" fmla="*/ 18856 w 2474245"/>
              <a:gd name="connsiteY3" fmla="*/ 905703 h 1987821"/>
              <a:gd name="connsiteX4" fmla="*/ 33144 w 2474245"/>
              <a:gd name="connsiteY4" fmla="*/ 1358141 h 1987821"/>
              <a:gd name="connsiteX5" fmla="*/ 285556 w 2474245"/>
              <a:gd name="connsiteY5" fmla="*/ 1748666 h 1987821"/>
              <a:gd name="connsiteX6" fmla="*/ 885631 w 2474245"/>
              <a:gd name="connsiteY6" fmla="*/ 1958216 h 1987821"/>
              <a:gd name="connsiteX7" fmla="*/ 1680969 w 2474245"/>
              <a:gd name="connsiteY7" fmla="*/ 1962978 h 1987821"/>
              <a:gd name="connsiteX8" fmla="*/ 2209606 w 2474245"/>
              <a:gd name="connsiteY8" fmla="*/ 1739141 h 1987821"/>
              <a:gd name="connsiteX9" fmla="*/ 2447731 w 2474245"/>
              <a:gd name="connsiteY9" fmla="*/ 1296228 h 1987821"/>
              <a:gd name="connsiteX10" fmla="*/ 2419156 w 2474245"/>
              <a:gd name="connsiteY10" fmla="*/ 634241 h 1987821"/>
              <a:gd name="connsiteX11" fmla="*/ 2009581 w 2474245"/>
              <a:gd name="connsiteY11" fmla="*/ 186566 h 1987821"/>
              <a:gd name="connsiteX12" fmla="*/ 1347593 w 2474245"/>
              <a:gd name="connsiteY12" fmla="*/ 12735 h 1987821"/>
              <a:gd name="connsiteX13" fmla="*/ 1095181 w 2474245"/>
              <a:gd name="connsiteY13" fmla="*/ 29403 h 1987821"/>
              <a:gd name="connsiteX0" fmla="*/ 1095181 w 2474245"/>
              <a:gd name="connsiteY0" fmla="*/ 22033 h 1980451"/>
              <a:gd name="connsiteX1" fmla="*/ 542731 w 2474245"/>
              <a:gd name="connsiteY1" fmla="*/ 160146 h 1980451"/>
              <a:gd name="connsiteX2" fmla="*/ 180781 w 2474245"/>
              <a:gd name="connsiteY2" fmla="*/ 479233 h 1980451"/>
              <a:gd name="connsiteX3" fmla="*/ 18856 w 2474245"/>
              <a:gd name="connsiteY3" fmla="*/ 898333 h 1980451"/>
              <a:gd name="connsiteX4" fmla="*/ 33144 w 2474245"/>
              <a:gd name="connsiteY4" fmla="*/ 1350771 h 1980451"/>
              <a:gd name="connsiteX5" fmla="*/ 285556 w 2474245"/>
              <a:gd name="connsiteY5" fmla="*/ 1741296 h 1980451"/>
              <a:gd name="connsiteX6" fmla="*/ 885631 w 2474245"/>
              <a:gd name="connsiteY6" fmla="*/ 1950846 h 1980451"/>
              <a:gd name="connsiteX7" fmla="*/ 1680969 w 2474245"/>
              <a:gd name="connsiteY7" fmla="*/ 1955608 h 1980451"/>
              <a:gd name="connsiteX8" fmla="*/ 2209606 w 2474245"/>
              <a:gd name="connsiteY8" fmla="*/ 1731771 h 1980451"/>
              <a:gd name="connsiteX9" fmla="*/ 2447731 w 2474245"/>
              <a:gd name="connsiteY9" fmla="*/ 1288858 h 1980451"/>
              <a:gd name="connsiteX10" fmla="*/ 2419156 w 2474245"/>
              <a:gd name="connsiteY10" fmla="*/ 626871 h 1980451"/>
              <a:gd name="connsiteX11" fmla="*/ 2009581 w 2474245"/>
              <a:gd name="connsiteY11" fmla="*/ 179196 h 1980451"/>
              <a:gd name="connsiteX12" fmla="*/ 1347593 w 2474245"/>
              <a:gd name="connsiteY12" fmla="*/ 5365 h 1980451"/>
              <a:gd name="connsiteX13" fmla="*/ 1095181 w 2474245"/>
              <a:gd name="connsiteY13" fmla="*/ 22033 h 1980451"/>
              <a:gd name="connsiteX0" fmla="*/ 1095181 w 2474245"/>
              <a:gd name="connsiteY0" fmla="*/ 20447 h 1978865"/>
              <a:gd name="connsiteX1" fmla="*/ 542731 w 2474245"/>
              <a:gd name="connsiteY1" fmla="*/ 158560 h 1978865"/>
              <a:gd name="connsiteX2" fmla="*/ 180781 w 2474245"/>
              <a:gd name="connsiteY2" fmla="*/ 477647 h 1978865"/>
              <a:gd name="connsiteX3" fmla="*/ 18856 w 2474245"/>
              <a:gd name="connsiteY3" fmla="*/ 896747 h 1978865"/>
              <a:gd name="connsiteX4" fmla="*/ 33144 w 2474245"/>
              <a:gd name="connsiteY4" fmla="*/ 1349185 h 1978865"/>
              <a:gd name="connsiteX5" fmla="*/ 285556 w 2474245"/>
              <a:gd name="connsiteY5" fmla="*/ 1739710 h 1978865"/>
              <a:gd name="connsiteX6" fmla="*/ 885631 w 2474245"/>
              <a:gd name="connsiteY6" fmla="*/ 1949260 h 1978865"/>
              <a:gd name="connsiteX7" fmla="*/ 1680969 w 2474245"/>
              <a:gd name="connsiteY7" fmla="*/ 1954022 h 1978865"/>
              <a:gd name="connsiteX8" fmla="*/ 2209606 w 2474245"/>
              <a:gd name="connsiteY8" fmla="*/ 1730185 h 1978865"/>
              <a:gd name="connsiteX9" fmla="*/ 2447731 w 2474245"/>
              <a:gd name="connsiteY9" fmla="*/ 1287272 h 1978865"/>
              <a:gd name="connsiteX10" fmla="*/ 2419156 w 2474245"/>
              <a:gd name="connsiteY10" fmla="*/ 625285 h 1978865"/>
              <a:gd name="connsiteX11" fmla="*/ 2009581 w 2474245"/>
              <a:gd name="connsiteY11" fmla="*/ 177610 h 1978865"/>
              <a:gd name="connsiteX12" fmla="*/ 1347593 w 2474245"/>
              <a:gd name="connsiteY12" fmla="*/ 3779 h 1978865"/>
              <a:gd name="connsiteX13" fmla="*/ 1095181 w 2474245"/>
              <a:gd name="connsiteY13" fmla="*/ 20447 h 1978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74245" h="1978865">
                <a:moveTo>
                  <a:pt x="1095181" y="20447"/>
                </a:moveTo>
                <a:cubicBezTo>
                  <a:pt x="951512" y="39100"/>
                  <a:pt x="695131" y="82360"/>
                  <a:pt x="542731" y="158560"/>
                </a:cubicBezTo>
                <a:cubicBezTo>
                  <a:pt x="390331" y="234760"/>
                  <a:pt x="268093" y="354616"/>
                  <a:pt x="180781" y="477647"/>
                </a:cubicBezTo>
                <a:cubicBezTo>
                  <a:pt x="93469" y="600678"/>
                  <a:pt x="43462" y="751491"/>
                  <a:pt x="18856" y="896747"/>
                </a:cubicBezTo>
                <a:cubicBezTo>
                  <a:pt x="-5750" y="1042003"/>
                  <a:pt x="-11306" y="1208691"/>
                  <a:pt x="33144" y="1349185"/>
                </a:cubicBezTo>
                <a:cubicBezTo>
                  <a:pt x="77594" y="1489679"/>
                  <a:pt x="143475" y="1639698"/>
                  <a:pt x="285556" y="1739710"/>
                </a:cubicBezTo>
                <a:cubicBezTo>
                  <a:pt x="427637" y="1839722"/>
                  <a:pt x="653062" y="1913541"/>
                  <a:pt x="885631" y="1949260"/>
                </a:cubicBezTo>
                <a:cubicBezTo>
                  <a:pt x="1118200" y="1984979"/>
                  <a:pt x="1460307" y="1990534"/>
                  <a:pt x="1680969" y="1954022"/>
                </a:cubicBezTo>
                <a:cubicBezTo>
                  <a:pt x="1901631" y="1917510"/>
                  <a:pt x="2081812" y="1841310"/>
                  <a:pt x="2209606" y="1730185"/>
                </a:cubicBezTo>
                <a:cubicBezTo>
                  <a:pt x="2337400" y="1619060"/>
                  <a:pt x="2412806" y="1471422"/>
                  <a:pt x="2447731" y="1287272"/>
                </a:cubicBezTo>
                <a:cubicBezTo>
                  <a:pt x="2482656" y="1103122"/>
                  <a:pt x="2492181" y="810229"/>
                  <a:pt x="2419156" y="625285"/>
                </a:cubicBezTo>
                <a:cubicBezTo>
                  <a:pt x="2346131" y="440341"/>
                  <a:pt x="2187381" y="282385"/>
                  <a:pt x="2009581" y="177610"/>
                </a:cubicBezTo>
                <a:cubicBezTo>
                  <a:pt x="1831781" y="72835"/>
                  <a:pt x="1515074" y="12510"/>
                  <a:pt x="1347593" y="3779"/>
                </a:cubicBezTo>
                <a:cubicBezTo>
                  <a:pt x="1180112" y="-4952"/>
                  <a:pt x="1238850" y="1794"/>
                  <a:pt x="1095181" y="20447"/>
                </a:cubicBezTo>
                <a:close/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4407E0C-950F-4220-B324-E43A1332043B}"/>
              </a:ext>
            </a:extLst>
          </p:cNvPr>
          <p:cNvSpPr txBox="1"/>
          <p:nvPr/>
        </p:nvSpPr>
        <p:spPr>
          <a:xfrm>
            <a:off x="9561125" y="3080588"/>
            <a:ext cx="1337988" cy="306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ru-RU" sz="1400" b="1" dirty="0">
                <a:solidFill>
                  <a:srgbClr val="402F25"/>
                </a:solidFill>
              </a:rPr>
              <a:t>Перевозчики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F00F61C-E1C7-47CF-AE39-097FE5546439}"/>
              </a:ext>
            </a:extLst>
          </p:cNvPr>
          <p:cNvSpPr/>
          <p:nvPr/>
        </p:nvSpPr>
        <p:spPr>
          <a:xfrm>
            <a:off x="2033312" y="2820268"/>
            <a:ext cx="90795" cy="90795"/>
          </a:xfrm>
          <a:prstGeom prst="ellipse">
            <a:avLst/>
          </a:prstGeom>
          <a:solidFill>
            <a:schemeClr val="bg1"/>
          </a:solidFill>
          <a:ln w="12700"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>
            <a:extLst>
              <a:ext uri="{FF2B5EF4-FFF2-40B4-BE49-F238E27FC236}">
                <a16:creationId xmlns:a16="http://schemas.microsoft.com/office/drawing/2014/main" id="{49929551-C138-4E03-92C9-26E86FF3C0C1}"/>
              </a:ext>
            </a:extLst>
          </p:cNvPr>
          <p:cNvSpPr/>
          <p:nvPr/>
        </p:nvSpPr>
        <p:spPr>
          <a:xfrm>
            <a:off x="9379633" y="2078221"/>
            <a:ext cx="90795" cy="90795"/>
          </a:xfrm>
          <a:prstGeom prst="ellipse">
            <a:avLst/>
          </a:prstGeom>
          <a:solidFill>
            <a:schemeClr val="bg1"/>
          </a:solidFill>
          <a:ln w="12700"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>
            <a:extLst>
              <a:ext uri="{FF2B5EF4-FFF2-40B4-BE49-F238E27FC236}">
                <a16:creationId xmlns:a16="http://schemas.microsoft.com/office/drawing/2014/main" id="{32D39C8C-83B2-43E5-8C4E-5666BF536A1C}"/>
              </a:ext>
            </a:extLst>
          </p:cNvPr>
          <p:cNvSpPr/>
          <p:nvPr/>
        </p:nvSpPr>
        <p:spPr>
          <a:xfrm>
            <a:off x="9278672" y="2967585"/>
            <a:ext cx="90795" cy="90795"/>
          </a:xfrm>
          <a:prstGeom prst="ellipse">
            <a:avLst/>
          </a:prstGeom>
          <a:solidFill>
            <a:schemeClr val="bg1"/>
          </a:solidFill>
          <a:ln w="12700"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>
            <a:extLst>
              <a:ext uri="{FF2B5EF4-FFF2-40B4-BE49-F238E27FC236}">
                <a16:creationId xmlns:a16="http://schemas.microsoft.com/office/drawing/2014/main" id="{5679AC3C-8427-4290-B7DE-27A54410FEFB}"/>
              </a:ext>
            </a:extLst>
          </p:cNvPr>
          <p:cNvSpPr/>
          <p:nvPr/>
        </p:nvSpPr>
        <p:spPr>
          <a:xfrm>
            <a:off x="9115876" y="3672564"/>
            <a:ext cx="90795" cy="90795"/>
          </a:xfrm>
          <a:prstGeom prst="ellipse">
            <a:avLst/>
          </a:prstGeom>
          <a:solidFill>
            <a:schemeClr val="bg1"/>
          </a:solidFill>
          <a:ln w="12700">
            <a:solidFill>
              <a:srgbClr val="8497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3B59E55-96ED-40E0-90EF-8B89FAE3FD91}"/>
              </a:ext>
            </a:extLst>
          </p:cNvPr>
          <p:cNvGrpSpPr/>
          <p:nvPr/>
        </p:nvGrpSpPr>
        <p:grpSpPr>
          <a:xfrm>
            <a:off x="9739986" y="1885262"/>
            <a:ext cx="1086864" cy="347601"/>
            <a:chOff x="10117749" y="1565222"/>
            <a:chExt cx="1086864" cy="347601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FCA927C3-C8C8-4F58-BDD4-D48245FC6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10117749" y="1586757"/>
              <a:ext cx="326067" cy="326066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D979C835-75DE-4D60-8B23-2816F9150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p:blipFill>
          <p:spPr>
            <a:xfrm>
              <a:off x="10523107" y="1596946"/>
              <a:ext cx="326067" cy="315877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75294D1B-194B-40ED-9458-6DB8371A0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8465" y="1565222"/>
              <a:ext cx="276148" cy="347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8351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C023E980-41C7-437A-896C-9E716D5DCF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Преимущества ЭТП ГП</a:t>
            </a:r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89C033AE-B779-40A1-9E5A-83BF143A7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851898-BA45-4206-81FE-4E607B4C3F38}"/>
              </a:ext>
            </a:extLst>
          </p:cNvPr>
          <p:cNvSpPr txBox="1"/>
          <p:nvPr/>
        </p:nvSpPr>
        <p:spPr>
          <a:xfrm>
            <a:off x="380051" y="2071123"/>
            <a:ext cx="467201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Оказание транспортно-экспедиционных услуг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ONLINE заказ всех составляющих перевозочного процесса по принципу «одного окна»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B36068D-B6BC-4E4F-A831-4B103DE84F44}"/>
              </a:ext>
            </a:extLst>
          </p:cNvPr>
          <p:cNvSpPr txBox="1"/>
          <p:nvPr/>
        </p:nvSpPr>
        <p:spPr>
          <a:xfrm>
            <a:off x="380051" y="2769884"/>
            <a:ext cx="4672011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Платежно-финансовые услуги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Возможность оплаты по счёту или из аванса в формате 24/7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B71CB4-F95D-420B-BD38-A375554EB0F5}"/>
              </a:ext>
            </a:extLst>
          </p:cNvPr>
          <p:cNvSpPr txBox="1"/>
          <p:nvPr/>
        </p:nvSpPr>
        <p:spPr>
          <a:xfrm>
            <a:off x="380051" y="3299368"/>
            <a:ext cx="467201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Информационные услуги (трекинг)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ONLINE мониторинг перевозки на разных ее стадиях из личного кабинета клиента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7751435-E059-487C-87B7-C3D63B53F91E}"/>
              </a:ext>
            </a:extLst>
          </p:cNvPr>
          <p:cNvSpPr txBox="1"/>
          <p:nvPr/>
        </p:nvSpPr>
        <p:spPr>
          <a:xfrm>
            <a:off x="380051" y="3998129"/>
            <a:ext cx="467201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Договорная и юридическая работа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ONLINE регистрация без необходимости заключения договоров и посещения офисов участников перевозки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600FA7-76DD-4D7B-9738-2029D9B701D2}"/>
              </a:ext>
            </a:extLst>
          </p:cNvPr>
          <p:cNvSpPr txBox="1"/>
          <p:nvPr/>
        </p:nvSpPr>
        <p:spPr>
          <a:xfrm>
            <a:off x="380051" y="4696890"/>
            <a:ext cx="4672011" cy="81560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Электронный документооборот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ONLINE формирование и получение первичных документов в личном кабинете в момент завершения заказа.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В будущем – использование ЭП и УПД. ONLINE учёт и отчётность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AA0B4D-1AF1-4D17-B616-AFCFDE615C24}"/>
              </a:ext>
            </a:extLst>
          </p:cNvPr>
          <p:cNvSpPr txBox="1"/>
          <p:nvPr/>
        </p:nvSpPr>
        <p:spPr>
          <a:xfrm>
            <a:off x="380051" y="5564928"/>
            <a:ext cx="467201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Претензионная работа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Автоматическое формирование и выставление претензионных документов в личном кабинете клиента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7A48BB3-B0C1-4DD2-937F-7AEE2BBD34FD}"/>
              </a:ext>
            </a:extLst>
          </p:cNvPr>
          <p:cNvSpPr txBox="1"/>
          <p:nvPr/>
        </p:nvSpPr>
        <p:spPr>
          <a:xfrm>
            <a:off x="634221" y="889345"/>
            <a:ext cx="4302493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sz="2000" b="1" u="sng" dirty="0">
                <a:latin typeface="Exo 2" panose="00000500000000000000" pitchFamily="2" charset="-52"/>
              </a:rPr>
              <a:t>Для клиента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6ECFCC9E-4D7F-41FB-A290-675EE486D6B2}"/>
              </a:ext>
            </a:extLst>
          </p:cNvPr>
          <p:cNvGrpSpPr/>
          <p:nvPr/>
        </p:nvGrpSpPr>
        <p:grpSpPr>
          <a:xfrm>
            <a:off x="5326145" y="1263661"/>
            <a:ext cx="537275" cy="537275"/>
            <a:chOff x="5318152" y="1490916"/>
            <a:chExt cx="694028" cy="694028"/>
          </a:xfrm>
        </p:grpSpPr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47646647-4665-4032-B4B4-5ECB873C0D72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C3704E25-A46A-4DC3-B9DB-F5A65F744341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>
                  <a:solidFill>
                    <a:schemeClr val="accent6"/>
                  </a:solidFill>
                </a:rPr>
                <a:t>1</a:t>
              </a: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C03A5A82-8546-445A-8010-5FCCBCD17EAB}"/>
              </a:ext>
            </a:extLst>
          </p:cNvPr>
          <p:cNvGrpSpPr/>
          <p:nvPr/>
        </p:nvGrpSpPr>
        <p:grpSpPr>
          <a:xfrm>
            <a:off x="5326145" y="1989627"/>
            <a:ext cx="537275" cy="537275"/>
            <a:chOff x="5318152" y="1490916"/>
            <a:chExt cx="694028" cy="694028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766A5DCE-FA00-411F-9A6D-E4457E49F5F2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4BAA2BDE-5389-47E4-B113-8EF17CDE7638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2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A443E147-8F3E-4DC3-97C4-55CD24D906C0}"/>
              </a:ext>
            </a:extLst>
          </p:cNvPr>
          <p:cNvGrpSpPr/>
          <p:nvPr/>
        </p:nvGrpSpPr>
        <p:grpSpPr>
          <a:xfrm>
            <a:off x="5326145" y="2715593"/>
            <a:ext cx="537275" cy="537275"/>
            <a:chOff x="5318152" y="1490916"/>
            <a:chExt cx="694028" cy="694028"/>
          </a:xfrm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E780838A-C9B0-438C-BD21-A55083917FB7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C8448A24-98B7-4B8C-8301-96EC264C1088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3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C4CB9501-043F-4E60-AF36-C540CCC4BB30}"/>
              </a:ext>
            </a:extLst>
          </p:cNvPr>
          <p:cNvGrpSpPr/>
          <p:nvPr/>
        </p:nvGrpSpPr>
        <p:grpSpPr>
          <a:xfrm>
            <a:off x="5326145" y="3441559"/>
            <a:ext cx="537275" cy="537275"/>
            <a:chOff x="5318152" y="1490916"/>
            <a:chExt cx="694028" cy="694028"/>
          </a:xfrm>
        </p:grpSpPr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8C3368AA-5D3E-4ED6-9374-5399B12B4283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A09EC06B-F332-43CE-AD2D-1479D7F7E061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4</a:t>
              </a:r>
            </a:p>
          </p:txBody>
        </p:sp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30149ADE-C722-40E8-99B8-2C9D1308D51A}"/>
              </a:ext>
            </a:extLst>
          </p:cNvPr>
          <p:cNvGrpSpPr/>
          <p:nvPr/>
        </p:nvGrpSpPr>
        <p:grpSpPr>
          <a:xfrm>
            <a:off x="5326145" y="4167525"/>
            <a:ext cx="537275" cy="537275"/>
            <a:chOff x="5318152" y="1490916"/>
            <a:chExt cx="694028" cy="694028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1B664DC3-254A-4850-A9D1-DB070B32A8B3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0727811B-E3FF-41E6-A0F4-2309E63C107F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5</a:t>
              </a: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626887E1-1DA3-49DB-B788-CEE486D436EC}"/>
              </a:ext>
            </a:extLst>
          </p:cNvPr>
          <p:cNvGrpSpPr/>
          <p:nvPr/>
        </p:nvGrpSpPr>
        <p:grpSpPr>
          <a:xfrm>
            <a:off x="5326145" y="4893491"/>
            <a:ext cx="537275" cy="537275"/>
            <a:chOff x="5318152" y="1490916"/>
            <a:chExt cx="694028" cy="694028"/>
          </a:xfrm>
        </p:grpSpPr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7597DB61-A6D6-4912-9771-7EB75CC093A8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9BD321AF-DF43-4C87-8D0B-D131A7F1CA6E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6</a:t>
              </a: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ACB68BD5-DC91-4418-92F4-F082F412374C}"/>
              </a:ext>
            </a:extLst>
          </p:cNvPr>
          <p:cNvGrpSpPr/>
          <p:nvPr/>
        </p:nvGrpSpPr>
        <p:grpSpPr>
          <a:xfrm>
            <a:off x="5326145" y="5619457"/>
            <a:ext cx="537275" cy="537275"/>
            <a:chOff x="5318152" y="1490916"/>
            <a:chExt cx="694028" cy="694028"/>
          </a:xfrm>
        </p:grpSpPr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DDF0D229-2B5D-4EEA-BBC9-C30F06AB3CE1}"/>
                </a:ext>
              </a:extLst>
            </p:cNvPr>
            <p:cNvSpPr/>
            <p:nvPr/>
          </p:nvSpPr>
          <p:spPr>
            <a:xfrm>
              <a:off x="5318152" y="1490916"/>
              <a:ext cx="694028" cy="6940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762455C9-7007-43E8-8BD1-849D0E882355}"/>
                </a:ext>
              </a:extLst>
            </p:cNvPr>
            <p:cNvSpPr/>
            <p:nvPr/>
          </p:nvSpPr>
          <p:spPr>
            <a:xfrm>
              <a:off x="5396529" y="1569293"/>
              <a:ext cx="537275" cy="5372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dirty="0"/>
                <a:t>7</a:t>
              </a: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A0A3B61C-0298-42B1-A7F9-2DA27D45071A}"/>
              </a:ext>
            </a:extLst>
          </p:cNvPr>
          <p:cNvSpPr txBox="1"/>
          <p:nvPr/>
        </p:nvSpPr>
        <p:spPr>
          <a:xfrm>
            <a:off x="380051" y="1372362"/>
            <a:ext cx="467201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Организация и обеспечение перевозки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Согласование перевозки </a:t>
            </a:r>
            <a:r>
              <a:rPr lang="ru-RU" sz="1100" dirty="0" err="1">
                <a:solidFill>
                  <a:schemeClr val="accent6"/>
                </a:solidFill>
              </a:rPr>
              <a:t>ж.д</a:t>
            </a:r>
            <a:r>
              <a:rPr lang="ru-RU" sz="1100" dirty="0">
                <a:solidFill>
                  <a:schemeClr val="accent6"/>
                </a:solidFill>
              </a:rPr>
              <a:t>. транспортном в режиме ONLINE при соблюдении всех требований перевозчика/собственника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CFD4D85-E374-4156-8866-41A6F46C3F0F}"/>
              </a:ext>
            </a:extLst>
          </p:cNvPr>
          <p:cNvSpPr txBox="1"/>
          <p:nvPr/>
        </p:nvSpPr>
        <p:spPr>
          <a:xfrm>
            <a:off x="6312764" y="5680132"/>
            <a:ext cx="5475377" cy="561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lnSpc>
                <a:spcPts val="1500"/>
              </a:lnSpc>
            </a:lvl1pPr>
          </a:lstStyle>
          <a:p>
            <a:r>
              <a:rPr lang="ru-RU" sz="1400" b="1" dirty="0">
                <a:solidFill>
                  <a:schemeClr val="accent6"/>
                </a:solidFill>
              </a:rPr>
              <a:t>Простая и прозрачная схема присоединения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Гибкая система договорных отношений. Возможность выбора желаемой схемы работы (агентская, ТЭО)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B8741AE-7C36-493D-88D4-D5044DFD3B04}"/>
              </a:ext>
            </a:extLst>
          </p:cNvPr>
          <p:cNvSpPr txBox="1"/>
          <p:nvPr/>
        </p:nvSpPr>
        <p:spPr>
          <a:xfrm>
            <a:off x="6312764" y="3450882"/>
            <a:ext cx="5475377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chemeClr val="accent6"/>
                </a:solidFill>
              </a:rPr>
              <a:t>Гарантии получения оплаты</a:t>
            </a:r>
            <a:endParaRPr lang="en-US" sz="1400" b="1" dirty="0">
              <a:solidFill>
                <a:schemeClr val="accent6"/>
              </a:solidFill>
            </a:endParaRPr>
          </a:p>
          <a:p>
            <a:r>
              <a:rPr lang="ru-RU" sz="1100" dirty="0">
                <a:solidFill>
                  <a:schemeClr val="accent6"/>
                </a:solidFill>
              </a:rPr>
              <a:t>Исполнение заказа осуществляется при 100% оплате клиентом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1DFADF8-CF1B-4E53-AF5E-EF4942377BEA}"/>
              </a:ext>
            </a:extLst>
          </p:cNvPr>
          <p:cNvSpPr txBox="1"/>
          <p:nvPr/>
        </p:nvSpPr>
        <p:spPr>
          <a:xfrm>
            <a:off x="6312764" y="4006927"/>
            <a:ext cx="5475377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lnSpc>
                <a:spcPts val="1500"/>
              </a:lnSpc>
            </a:lvl1pPr>
          </a:lstStyle>
          <a:p>
            <a:r>
              <a:rPr lang="ru-RU" sz="1400" b="1" dirty="0">
                <a:solidFill>
                  <a:schemeClr val="accent6"/>
                </a:solidFill>
              </a:rPr>
              <a:t>Электронный документооборот</a:t>
            </a:r>
          </a:p>
          <a:p>
            <a:r>
              <a:rPr lang="ru-RU" sz="1100" dirty="0">
                <a:solidFill>
                  <a:schemeClr val="accent6"/>
                </a:solidFill>
              </a:rPr>
              <a:t>ONLINE формирование и получение первичных документов в личном кабинете в момент завершения заказа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8D42122-6704-409B-8D5C-45C69B1DAC2A}"/>
              </a:ext>
            </a:extLst>
          </p:cNvPr>
          <p:cNvSpPr txBox="1"/>
          <p:nvPr/>
        </p:nvSpPr>
        <p:spPr>
          <a:xfrm>
            <a:off x="6312764" y="1413993"/>
            <a:ext cx="5475377" cy="561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dirty="0">
                <a:solidFill>
                  <a:schemeClr val="accent6"/>
                </a:solidFill>
              </a:rPr>
              <a:t>Расширение базы клиентов и географии присутствия</a:t>
            </a:r>
          </a:p>
          <a:p>
            <a:pPr>
              <a:lnSpc>
                <a:spcPts val="1500"/>
              </a:lnSpc>
            </a:pPr>
            <a:r>
              <a:rPr lang="ru-RU" sz="1100" dirty="0">
                <a:solidFill>
                  <a:schemeClr val="accent6"/>
                </a:solidFill>
              </a:rPr>
              <a:t>Дополнительный канал продаж, отсутствие необходимости поиска клиентов,</a:t>
            </a:r>
          </a:p>
          <a:p>
            <a:pPr>
              <a:lnSpc>
                <a:spcPts val="1500"/>
              </a:lnSpc>
            </a:pPr>
            <a:r>
              <a:rPr lang="ru-RU" sz="1100" dirty="0">
                <a:solidFill>
                  <a:schemeClr val="accent6"/>
                </a:solidFill>
              </a:rPr>
              <a:t>ONLINE-аналитика рынка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46568F0-17DD-413B-941A-83FAD3D40139}"/>
              </a:ext>
            </a:extLst>
          </p:cNvPr>
          <p:cNvSpPr txBox="1"/>
          <p:nvPr/>
        </p:nvSpPr>
        <p:spPr>
          <a:xfrm>
            <a:off x="6312764" y="2055699"/>
            <a:ext cx="5475377" cy="561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dirty="0">
                <a:solidFill>
                  <a:schemeClr val="accent6"/>
                </a:solidFill>
              </a:rPr>
              <a:t>Возможность сокращения расходов и повышения производительности труда</a:t>
            </a:r>
          </a:p>
          <a:p>
            <a:pPr>
              <a:lnSpc>
                <a:spcPts val="1500"/>
              </a:lnSpc>
            </a:pPr>
            <a:r>
              <a:rPr lang="ru-RU" sz="1100" dirty="0">
                <a:solidFill>
                  <a:schemeClr val="accent6"/>
                </a:solidFill>
              </a:rPr>
              <a:t>Попутная загрузка вагона, благодаря чему снижаются затраты на порожний пробег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009AAE6-70D7-49B7-85F1-E5EB8949C45B}"/>
              </a:ext>
            </a:extLst>
          </p:cNvPr>
          <p:cNvSpPr txBox="1"/>
          <p:nvPr/>
        </p:nvSpPr>
        <p:spPr>
          <a:xfrm>
            <a:off x="6312764" y="2702477"/>
            <a:ext cx="5475377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dirty="0">
                <a:solidFill>
                  <a:schemeClr val="accent6"/>
                </a:solidFill>
              </a:rPr>
              <a:t>Комплекс к своим услугам</a:t>
            </a:r>
          </a:p>
          <a:p>
            <a:pPr>
              <a:lnSpc>
                <a:spcPts val="1500"/>
              </a:lnSpc>
            </a:pPr>
            <a:r>
              <a:rPr lang="ru-RU" sz="1100" dirty="0">
                <a:solidFill>
                  <a:schemeClr val="accent6"/>
                </a:solidFill>
              </a:rPr>
              <a:t>Возможность заказа перевозки без предоставления вагона, используя собственный подвижной состав (экспедирование для клиентов)</a:t>
            </a:r>
            <a:endParaRPr lang="ru-RU" sz="1400" dirty="0">
              <a:solidFill>
                <a:schemeClr val="accent6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A92A17A-A9E1-4E1A-B193-A6F6903C5100}"/>
              </a:ext>
            </a:extLst>
          </p:cNvPr>
          <p:cNvSpPr txBox="1"/>
          <p:nvPr/>
        </p:nvSpPr>
        <p:spPr>
          <a:xfrm>
            <a:off x="6312764" y="4755332"/>
            <a:ext cx="5475377" cy="7534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dirty="0">
                <a:solidFill>
                  <a:schemeClr val="accent6"/>
                </a:solidFill>
              </a:rPr>
              <a:t>Надежность</a:t>
            </a:r>
          </a:p>
          <a:p>
            <a:pPr>
              <a:lnSpc>
                <a:spcPts val="1500"/>
              </a:lnSpc>
            </a:pPr>
            <a:r>
              <a:rPr lang="ru-RU" sz="1100" dirty="0">
                <a:solidFill>
                  <a:schemeClr val="accent6"/>
                </a:solidFill>
              </a:rPr>
              <a:t>Все процессы автоматизированы, действуют по заданным алгоритмам и без участия человека, гарантия обеспечения железнодорожной перевозки (при выполнении условий перевозчика)</a:t>
            </a:r>
            <a:endParaRPr lang="ru-RU" sz="1400" dirty="0">
              <a:solidFill>
                <a:schemeClr val="accent6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8F156EA-3867-4470-BD30-472C422EC4AB}"/>
              </a:ext>
            </a:extLst>
          </p:cNvPr>
          <p:cNvSpPr txBox="1"/>
          <p:nvPr/>
        </p:nvSpPr>
        <p:spPr>
          <a:xfrm>
            <a:off x="6798801" y="889345"/>
            <a:ext cx="4302493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ru-RU" sz="2000" b="1" u="sng" dirty="0">
                <a:latin typeface="Exo 2" panose="00000500000000000000" pitchFamily="2" charset="-52"/>
              </a:rPr>
              <a:t>Для оператора</a:t>
            </a:r>
          </a:p>
        </p:txBody>
      </p:sp>
    </p:spTree>
    <p:extLst>
      <p:ext uri="{BB962C8B-B14F-4D97-AF65-F5344CB8AC3E}">
        <p14:creationId xmlns:p14="http://schemas.microsoft.com/office/powerpoint/2010/main" val="69264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6A5F-8941-462A-85A1-03C2AE9508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Структура клиентской базы и перевозимых грузов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5F83A64-0C12-44C0-B1A0-FC54865A1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6179-009D-4F6B-9B8A-C7673BDDC581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342070E3-147C-4931-9477-235440B3F30D}"/>
              </a:ext>
            </a:extLst>
          </p:cNvPr>
          <p:cNvGraphicFramePr/>
          <p:nvPr/>
        </p:nvGraphicFramePr>
        <p:xfrm>
          <a:off x="162413" y="1060127"/>
          <a:ext cx="5520343" cy="2640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6C20D04-43CB-4960-A2B2-454160359650}"/>
              </a:ext>
            </a:extLst>
          </p:cNvPr>
          <p:cNvSpPr txBox="1"/>
          <p:nvPr/>
        </p:nvSpPr>
        <p:spPr>
          <a:xfrm>
            <a:off x="3585189" y="2668970"/>
            <a:ext cx="1954381" cy="307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98" b="1" dirty="0">
                <a:solidFill>
                  <a:schemeClr val="accent1"/>
                </a:solidFill>
              </a:rPr>
              <a:t>+51% к августу 2018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8430C7-965F-4511-A5C4-1ADCAC844A1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51327">
            <a:off x="4141444" y="2304213"/>
            <a:ext cx="841145" cy="290189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54A1B2EA-C7B3-46C5-AB73-968C17278DB2}"/>
              </a:ext>
            </a:extLst>
          </p:cNvPr>
          <p:cNvGraphicFramePr/>
          <p:nvPr/>
        </p:nvGraphicFramePr>
        <p:xfrm>
          <a:off x="255387" y="4084170"/>
          <a:ext cx="5334394" cy="174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/>
        </p:nvGraphicFramePr>
        <p:xfrm>
          <a:off x="5582162" y="1060127"/>
          <a:ext cx="6423614" cy="5633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0CF236F-5FD2-4975-888A-61BAE574931B}"/>
              </a:ext>
            </a:extLst>
          </p:cNvPr>
          <p:cNvSpPr txBox="1"/>
          <p:nvPr/>
        </p:nvSpPr>
        <p:spPr>
          <a:xfrm>
            <a:off x="9508619" y="5998017"/>
            <a:ext cx="2279901" cy="52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97" dirty="0"/>
              <a:t>Доля грузов 3 класса</a:t>
            </a:r>
          </a:p>
          <a:p>
            <a:pPr algn="ctr"/>
            <a:r>
              <a:rPr lang="ru-RU" sz="1397" dirty="0"/>
              <a:t>возросла с 3 до 18%</a:t>
            </a:r>
          </a:p>
        </p:txBody>
      </p:sp>
    </p:spTree>
    <p:extLst>
      <p:ext uri="{BB962C8B-B14F-4D97-AF65-F5344CB8AC3E}">
        <p14:creationId xmlns:p14="http://schemas.microsoft.com/office/powerpoint/2010/main" val="12059829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E7E7D9-D4AE-F24D-9D19-ABF0A1AB8D98}"/>
              </a:ext>
            </a:extLst>
          </p:cNvPr>
          <p:cNvSpPr/>
          <p:nvPr/>
        </p:nvSpPr>
        <p:spPr>
          <a:xfrm>
            <a:off x="2552047" y="2436187"/>
            <a:ext cx="7064094" cy="2679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65"/>
              </a:spcBef>
            </a:pPr>
            <a:r>
              <a:rPr lang="ru-RU" sz="4256" b="1" dirty="0">
                <a:solidFill>
                  <a:schemeClr val="tx1">
                    <a:lumMod val="85000"/>
                    <a:lumOff val="15000"/>
                  </a:schemeClr>
                </a:solidFill>
                <a:latin typeface="Exo 2" panose="00000500000000000000" pitchFamily="2" charset="-52"/>
                <a:cs typeface="Arial" panose="020B0604020202020204" pitchFamily="34" charset="0"/>
              </a:rPr>
              <a:t>Спасибо за внимание</a:t>
            </a:r>
            <a:r>
              <a:rPr lang="en-US" sz="4256" b="1" dirty="0">
                <a:solidFill>
                  <a:schemeClr val="tx1">
                    <a:lumMod val="85000"/>
                    <a:lumOff val="15000"/>
                  </a:schemeClr>
                </a:solidFill>
                <a:latin typeface="Exo 2" panose="00000500000000000000" pitchFamily="2" charset="-52"/>
                <a:cs typeface="Arial" panose="020B0604020202020204" pitchFamily="34" charset="0"/>
              </a:rPr>
              <a:t>!</a:t>
            </a:r>
            <a:endParaRPr lang="ru-RU" sz="4256" b="1" dirty="0">
              <a:solidFill>
                <a:schemeClr val="tx1">
                  <a:lumMod val="85000"/>
                  <a:lumOff val="15000"/>
                </a:schemeClr>
              </a:solidFill>
              <a:latin typeface="Exo 2" panose="00000500000000000000" pitchFamily="2" charset="-52"/>
              <a:cs typeface="Arial" panose="020B0604020202020204" pitchFamily="34" charset="0"/>
            </a:endParaRPr>
          </a:p>
          <a:p>
            <a:pPr algn="ctr">
              <a:spcBef>
                <a:spcPts val="665"/>
              </a:spcBef>
            </a:pPr>
            <a:r>
              <a:rPr lang="ru-RU" sz="2394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+7(495)</a:t>
            </a:r>
            <a:r>
              <a:rPr lang="en-US" sz="2394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13</a:t>
            </a:r>
            <a:r>
              <a:rPr lang="ru-RU" sz="2394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6-81</a:t>
            </a:r>
            <a:r>
              <a:rPr lang="en-US" sz="2394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-</a:t>
            </a:r>
            <a:r>
              <a:rPr lang="ru-RU" sz="2394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09</a:t>
            </a:r>
          </a:p>
          <a:p>
            <a:pPr algn="ctr"/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</a:t>
            </a:r>
            <a:r>
              <a:rPr lang="ru-RU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@</a:t>
            </a:r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digitalrzd</a:t>
            </a:r>
            <a:r>
              <a:rPr lang="ru-RU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394" u="sng" dirty="0" err="1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endParaRPr lang="ru-RU" sz="2394" dirty="0">
              <a:solidFill>
                <a:schemeClr val="accent6"/>
              </a:solidFill>
              <a:latin typeface="Exo 2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service</a:t>
            </a:r>
            <a:r>
              <a:rPr lang="ru-RU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@</a:t>
            </a:r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digitalrzd</a:t>
            </a:r>
            <a:r>
              <a:rPr lang="ru-RU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en-US" sz="2394" u="sng" dirty="0" err="1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</a:t>
            </a:r>
            <a:endParaRPr lang="ru-RU" sz="2394" u="sng" dirty="0">
              <a:solidFill>
                <a:schemeClr val="accent6"/>
              </a:solidFill>
              <a:latin typeface="Exo 2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etpgp.rzd.ru</a:t>
            </a:r>
            <a:endParaRPr lang="ru-RU" sz="2394" u="sng" dirty="0">
              <a:solidFill>
                <a:schemeClr val="accent6"/>
              </a:solidFill>
              <a:latin typeface="Exo 2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en-US" sz="2394" u="sng" dirty="0">
                <a:solidFill>
                  <a:schemeClr val="accent6"/>
                </a:solidFill>
                <a:latin typeface="Exo 2" panose="00000500000000000000" pitchFamily="2" charset="-52"/>
                <a:cs typeface="Arial" panose="020B0604020202020204" pitchFamily="34" charset="0"/>
              </a:rPr>
              <a:t>www.digitalrzd.ru</a:t>
            </a:r>
            <a:endParaRPr lang="ru-RU" sz="2394" u="sng" dirty="0">
              <a:solidFill>
                <a:schemeClr val="accent6"/>
              </a:solidFill>
              <a:latin typeface="Exo 2" panose="000005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8555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ЦЛог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6CA82"/>
      </a:accent1>
      <a:accent2>
        <a:srgbClr val="3694F5"/>
      </a:accent2>
      <a:accent3>
        <a:srgbClr val="8E9AB0"/>
      </a:accent3>
      <a:accent4>
        <a:srgbClr val="D8BB93"/>
      </a:accent4>
      <a:accent5>
        <a:srgbClr val="B61E51"/>
      </a:accent5>
      <a:accent6>
        <a:srgbClr val="302C6A"/>
      </a:accent6>
      <a:hlink>
        <a:srgbClr val="0563C1"/>
      </a:hlink>
      <a:folHlink>
        <a:srgbClr val="954F72"/>
      </a:folHlink>
    </a:clrScheme>
    <a:fontScheme name="Друг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4739</TotalTime>
  <Words>1233</Words>
  <Application>Microsoft Office PowerPoint</Application>
  <PresentationFormat>Произвольный</PresentationFormat>
  <Paragraphs>209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Exo 2</vt:lpstr>
      <vt:lpstr>Times New Roman</vt:lpstr>
      <vt:lpstr>Wingdings</vt:lpstr>
      <vt:lpstr>Тема Office</vt:lpstr>
      <vt:lpstr>Электронная торговая площадка «Грузовые перевозки»</vt:lpstr>
      <vt:lpstr>Существующая договорная модель ЭТП ГП</vt:lpstr>
      <vt:lpstr>Функционал ЭТП ГП</vt:lpstr>
      <vt:lpstr>Стоимость участия  для операторов вагонов</vt:lpstr>
      <vt:lpstr>ЭТП сегодня - завтра</vt:lpstr>
      <vt:lpstr>Облачный сервис – удобный инструмент поставщиков услуг</vt:lpstr>
      <vt:lpstr>Преимущества ЭТП ГП</vt:lpstr>
      <vt:lpstr>Структура клиентской базы и перевозимых грузов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Сушкин Антон</dc:creator>
  <cp:lastModifiedBy>Павел</cp:lastModifiedBy>
  <cp:revision>352</cp:revision>
  <cp:lastPrinted>2019-09-24T09:37:24Z</cp:lastPrinted>
  <dcterms:created xsi:type="dcterms:W3CDTF">2019-01-17T12:28:20Z</dcterms:created>
  <dcterms:modified xsi:type="dcterms:W3CDTF">2019-09-24T10:04:00Z</dcterms:modified>
</cp:coreProperties>
</file>