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369" r:id="rId3"/>
    <p:sldId id="370" r:id="rId4"/>
    <p:sldId id="376" r:id="rId5"/>
    <p:sldId id="377" r:id="rId6"/>
    <p:sldId id="378" r:id="rId7"/>
    <p:sldId id="382" r:id="rId8"/>
    <p:sldId id="383" r:id="rId9"/>
    <p:sldId id="385" r:id="rId10"/>
    <p:sldId id="375" r:id="rId11"/>
  </p:sldIdLst>
  <p:sldSz cx="12192000" cy="6858000"/>
  <p:notesSz cx="6858000" cy="9144000"/>
  <p:custDataLst>
    <p:tags r:id="rId1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279" userDrawn="1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DA63"/>
    <a:srgbClr val="25D274"/>
    <a:srgbClr val="FFA717"/>
    <a:srgbClr val="D3D3D3"/>
    <a:srgbClr val="C87C00"/>
    <a:srgbClr val="581363"/>
    <a:srgbClr val="731982"/>
    <a:srgbClr val="444189"/>
    <a:srgbClr val="38356F"/>
    <a:srgbClr val="1DAA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EC20E35-A176-4012-BC5E-935CFFF8708E}" styleName="Средний стиль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10" autoAdjust="0"/>
    <p:restoredTop sz="96433" autoAdjust="0"/>
  </p:normalViewPr>
  <p:slideViewPr>
    <p:cSldViewPr snapToGrid="0">
      <p:cViewPr varScale="1">
        <p:scale>
          <a:sx n="67" d="100"/>
          <a:sy n="67" d="100"/>
        </p:scale>
        <p:origin x="516" y="52"/>
      </p:cViewPr>
      <p:guideLst>
        <p:guide pos="27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74FB29-EA41-45E0-BA71-6D0BCC9666A3}" type="datetimeFigureOut">
              <a:rPr lang="ru-RU" smtClean="0"/>
              <a:t>12.09.2019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A507D3-7A89-485D-ADBE-579B02C6D4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2719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D9195E-5987-41AF-AA30-F5BD22B7BF7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52503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8FFD-E16B-45A4-B710-2E68F91D4DB3}" type="datetimeFigureOut">
              <a:rPr lang="ru-RU" smtClean="0"/>
              <a:t>12.09.2019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DC7F-7BA0-470C-B739-F211263F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482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8FFD-E16B-45A4-B710-2E68F91D4DB3}" type="datetimeFigureOut">
              <a:rPr lang="ru-RU" smtClean="0"/>
              <a:t>12.09.2019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DC7F-7BA0-470C-B739-F211263F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78215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8FFD-E16B-45A4-B710-2E68F91D4DB3}" type="datetimeFigureOut">
              <a:rPr lang="ru-RU" smtClean="0"/>
              <a:t>12.09.2019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DC7F-7BA0-470C-B739-F211263F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732861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лайд с текст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Заголовок 5"/>
          <p:cNvSpPr txBox="1">
            <a:spLocks noGrp="1"/>
          </p:cNvSpPr>
          <p:nvPr>
            <p:ph type="body" sz="quarter" idx="13"/>
          </p:nvPr>
        </p:nvSpPr>
        <p:spPr>
          <a:xfrm>
            <a:off x="921538" y="454493"/>
            <a:ext cx="10911895" cy="744221"/>
          </a:xfrm>
          <a:prstGeom prst="rect">
            <a:avLst/>
          </a:prstGeom>
        </p:spPr>
        <p:txBody>
          <a:bodyPr lIns="72571" tIns="72571" rIns="72571" bIns="72571" anchor="b"/>
          <a:lstStyle>
            <a:lvl1pPr marL="0" indent="0" defTabSz="265772">
              <a:spcBef>
                <a:spcPts val="0"/>
              </a:spcBef>
              <a:buSzTx/>
              <a:buNone/>
              <a:defRPr sz="3663">
                <a:solidFill>
                  <a:srgbClr val="28B93C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Заголовок слайда</a:t>
            </a:r>
          </a:p>
        </p:txBody>
      </p:sp>
      <p:sp>
        <p:nvSpPr>
          <p:cNvPr id="46" name="- подзаголовок слайда"/>
          <p:cNvSpPr txBox="1">
            <a:spLocks noGrp="1"/>
          </p:cNvSpPr>
          <p:nvPr>
            <p:ph type="body" sz="quarter" idx="14"/>
          </p:nvPr>
        </p:nvSpPr>
        <p:spPr>
          <a:xfrm>
            <a:off x="955509" y="1054105"/>
            <a:ext cx="10843947" cy="430695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defTabSz="354362">
              <a:spcBef>
                <a:spcPts val="0"/>
              </a:spcBef>
              <a:buSzTx/>
              <a:buNone/>
              <a:defRPr sz="2443">
                <a:solidFill>
                  <a:srgbClr val="731982"/>
                </a:solidFill>
                <a:latin typeface="Arial Black"/>
                <a:ea typeface="Arial Black"/>
                <a:cs typeface="Arial Black"/>
                <a:sym typeface="Arial Black"/>
              </a:defRPr>
            </a:lvl1pPr>
          </a:lstStyle>
          <a:p>
            <a:r>
              <a:t>- подзаголовок слайда</a:t>
            </a:r>
          </a:p>
        </p:txBody>
      </p:sp>
      <p:sp>
        <p:nvSpPr>
          <p:cNvPr id="47" name="Текст слайда…"/>
          <p:cNvSpPr txBox="1">
            <a:spLocks noGrp="1"/>
          </p:cNvSpPr>
          <p:nvPr>
            <p:ph type="body" sz="quarter" idx="15"/>
          </p:nvPr>
        </p:nvSpPr>
        <p:spPr>
          <a:xfrm>
            <a:off x="1447802" y="1783943"/>
            <a:ext cx="10233955" cy="2169825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>
              <a:spcBef>
                <a:spcPts val="0"/>
              </a:spcBef>
              <a:buSzTx/>
              <a:buNone/>
              <a:defRPr sz="3000" b="1">
                <a:latin typeface="Arial"/>
                <a:cs typeface="Arial"/>
                <a:sym typeface="Arial"/>
              </a:defRPr>
            </a:lvl1pPr>
          </a:lstStyle>
          <a:p>
            <a:pPr marL="0" indent="0">
              <a:spcBef>
                <a:spcPts val="0"/>
              </a:spcBef>
              <a:buSzTx/>
              <a:buNone/>
              <a:defRPr sz="3000" b="1">
                <a:latin typeface="Arial"/>
                <a:ea typeface="Arial"/>
                <a:cs typeface="Arial"/>
                <a:sym typeface="Arial"/>
              </a:defRPr>
            </a:pPr>
            <a:r>
              <a:t>Текст слайда</a:t>
            </a:r>
          </a:p>
          <a:p>
            <a:pPr marL="0" indent="0">
              <a:spcBef>
                <a:spcPts val="0"/>
              </a:spcBef>
              <a:buSzTx/>
              <a:buNone/>
              <a:defRPr sz="3000">
                <a:latin typeface="Arial"/>
                <a:ea typeface="Arial"/>
                <a:cs typeface="Arial"/>
                <a:sym typeface="Arial"/>
              </a:defRPr>
            </a:pPr>
            <a:r>
              <a:t>Текст слайда</a:t>
            </a:r>
          </a:p>
          <a:p>
            <a:pPr marL="223249" lvl="1" indent="-111625">
              <a:spcBef>
                <a:spcPts val="0"/>
              </a:spcBef>
              <a:buSzPct val="100000"/>
              <a:defRPr sz="3000">
                <a:latin typeface="Arial"/>
                <a:ea typeface="Arial"/>
                <a:cs typeface="Arial"/>
                <a:sym typeface="Arial"/>
              </a:defRPr>
            </a:pPr>
            <a:r>
              <a:t>пункт 1</a:t>
            </a:r>
          </a:p>
          <a:p>
            <a:pPr marL="223249" lvl="1" indent="-111625">
              <a:spcBef>
                <a:spcPts val="0"/>
              </a:spcBef>
              <a:buSzPct val="100000"/>
              <a:defRPr sz="3000">
                <a:latin typeface="Arial"/>
                <a:ea typeface="Arial"/>
                <a:cs typeface="Arial"/>
                <a:sym typeface="Arial"/>
              </a:defRPr>
            </a:pPr>
            <a:r>
              <a:t>пункт 2</a:t>
            </a:r>
          </a:p>
          <a:p>
            <a:pPr marL="223249" lvl="1" indent="-111625">
              <a:spcBef>
                <a:spcPts val="0"/>
              </a:spcBef>
              <a:buSzPct val="100000"/>
              <a:defRPr sz="3000">
                <a:latin typeface="Arial"/>
                <a:ea typeface="Arial"/>
                <a:cs typeface="Arial"/>
                <a:sym typeface="Arial"/>
              </a:defRPr>
            </a:pPr>
            <a:r>
              <a:t>пункт 3</a:t>
            </a:r>
          </a:p>
        </p:txBody>
      </p:sp>
      <p:sp>
        <p:nvSpPr>
          <p:cNvPr id="48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8610601" y="6356352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09387"/>
            <a:fld id="{86CB4B4D-7CA3-9044-876B-883B54F8677D}" type="slidenum">
              <a:rPr lang="ru-RU" smtClean="0">
                <a:solidFill>
                  <a:srgbClr val="000000"/>
                </a:solidFill>
              </a:rPr>
              <a:pPr defTabSz="609387"/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3074107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8FFD-E16B-45A4-B710-2E68F91D4DB3}" type="datetimeFigureOut">
              <a:rPr lang="ru-RU" smtClean="0"/>
              <a:t>12.09.2019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DC7F-7BA0-470C-B739-F211263F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5720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8FFD-E16B-45A4-B710-2E68F91D4DB3}" type="datetimeFigureOut">
              <a:rPr lang="ru-RU" smtClean="0"/>
              <a:t>12.09.2019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DC7F-7BA0-470C-B739-F211263F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119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8FFD-E16B-45A4-B710-2E68F91D4DB3}" type="datetimeFigureOut">
              <a:rPr lang="ru-RU" smtClean="0"/>
              <a:t>12.09.2019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DC7F-7BA0-470C-B739-F211263F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425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8FFD-E16B-45A4-B710-2E68F91D4DB3}" type="datetimeFigureOut">
              <a:rPr lang="ru-RU" smtClean="0"/>
              <a:t>12.09.2019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DC7F-7BA0-470C-B739-F211263F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076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8FFD-E16B-45A4-B710-2E68F91D4DB3}" type="datetimeFigureOut">
              <a:rPr lang="ru-RU" smtClean="0"/>
              <a:t>12.09.2019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DC7F-7BA0-470C-B739-F211263F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37899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8FFD-E16B-45A4-B710-2E68F91D4DB3}" type="datetimeFigureOut">
              <a:rPr lang="ru-RU" smtClean="0"/>
              <a:t>12.09.2019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DC7F-7BA0-470C-B739-F211263F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60165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8FFD-E16B-45A4-B710-2E68F91D4DB3}" type="datetimeFigureOut">
              <a:rPr lang="ru-RU" smtClean="0"/>
              <a:t>12.09.2019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DC7F-7BA0-470C-B739-F211263F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66503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4E8FFD-E16B-45A4-B710-2E68F91D4DB3}" type="datetimeFigureOut">
              <a:rPr lang="ru-RU" smtClean="0"/>
              <a:t>12.09.2019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C6DC7F-7BA0-470C-B739-F211263F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27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3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 hidden="1"/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24031588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40" name="Слайд think-cell" r:id="rId17" imgW="470" imgH="469" progId="TCLayout.ActiveDocument.1">
                  <p:embed/>
                </p:oleObj>
              </mc:Choice>
              <mc:Fallback>
                <p:oleObj name="Слайд think-cell" r:id="rId1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Прямоугольник 6" hidden="1"/>
          <p:cNvSpPr/>
          <p:nvPr userDrawn="1">
            <p:custDataLst>
              <p:tags r:id="rId16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ru-RU" sz="4400" b="0" i="0" baseline="0" dirty="0">
              <a:latin typeface="Calibri Light" panose="020F0302020204030204" pitchFamily="34" charset="0"/>
              <a:ea typeface="+mj-ea"/>
              <a:cs typeface="+mj-cs"/>
              <a:sym typeface="Calibri Light" panose="020F0302020204030204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4E8FFD-E16B-45A4-B710-2E68F91D4DB3}" type="datetimeFigureOut">
              <a:rPr lang="ru-RU" smtClean="0"/>
              <a:t>12.09.2019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C6DC7F-7BA0-470C-B739-F211263FD5E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2796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Yuri.linkov@megafon.ru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3" Type="http://schemas.openxmlformats.org/officeDocument/2006/relationships/slideLayout" Target="../slideLayouts/slideLayout12.xml"/><Relationship Id="rId21" Type="http://schemas.microsoft.com/office/2007/relationships/hdphoto" Target="../media/hdphoto3.wdp"/><Relationship Id="rId7" Type="http://schemas.openxmlformats.org/officeDocument/2006/relationships/image" Target="../media/image4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" Type="http://schemas.openxmlformats.org/officeDocument/2006/relationships/tags" Target="../tags/tag4.xml"/><Relationship Id="rId16" Type="http://schemas.openxmlformats.org/officeDocument/2006/relationships/image" Target="../media/image11.png"/><Relationship Id="rId20" Type="http://schemas.openxmlformats.org/officeDocument/2006/relationships/image" Target="../media/image14.png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emf"/><Relationship Id="rId11" Type="http://schemas.openxmlformats.org/officeDocument/2006/relationships/image" Target="../media/image6.png"/><Relationship Id="rId5" Type="http://schemas.openxmlformats.org/officeDocument/2006/relationships/oleObject" Target="../embeddings/oleObject2.bin"/><Relationship Id="rId15" Type="http://schemas.openxmlformats.org/officeDocument/2006/relationships/image" Target="../media/image10.png"/><Relationship Id="rId10" Type="http://schemas.microsoft.com/office/2007/relationships/hdphoto" Target="../media/hdphoto1.wdp"/><Relationship Id="rId19" Type="http://schemas.microsoft.com/office/2007/relationships/hdphoto" Target="../media/hdphoto2.wdp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Relationship Id="rId14" Type="http://schemas.openxmlformats.org/officeDocument/2006/relationships/image" Target="../media/image9.png"/><Relationship Id="rId22" Type="http://schemas.openxmlformats.org/officeDocument/2006/relationships/image" Target="../media/image1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png"/><Relationship Id="rId11" Type="http://schemas.openxmlformats.org/officeDocument/2006/relationships/image" Target="../media/image20.png"/><Relationship Id="rId5" Type="http://schemas.openxmlformats.org/officeDocument/2006/relationships/image" Target="../media/image1.emf"/><Relationship Id="rId10" Type="http://schemas.openxmlformats.org/officeDocument/2006/relationships/image" Target="../media/image19.png"/><Relationship Id="rId4" Type="http://schemas.openxmlformats.org/officeDocument/2006/relationships/oleObject" Target="../embeddings/oleObject3.bin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8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2.png"/><Relationship Id="rId12" Type="http://schemas.openxmlformats.org/officeDocument/2006/relationships/image" Target="../media/image27.png"/><Relationship Id="rId17" Type="http://schemas.openxmlformats.org/officeDocument/2006/relationships/image" Target="../media/image16.png"/><Relationship Id="rId2" Type="http://schemas.openxmlformats.org/officeDocument/2006/relationships/tags" Target="../tags/tag6.xml"/><Relationship Id="rId16" Type="http://schemas.openxmlformats.org/officeDocument/2006/relationships/image" Target="../media/image31.png"/><Relationship Id="rId1" Type="http://schemas.openxmlformats.org/officeDocument/2006/relationships/vmlDrawing" Target="../drawings/vmlDrawing4.vml"/><Relationship Id="rId6" Type="http://schemas.openxmlformats.org/officeDocument/2006/relationships/image" Target="../media/image2.png"/><Relationship Id="rId11" Type="http://schemas.openxmlformats.org/officeDocument/2006/relationships/image" Target="../media/image26.png"/><Relationship Id="rId5" Type="http://schemas.openxmlformats.org/officeDocument/2006/relationships/image" Target="../media/image1.emf"/><Relationship Id="rId15" Type="http://schemas.openxmlformats.org/officeDocument/2006/relationships/image" Target="../media/image30.png"/><Relationship Id="rId10" Type="http://schemas.openxmlformats.org/officeDocument/2006/relationships/image" Target="../media/image25.png"/><Relationship Id="rId4" Type="http://schemas.openxmlformats.org/officeDocument/2006/relationships/oleObject" Target="../embeddings/oleObject4.bin"/><Relationship Id="rId9" Type="http://schemas.openxmlformats.org/officeDocument/2006/relationships/image" Target="../media/image24.png"/><Relationship Id="rId14" Type="http://schemas.openxmlformats.org/officeDocument/2006/relationships/image" Target="../media/image2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9.png"/><Relationship Id="rId2" Type="http://schemas.openxmlformats.org/officeDocument/2006/relationships/tags" Target="../tags/tag7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10" Type="http://schemas.openxmlformats.org/officeDocument/2006/relationships/image" Target="../media/image33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4.png"/><Relationship Id="rId2" Type="http://schemas.openxmlformats.org/officeDocument/2006/relationships/tags" Target="../tags/tag8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.png"/><Relationship Id="rId11" Type="http://schemas.openxmlformats.org/officeDocument/2006/relationships/image" Target="../media/image36.png"/><Relationship Id="rId5" Type="http://schemas.openxmlformats.org/officeDocument/2006/relationships/image" Target="../media/image1.emf"/><Relationship Id="rId10" Type="http://schemas.openxmlformats.org/officeDocument/2006/relationships/image" Target="../media/image33.png"/><Relationship Id="rId4" Type="http://schemas.openxmlformats.org/officeDocument/2006/relationships/oleObject" Target="../embeddings/oleObject6.bin"/><Relationship Id="rId9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13" Type="http://schemas.openxmlformats.org/officeDocument/2006/relationships/image" Target="../media/image39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2.png"/><Relationship Id="rId12" Type="http://schemas.openxmlformats.org/officeDocument/2006/relationships/image" Target="../media/image38.png"/><Relationship Id="rId2" Type="http://schemas.openxmlformats.org/officeDocument/2006/relationships/tags" Target="../tags/tag9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.png"/><Relationship Id="rId11" Type="http://schemas.openxmlformats.org/officeDocument/2006/relationships/image" Target="../media/image35.png"/><Relationship Id="rId5" Type="http://schemas.openxmlformats.org/officeDocument/2006/relationships/image" Target="../media/image1.emf"/><Relationship Id="rId10" Type="http://schemas.openxmlformats.org/officeDocument/2006/relationships/image" Target="../media/image37.png"/><Relationship Id="rId4" Type="http://schemas.openxmlformats.org/officeDocument/2006/relationships/oleObject" Target="../embeddings/oleObject7.bin"/><Relationship Id="rId9" Type="http://schemas.openxmlformats.org/officeDocument/2006/relationships/image" Target="../media/image19.png"/><Relationship Id="rId14" Type="http://schemas.openxmlformats.org/officeDocument/2006/relationships/image" Target="../media/image40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5.png"/><Relationship Id="rId2" Type="http://schemas.openxmlformats.org/officeDocument/2006/relationships/tags" Target="../tags/tag10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.png"/><Relationship Id="rId11" Type="http://schemas.openxmlformats.org/officeDocument/2006/relationships/image" Target="../media/image37.png"/><Relationship Id="rId5" Type="http://schemas.openxmlformats.org/officeDocument/2006/relationships/image" Target="../media/image1.emf"/><Relationship Id="rId10" Type="http://schemas.openxmlformats.org/officeDocument/2006/relationships/image" Target="../media/image19.png"/><Relationship Id="rId4" Type="http://schemas.openxmlformats.org/officeDocument/2006/relationships/oleObject" Target="../embeddings/oleObject8.bin"/><Relationship Id="rId9" Type="http://schemas.openxmlformats.org/officeDocument/2006/relationships/image" Target="../media/image3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1.png"/><Relationship Id="rId2" Type="http://schemas.openxmlformats.org/officeDocument/2006/relationships/tags" Target="../tags/tag11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9.bin"/><Relationship Id="rId9" Type="http://schemas.openxmlformats.org/officeDocument/2006/relationships/image" Target="../media/image4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 rot="10800000">
            <a:off x="511175" y="692150"/>
            <a:ext cx="3799609" cy="1188244"/>
            <a:chOff x="11032332" y="870068"/>
            <a:chExt cx="895040" cy="283368"/>
          </a:xfrm>
        </p:grpSpPr>
        <p:sp>
          <p:nvSpPr>
            <p:cNvPr id="7" name="Овал 6"/>
            <p:cNvSpPr/>
            <p:nvPr/>
          </p:nvSpPr>
          <p:spPr>
            <a:xfrm>
              <a:off x="11032332" y="870068"/>
              <a:ext cx="283368" cy="283368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8" name="Овал 7"/>
            <p:cNvSpPr/>
            <p:nvPr/>
          </p:nvSpPr>
          <p:spPr>
            <a:xfrm>
              <a:off x="11644004" y="870068"/>
              <a:ext cx="283368" cy="283368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rgbClr val="731982"/>
                </a:solidFill>
              </a:endParaRPr>
            </a:p>
          </p:txBody>
        </p:sp>
        <p:sp>
          <p:nvSpPr>
            <p:cNvPr id="9" name="Овал 8"/>
            <p:cNvSpPr/>
            <p:nvPr/>
          </p:nvSpPr>
          <p:spPr>
            <a:xfrm>
              <a:off x="11338168" y="870068"/>
              <a:ext cx="283368" cy="283368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BD42C2-9CC4-4324-AC1B-3D1B3C09CF98}" type="slidenum">
              <a:rPr lang="ru-RU" smtClean="0"/>
              <a:t>1</a:t>
            </a:fld>
            <a:endParaRPr lang="ru-RU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6768" y="5948026"/>
            <a:ext cx="2312861" cy="735139"/>
          </a:xfrm>
          <a:prstGeom prst="rect">
            <a:avLst/>
          </a:prstGeom>
        </p:spPr>
      </p:pic>
      <p:sp>
        <p:nvSpPr>
          <p:cNvPr id="11" name="Заголовок 11"/>
          <p:cNvSpPr txBox="1">
            <a:spLocks/>
          </p:cNvSpPr>
          <p:nvPr/>
        </p:nvSpPr>
        <p:spPr>
          <a:xfrm>
            <a:off x="158668" y="3168029"/>
            <a:ext cx="10569688" cy="1552515"/>
          </a:xfrm>
          <a:prstGeom prst="rect">
            <a:avLst/>
          </a:prstGeom>
        </p:spPr>
        <p:txBody>
          <a:bodyPr vert="horz" lIns="68604" tIns="34302" rIns="68604" bIns="34302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smtClean="0">
                <a:latin typeface="GT Walsheim v2 Manual Black" panose="00000900000000000000" pitchFamily="50" charset="-52"/>
              </a:rPr>
              <a:t>Цифровая повестка</a:t>
            </a:r>
            <a:endParaRPr lang="ru-RU" sz="4800" dirty="0">
              <a:latin typeface="GT Walsheim v2 Manual Black" panose="00000900000000000000" pitchFamily="50" charset="-52"/>
            </a:endParaRPr>
          </a:p>
          <a:p>
            <a:r>
              <a:rPr lang="ru-RU" sz="3600" dirty="0" smtClean="0">
                <a:solidFill>
                  <a:srgbClr val="00B956"/>
                </a:solidFill>
                <a:latin typeface="GT Walsheim v2 Manual Bold" panose="00000800000000000000" pitchFamily="50" charset="-52"/>
              </a:rPr>
              <a:t>Для региональных властей</a:t>
            </a:r>
            <a:endParaRPr lang="ru-RU" sz="3600" dirty="0">
              <a:solidFill>
                <a:srgbClr val="00B956"/>
              </a:solidFill>
              <a:latin typeface="GT Walsheim v2 Manual Bold" panose="000008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666487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22577" y="375813"/>
            <a:ext cx="98544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atin typeface="GT Walsheim v2 Manual Black" panose="00000900000000000000" pitchFamily="50" charset="-52"/>
              </a:rPr>
              <a:t>Контакты</a:t>
            </a:r>
            <a:endParaRPr lang="ru-RU" sz="4800" dirty="0">
              <a:latin typeface="GT Walsheim v2 Manual Black" panose="00000900000000000000" pitchFamily="50" charset="-52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002" y="5948027"/>
            <a:ext cx="2312861" cy="735138"/>
          </a:xfrm>
          <a:prstGeom prst="rect">
            <a:avLst/>
          </a:prstGeom>
        </p:spPr>
      </p:pic>
      <p:grpSp>
        <p:nvGrpSpPr>
          <p:cNvPr id="15" name="Группа 14"/>
          <p:cNvGrpSpPr/>
          <p:nvPr/>
        </p:nvGrpSpPr>
        <p:grpSpPr>
          <a:xfrm>
            <a:off x="10776994" y="6144633"/>
            <a:ext cx="1079994" cy="341925"/>
            <a:chOff x="10776993" y="6289862"/>
            <a:chExt cx="1079995" cy="341925"/>
          </a:xfrm>
        </p:grpSpPr>
        <p:sp>
          <p:nvSpPr>
            <p:cNvPr id="16" name="Овал 15"/>
            <p:cNvSpPr/>
            <p:nvPr/>
          </p:nvSpPr>
          <p:spPr>
            <a:xfrm>
              <a:off x="10776993" y="6289862"/>
              <a:ext cx="341924" cy="341925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9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7" name="Овал 16"/>
            <p:cNvSpPr/>
            <p:nvPr/>
          </p:nvSpPr>
          <p:spPr>
            <a:xfrm>
              <a:off x="11515064" y="6289862"/>
              <a:ext cx="341924" cy="341925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9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8" name="Овал 17"/>
            <p:cNvSpPr/>
            <p:nvPr/>
          </p:nvSpPr>
          <p:spPr>
            <a:xfrm>
              <a:off x="11146028" y="6289862"/>
              <a:ext cx="341924" cy="341925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9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2443374"/>
            <a:ext cx="3343253" cy="222665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4708333" y="2854548"/>
            <a:ext cx="6977693" cy="11489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66" dirty="0" smtClean="0">
                <a:latin typeface="GT Walsheim v2 Manual Black" panose="00000900000000000000" pitchFamily="50" charset="-52"/>
              </a:rPr>
              <a:t>Юрий Линьков</a:t>
            </a:r>
            <a:endParaRPr lang="ru-RU" sz="2666" dirty="0">
              <a:latin typeface="GT Walsheim v2 Manual Black" panose="00000900000000000000" pitchFamily="50" charset="-52"/>
            </a:endParaRPr>
          </a:p>
          <a:p>
            <a:r>
              <a:rPr lang="ru-RU" sz="1400" dirty="0">
                <a:latin typeface="GT Walsheim v2 Manual" panose="00000500000000000000" pitchFamily="50" charset="-52"/>
              </a:rPr>
              <a:t>Руководитель </a:t>
            </a:r>
            <a:r>
              <a:rPr lang="ru-RU" sz="1400" dirty="0" smtClean="0">
                <a:latin typeface="GT Walsheim v2 Manual" panose="00000500000000000000" pitchFamily="50" charset="-52"/>
              </a:rPr>
              <a:t>цифровых проектов</a:t>
            </a:r>
            <a:r>
              <a:rPr lang="en-US" sz="1400" dirty="0" smtClean="0">
                <a:latin typeface="GT Walsheim v2 Manual" panose="00000500000000000000" pitchFamily="50" charset="-52"/>
              </a:rPr>
              <a:t> </a:t>
            </a:r>
            <a:endParaRPr lang="ru-RU" sz="1400" dirty="0">
              <a:latin typeface="GT Walsheim v2 Manual" panose="00000500000000000000" pitchFamily="50" charset="-52"/>
            </a:endParaRPr>
          </a:p>
          <a:p>
            <a:r>
              <a:rPr lang="ru-RU" sz="1400" dirty="0">
                <a:latin typeface="GT Walsheim v2 Manual" panose="00000500000000000000" pitchFamily="50" charset="-52"/>
              </a:rPr>
              <a:t>+7 </a:t>
            </a:r>
            <a:r>
              <a:rPr lang="ru-RU" sz="1400" dirty="0" smtClean="0">
                <a:latin typeface="GT Walsheim v2 Manual" panose="00000500000000000000" pitchFamily="50" charset="-52"/>
              </a:rPr>
              <a:t>926 280 0889</a:t>
            </a:r>
            <a:endParaRPr lang="ru-RU" sz="1400" dirty="0">
              <a:latin typeface="GT Walsheim v2 Manual" panose="00000500000000000000" pitchFamily="50" charset="-52"/>
            </a:endParaRPr>
          </a:p>
          <a:p>
            <a:r>
              <a:rPr lang="en-US" sz="1400" dirty="0" smtClean="0">
                <a:latin typeface="GT Walsheim v2 Manual" panose="00000500000000000000" pitchFamily="50" charset="-52"/>
                <a:hlinkClick r:id="rId4"/>
              </a:rPr>
              <a:t>Yuri.Linkov@megafon.ru</a:t>
            </a:r>
            <a:r>
              <a:rPr lang="en-US" sz="1400" dirty="0" smtClean="0">
                <a:latin typeface="GT Walsheim v2 Manual" panose="00000500000000000000" pitchFamily="50" charset="-52"/>
              </a:rPr>
              <a:t> </a:t>
            </a:r>
            <a:endParaRPr lang="ru-RU" sz="1400" dirty="0">
              <a:latin typeface="GT Walsheim v2 Manual" panose="00000500000000000000" pitchFamily="50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84166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84516042"/>
              </p:ext>
            </p:extLst>
          </p:nvPr>
        </p:nvGraphicFramePr>
        <p:xfrm>
          <a:off x="1590" y="1590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55" name="Слайд think-cell" r:id="rId5" imgW="470" imgH="469" progId="TCLayout.ActiveDocument.1">
                  <p:embed/>
                </p:oleObj>
              </mc:Choice>
              <mc:Fallback>
                <p:oleObj name="Слайд think-cell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90" y="1590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9698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9141" y="2344843"/>
            <a:ext cx="4182207" cy="2688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Прямоугольник 24"/>
          <p:cNvSpPr/>
          <p:nvPr/>
        </p:nvSpPr>
        <p:spPr>
          <a:xfrm>
            <a:off x="324341" y="297309"/>
            <a:ext cx="7470315" cy="70775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09387"/>
            <a:r>
              <a:rPr lang="ru-RU" sz="3999" dirty="0">
                <a:solidFill>
                  <a:srgbClr val="000000"/>
                </a:solidFill>
                <a:latin typeface="GT Walsheim v2 Manual Black" panose="00000900000000000000" pitchFamily="50" charset="-52"/>
                <a:sym typeface="Arial Black"/>
              </a:rPr>
              <a:t>Задачи цифрового </a:t>
            </a:r>
            <a:r>
              <a:rPr lang="ru-RU" sz="3999" dirty="0" smtClean="0">
                <a:solidFill>
                  <a:srgbClr val="000000"/>
                </a:solidFill>
                <a:latin typeface="GT Walsheim v2 Manual Black" panose="00000900000000000000" pitchFamily="50" charset="-52"/>
                <a:sym typeface="Arial Black"/>
              </a:rPr>
              <a:t>региона</a:t>
            </a:r>
            <a:endParaRPr lang="ru-RU" sz="3999" dirty="0">
              <a:solidFill>
                <a:srgbClr val="000000"/>
              </a:solidFill>
              <a:latin typeface="GT Walsheim v2 Manual Black" panose="00000900000000000000" pitchFamily="50" charset="-52"/>
              <a:sym typeface="Arial Black"/>
            </a:endParaRPr>
          </a:p>
        </p:txBody>
      </p:sp>
      <p:pic>
        <p:nvPicPr>
          <p:cNvPr id="95" name="Рисунок 9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805" y="5947251"/>
            <a:ext cx="2312148" cy="734911"/>
          </a:xfrm>
          <a:prstGeom prst="rect">
            <a:avLst/>
          </a:prstGeom>
        </p:spPr>
      </p:pic>
      <p:sp>
        <p:nvSpPr>
          <p:cNvPr id="89" name="Овал 88"/>
          <p:cNvSpPr/>
          <p:nvPr/>
        </p:nvSpPr>
        <p:spPr>
          <a:xfrm>
            <a:off x="3978903" y="1662276"/>
            <a:ext cx="4240822" cy="4240822"/>
          </a:xfrm>
          <a:prstGeom prst="ellipse">
            <a:avLst/>
          </a:prstGeom>
          <a:noFill/>
          <a:ln w="19050">
            <a:solidFill>
              <a:srgbClr val="00B95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55" name="TextBox 86"/>
          <p:cNvSpPr txBox="1"/>
          <p:nvPr/>
        </p:nvSpPr>
        <p:spPr>
          <a:xfrm>
            <a:off x="1085583" y="5038053"/>
            <a:ext cx="3137100" cy="361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 anchor="ctr">
            <a:spAutoFit/>
          </a:bodyPr>
          <a:lstStyle>
            <a:lvl1pPr algn="r" defTabSz="1828800">
              <a:lnSpc>
                <a:spcPct val="70000"/>
              </a:lnSpc>
              <a:defRPr sz="2500" b="0">
                <a:latin typeface="GT Walsheim v2 Manual Regular"/>
                <a:ea typeface="GT Walsheim v2 Manual Regular"/>
                <a:cs typeface="GT Walsheim v2 Manual Regular"/>
                <a:sym typeface="GT Walsheim v2 Manual Regular"/>
              </a:defRPr>
            </a:lvl1pPr>
          </a:lstStyle>
          <a:p>
            <a:pPr hangingPunct="0"/>
            <a:r>
              <a:rPr lang="ru-RU" sz="1250" kern="0" dirty="0" smtClean="0">
                <a:solidFill>
                  <a:srgbClr val="000000"/>
                </a:solidFill>
                <a:latin typeface="GT Walsheim v2 Manual" panose="00000500000000000000" pitchFamily="50" charset="-52"/>
              </a:rPr>
              <a:t>Контроль основных параметров </a:t>
            </a:r>
            <a:br>
              <a:rPr lang="ru-RU" sz="1250" kern="0" dirty="0" smtClean="0">
                <a:solidFill>
                  <a:srgbClr val="000000"/>
                </a:solidFill>
                <a:latin typeface="GT Walsheim v2 Manual" panose="00000500000000000000" pitchFamily="50" charset="-52"/>
              </a:rPr>
            </a:br>
            <a:r>
              <a:rPr lang="ru-RU" sz="1250" kern="0" dirty="0" smtClean="0">
                <a:solidFill>
                  <a:srgbClr val="000000"/>
                </a:solidFill>
                <a:latin typeface="GT Walsheim v2 Manual" panose="00000500000000000000" pitchFamily="50" charset="-52"/>
              </a:rPr>
              <a:t>жизни региона</a:t>
            </a:r>
            <a:endParaRPr lang="ru-RU" sz="1250" kern="0" dirty="0">
              <a:solidFill>
                <a:srgbClr val="000000"/>
              </a:solidFill>
              <a:latin typeface="GT Walsheim v2 Manual" panose="00000500000000000000" pitchFamily="50" charset="-52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4662521" y="1660673"/>
            <a:ext cx="672000" cy="672000"/>
            <a:chOff x="12812227" y="-72000"/>
            <a:chExt cx="504000" cy="504000"/>
          </a:xfrm>
        </p:grpSpPr>
        <p:sp>
          <p:nvSpPr>
            <p:cNvPr id="101" name="Овал 100"/>
            <p:cNvSpPr/>
            <p:nvPr/>
          </p:nvSpPr>
          <p:spPr>
            <a:xfrm>
              <a:off x="12812227" y="-72000"/>
              <a:ext cx="504000" cy="50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71" name="Овал 70"/>
            <p:cNvSpPr/>
            <p:nvPr/>
          </p:nvSpPr>
          <p:spPr>
            <a:xfrm>
              <a:off x="12884227" y="5026"/>
              <a:ext cx="360000" cy="360000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</p:grpSp>
      <p:grpSp>
        <p:nvGrpSpPr>
          <p:cNvPr id="122" name="Группа 121"/>
          <p:cNvGrpSpPr/>
          <p:nvPr/>
        </p:nvGrpSpPr>
        <p:grpSpPr>
          <a:xfrm>
            <a:off x="3976503" y="2264666"/>
            <a:ext cx="672000" cy="672000"/>
            <a:chOff x="12812227" y="-72000"/>
            <a:chExt cx="504000" cy="504000"/>
          </a:xfrm>
        </p:grpSpPr>
        <p:sp>
          <p:nvSpPr>
            <p:cNvPr id="125" name="Овал 124"/>
            <p:cNvSpPr/>
            <p:nvPr/>
          </p:nvSpPr>
          <p:spPr>
            <a:xfrm>
              <a:off x="12812227" y="-72000"/>
              <a:ext cx="504000" cy="50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126" name="Овал 125"/>
            <p:cNvSpPr/>
            <p:nvPr/>
          </p:nvSpPr>
          <p:spPr>
            <a:xfrm>
              <a:off x="12884227" y="5026"/>
              <a:ext cx="360000" cy="360000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</p:grpSp>
      <p:grpSp>
        <p:nvGrpSpPr>
          <p:cNvPr id="127" name="Группа 126"/>
          <p:cNvGrpSpPr/>
          <p:nvPr/>
        </p:nvGrpSpPr>
        <p:grpSpPr>
          <a:xfrm>
            <a:off x="3670660" y="3143304"/>
            <a:ext cx="672000" cy="672000"/>
            <a:chOff x="12812227" y="-72000"/>
            <a:chExt cx="504000" cy="504000"/>
          </a:xfrm>
        </p:grpSpPr>
        <p:sp>
          <p:nvSpPr>
            <p:cNvPr id="130" name="Овал 129"/>
            <p:cNvSpPr/>
            <p:nvPr/>
          </p:nvSpPr>
          <p:spPr>
            <a:xfrm>
              <a:off x="12812227" y="-72000"/>
              <a:ext cx="504000" cy="50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131" name="Овал 130"/>
            <p:cNvSpPr/>
            <p:nvPr/>
          </p:nvSpPr>
          <p:spPr>
            <a:xfrm>
              <a:off x="12884227" y="5026"/>
              <a:ext cx="360000" cy="360000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</p:grpSp>
      <p:grpSp>
        <p:nvGrpSpPr>
          <p:cNvPr id="157" name="Группа 156"/>
          <p:cNvGrpSpPr/>
          <p:nvPr/>
        </p:nvGrpSpPr>
        <p:grpSpPr>
          <a:xfrm>
            <a:off x="3660330" y="4041923"/>
            <a:ext cx="672000" cy="672000"/>
            <a:chOff x="12812227" y="-72000"/>
            <a:chExt cx="504000" cy="504000"/>
          </a:xfrm>
        </p:grpSpPr>
        <p:sp>
          <p:nvSpPr>
            <p:cNvPr id="158" name="Овал 157"/>
            <p:cNvSpPr/>
            <p:nvPr/>
          </p:nvSpPr>
          <p:spPr>
            <a:xfrm>
              <a:off x="12812227" y="-72000"/>
              <a:ext cx="504000" cy="50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159" name="Овал 158"/>
            <p:cNvSpPr/>
            <p:nvPr/>
          </p:nvSpPr>
          <p:spPr>
            <a:xfrm>
              <a:off x="12884227" y="5026"/>
              <a:ext cx="360000" cy="360000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</p:grpSp>
      <p:grpSp>
        <p:nvGrpSpPr>
          <p:cNvPr id="160" name="Группа 159"/>
          <p:cNvGrpSpPr/>
          <p:nvPr/>
        </p:nvGrpSpPr>
        <p:grpSpPr>
          <a:xfrm>
            <a:off x="4150531" y="4857022"/>
            <a:ext cx="672000" cy="672000"/>
            <a:chOff x="12812227" y="-72000"/>
            <a:chExt cx="504000" cy="504000"/>
          </a:xfrm>
        </p:grpSpPr>
        <p:sp>
          <p:nvSpPr>
            <p:cNvPr id="161" name="Овал 160"/>
            <p:cNvSpPr/>
            <p:nvPr/>
          </p:nvSpPr>
          <p:spPr>
            <a:xfrm>
              <a:off x="12812227" y="-72000"/>
              <a:ext cx="504000" cy="50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162" name="Овал 161"/>
            <p:cNvSpPr/>
            <p:nvPr/>
          </p:nvSpPr>
          <p:spPr>
            <a:xfrm>
              <a:off x="12884227" y="5026"/>
              <a:ext cx="360000" cy="360000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</p:grpSp>
      <p:grpSp>
        <p:nvGrpSpPr>
          <p:cNvPr id="163" name="Группа 162"/>
          <p:cNvGrpSpPr/>
          <p:nvPr/>
        </p:nvGrpSpPr>
        <p:grpSpPr>
          <a:xfrm>
            <a:off x="5705615" y="1291166"/>
            <a:ext cx="672000" cy="672000"/>
            <a:chOff x="12812227" y="-72000"/>
            <a:chExt cx="504000" cy="504000"/>
          </a:xfrm>
        </p:grpSpPr>
        <p:sp>
          <p:nvSpPr>
            <p:cNvPr id="164" name="Овал 163"/>
            <p:cNvSpPr/>
            <p:nvPr/>
          </p:nvSpPr>
          <p:spPr>
            <a:xfrm>
              <a:off x="12812227" y="-72000"/>
              <a:ext cx="504000" cy="50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165" name="Овал 164"/>
            <p:cNvSpPr/>
            <p:nvPr/>
          </p:nvSpPr>
          <p:spPr>
            <a:xfrm>
              <a:off x="12884227" y="5026"/>
              <a:ext cx="360000" cy="360000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</p:grpSp>
      <p:grpSp>
        <p:nvGrpSpPr>
          <p:cNvPr id="175" name="Группа 174"/>
          <p:cNvGrpSpPr/>
          <p:nvPr/>
        </p:nvGrpSpPr>
        <p:grpSpPr>
          <a:xfrm>
            <a:off x="6851596" y="1646851"/>
            <a:ext cx="672000" cy="672000"/>
            <a:chOff x="12812227" y="-72000"/>
            <a:chExt cx="504000" cy="504000"/>
          </a:xfrm>
        </p:grpSpPr>
        <p:sp>
          <p:nvSpPr>
            <p:cNvPr id="176" name="Овал 175"/>
            <p:cNvSpPr/>
            <p:nvPr/>
          </p:nvSpPr>
          <p:spPr>
            <a:xfrm>
              <a:off x="12812227" y="-72000"/>
              <a:ext cx="504000" cy="50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177" name="Овал 176"/>
            <p:cNvSpPr/>
            <p:nvPr/>
          </p:nvSpPr>
          <p:spPr>
            <a:xfrm>
              <a:off x="12884227" y="5026"/>
              <a:ext cx="360000" cy="360000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</p:grpSp>
      <p:grpSp>
        <p:nvGrpSpPr>
          <p:cNvPr id="178" name="Группа 177"/>
          <p:cNvGrpSpPr/>
          <p:nvPr/>
        </p:nvGrpSpPr>
        <p:grpSpPr>
          <a:xfrm>
            <a:off x="7576961" y="2342978"/>
            <a:ext cx="672000" cy="672000"/>
            <a:chOff x="12812227" y="-72000"/>
            <a:chExt cx="504000" cy="504000"/>
          </a:xfrm>
        </p:grpSpPr>
        <p:sp>
          <p:nvSpPr>
            <p:cNvPr id="179" name="Овал 178"/>
            <p:cNvSpPr/>
            <p:nvPr/>
          </p:nvSpPr>
          <p:spPr>
            <a:xfrm>
              <a:off x="12812227" y="-72000"/>
              <a:ext cx="504000" cy="50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180" name="Овал 179"/>
            <p:cNvSpPr/>
            <p:nvPr/>
          </p:nvSpPr>
          <p:spPr>
            <a:xfrm>
              <a:off x="12884227" y="5026"/>
              <a:ext cx="360000" cy="360000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</p:grpSp>
      <p:grpSp>
        <p:nvGrpSpPr>
          <p:cNvPr id="181" name="Группа 180"/>
          <p:cNvGrpSpPr/>
          <p:nvPr/>
        </p:nvGrpSpPr>
        <p:grpSpPr>
          <a:xfrm>
            <a:off x="7897742" y="3283385"/>
            <a:ext cx="672000" cy="672000"/>
            <a:chOff x="12812227" y="-72000"/>
            <a:chExt cx="504000" cy="504000"/>
          </a:xfrm>
        </p:grpSpPr>
        <p:sp>
          <p:nvSpPr>
            <p:cNvPr id="182" name="Овал 181"/>
            <p:cNvSpPr/>
            <p:nvPr/>
          </p:nvSpPr>
          <p:spPr>
            <a:xfrm>
              <a:off x="12812227" y="-72000"/>
              <a:ext cx="504000" cy="50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183" name="Овал 182"/>
            <p:cNvSpPr/>
            <p:nvPr/>
          </p:nvSpPr>
          <p:spPr>
            <a:xfrm>
              <a:off x="12884227" y="5026"/>
              <a:ext cx="360000" cy="360000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</p:grpSp>
      <p:grpSp>
        <p:nvGrpSpPr>
          <p:cNvPr id="184" name="Группа 183"/>
          <p:cNvGrpSpPr/>
          <p:nvPr/>
        </p:nvGrpSpPr>
        <p:grpSpPr>
          <a:xfrm>
            <a:off x="10601151" y="8551713"/>
            <a:ext cx="672000" cy="672000"/>
            <a:chOff x="12812227" y="-72000"/>
            <a:chExt cx="504000" cy="504000"/>
          </a:xfrm>
        </p:grpSpPr>
        <p:sp>
          <p:nvSpPr>
            <p:cNvPr id="185" name="Овал 184"/>
            <p:cNvSpPr/>
            <p:nvPr/>
          </p:nvSpPr>
          <p:spPr>
            <a:xfrm>
              <a:off x="12812227" y="-72000"/>
              <a:ext cx="504000" cy="50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186" name="Овал 185"/>
            <p:cNvSpPr/>
            <p:nvPr/>
          </p:nvSpPr>
          <p:spPr>
            <a:xfrm>
              <a:off x="12884227" y="5026"/>
              <a:ext cx="360000" cy="360000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</p:grpSp>
      <p:grpSp>
        <p:nvGrpSpPr>
          <p:cNvPr id="187" name="Группа 186"/>
          <p:cNvGrpSpPr/>
          <p:nvPr/>
        </p:nvGrpSpPr>
        <p:grpSpPr>
          <a:xfrm>
            <a:off x="11414127" y="8551713"/>
            <a:ext cx="672000" cy="672000"/>
            <a:chOff x="12812227" y="-72000"/>
            <a:chExt cx="504000" cy="504000"/>
          </a:xfrm>
        </p:grpSpPr>
        <p:sp>
          <p:nvSpPr>
            <p:cNvPr id="188" name="Овал 187"/>
            <p:cNvSpPr/>
            <p:nvPr/>
          </p:nvSpPr>
          <p:spPr>
            <a:xfrm>
              <a:off x="12812227" y="-72000"/>
              <a:ext cx="504000" cy="50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189" name="Овал 188"/>
            <p:cNvSpPr/>
            <p:nvPr/>
          </p:nvSpPr>
          <p:spPr>
            <a:xfrm>
              <a:off x="12884227" y="5026"/>
              <a:ext cx="360000" cy="360000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</p:grpSp>
      <p:grpSp>
        <p:nvGrpSpPr>
          <p:cNvPr id="193" name="Группа 192"/>
          <p:cNvGrpSpPr/>
          <p:nvPr/>
        </p:nvGrpSpPr>
        <p:grpSpPr>
          <a:xfrm>
            <a:off x="10601151" y="7752158"/>
            <a:ext cx="672000" cy="672000"/>
            <a:chOff x="12812227" y="-72000"/>
            <a:chExt cx="504000" cy="504000"/>
          </a:xfrm>
        </p:grpSpPr>
        <p:sp>
          <p:nvSpPr>
            <p:cNvPr id="194" name="Овал 193"/>
            <p:cNvSpPr/>
            <p:nvPr/>
          </p:nvSpPr>
          <p:spPr>
            <a:xfrm>
              <a:off x="12812227" y="-72000"/>
              <a:ext cx="504000" cy="50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195" name="Овал 194"/>
            <p:cNvSpPr/>
            <p:nvPr/>
          </p:nvSpPr>
          <p:spPr>
            <a:xfrm>
              <a:off x="12884227" y="5026"/>
              <a:ext cx="360000" cy="360000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</p:grpSp>
      <p:grpSp>
        <p:nvGrpSpPr>
          <p:cNvPr id="196" name="Группа 195"/>
          <p:cNvGrpSpPr/>
          <p:nvPr/>
        </p:nvGrpSpPr>
        <p:grpSpPr>
          <a:xfrm>
            <a:off x="11414127" y="7755799"/>
            <a:ext cx="672000" cy="672000"/>
            <a:chOff x="12812227" y="-72000"/>
            <a:chExt cx="504000" cy="504000"/>
          </a:xfrm>
        </p:grpSpPr>
        <p:sp>
          <p:nvSpPr>
            <p:cNvPr id="197" name="Овал 196"/>
            <p:cNvSpPr/>
            <p:nvPr/>
          </p:nvSpPr>
          <p:spPr>
            <a:xfrm>
              <a:off x="12812227" y="-72000"/>
              <a:ext cx="504000" cy="50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198" name="Овал 197"/>
            <p:cNvSpPr/>
            <p:nvPr/>
          </p:nvSpPr>
          <p:spPr>
            <a:xfrm>
              <a:off x="12884227" y="5026"/>
              <a:ext cx="360000" cy="360000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</p:grpSp>
      <p:grpSp>
        <p:nvGrpSpPr>
          <p:cNvPr id="205" name="Группа 204"/>
          <p:cNvGrpSpPr/>
          <p:nvPr/>
        </p:nvGrpSpPr>
        <p:grpSpPr>
          <a:xfrm>
            <a:off x="10601151" y="6977319"/>
            <a:ext cx="672000" cy="672000"/>
            <a:chOff x="12812227" y="-72000"/>
            <a:chExt cx="504000" cy="504000"/>
          </a:xfrm>
        </p:grpSpPr>
        <p:sp>
          <p:nvSpPr>
            <p:cNvPr id="206" name="Овал 205"/>
            <p:cNvSpPr/>
            <p:nvPr/>
          </p:nvSpPr>
          <p:spPr>
            <a:xfrm>
              <a:off x="12812227" y="-72000"/>
              <a:ext cx="504000" cy="50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207" name="Овал 206"/>
            <p:cNvSpPr/>
            <p:nvPr/>
          </p:nvSpPr>
          <p:spPr>
            <a:xfrm>
              <a:off x="12884227" y="5026"/>
              <a:ext cx="360000" cy="360000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</p:grpSp>
      <p:grpSp>
        <p:nvGrpSpPr>
          <p:cNvPr id="208" name="Группа 207"/>
          <p:cNvGrpSpPr/>
          <p:nvPr/>
        </p:nvGrpSpPr>
        <p:grpSpPr>
          <a:xfrm>
            <a:off x="11407407" y="6966026"/>
            <a:ext cx="672000" cy="672000"/>
            <a:chOff x="12812227" y="-72000"/>
            <a:chExt cx="504000" cy="504000"/>
          </a:xfrm>
        </p:grpSpPr>
        <p:sp>
          <p:nvSpPr>
            <p:cNvPr id="209" name="Овал 208"/>
            <p:cNvSpPr/>
            <p:nvPr/>
          </p:nvSpPr>
          <p:spPr>
            <a:xfrm>
              <a:off x="12812227" y="-72000"/>
              <a:ext cx="504000" cy="50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210" name="Овал 209"/>
            <p:cNvSpPr/>
            <p:nvPr/>
          </p:nvSpPr>
          <p:spPr>
            <a:xfrm>
              <a:off x="12884227" y="5026"/>
              <a:ext cx="360000" cy="360000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</p:grpSp>
      <p:sp>
        <p:nvSpPr>
          <p:cNvPr id="138" name="Равнобедренный треугольник 137"/>
          <p:cNvSpPr/>
          <p:nvPr/>
        </p:nvSpPr>
        <p:spPr>
          <a:xfrm rot="9730118">
            <a:off x="8101905" y="3193074"/>
            <a:ext cx="110274" cy="139652"/>
          </a:xfrm>
          <a:prstGeom prst="triangle">
            <a:avLst/>
          </a:prstGeom>
          <a:solidFill>
            <a:srgbClr val="00B9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211" name="Равнобедренный треугольник 210"/>
          <p:cNvSpPr/>
          <p:nvPr/>
        </p:nvSpPr>
        <p:spPr>
          <a:xfrm rot="8729174">
            <a:off x="7649560" y="2331118"/>
            <a:ext cx="110274" cy="139678"/>
          </a:xfrm>
          <a:prstGeom prst="triangle">
            <a:avLst/>
          </a:prstGeom>
          <a:solidFill>
            <a:srgbClr val="00B9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212" name="Равнобедренный треугольник 211"/>
          <p:cNvSpPr/>
          <p:nvPr/>
        </p:nvSpPr>
        <p:spPr>
          <a:xfrm rot="6957613">
            <a:off x="6814998" y="1739028"/>
            <a:ext cx="110274" cy="139678"/>
          </a:xfrm>
          <a:prstGeom prst="triangle">
            <a:avLst/>
          </a:prstGeom>
          <a:solidFill>
            <a:srgbClr val="00B9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213" name="Равнобедренный треугольник 212"/>
          <p:cNvSpPr/>
          <p:nvPr/>
        </p:nvSpPr>
        <p:spPr>
          <a:xfrm rot="4400528">
            <a:off x="5643192" y="1618821"/>
            <a:ext cx="110274" cy="139652"/>
          </a:xfrm>
          <a:prstGeom prst="triangle">
            <a:avLst/>
          </a:prstGeom>
          <a:solidFill>
            <a:srgbClr val="00B9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217" name="Равнобедренный треугольник 216"/>
          <p:cNvSpPr/>
          <p:nvPr/>
        </p:nvSpPr>
        <p:spPr>
          <a:xfrm rot="20388663">
            <a:off x="4125215" y="4604157"/>
            <a:ext cx="110274" cy="139678"/>
          </a:xfrm>
          <a:prstGeom prst="triangle">
            <a:avLst/>
          </a:prstGeom>
          <a:solidFill>
            <a:srgbClr val="00B9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218" name="Равнобедренный треугольник 217"/>
          <p:cNvSpPr/>
          <p:nvPr/>
        </p:nvSpPr>
        <p:spPr>
          <a:xfrm>
            <a:off x="3932450" y="3755898"/>
            <a:ext cx="110274" cy="139678"/>
          </a:xfrm>
          <a:prstGeom prst="triangle">
            <a:avLst/>
          </a:prstGeom>
          <a:solidFill>
            <a:srgbClr val="00B9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219" name="Равнобедренный треугольник 218"/>
          <p:cNvSpPr/>
          <p:nvPr/>
        </p:nvSpPr>
        <p:spPr>
          <a:xfrm rot="1268035">
            <a:off x="4104615" y="2860118"/>
            <a:ext cx="110274" cy="139678"/>
          </a:xfrm>
          <a:prstGeom prst="triangle">
            <a:avLst/>
          </a:prstGeom>
          <a:solidFill>
            <a:srgbClr val="00B9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220" name="Равнобедренный треугольник 219"/>
          <p:cNvSpPr/>
          <p:nvPr/>
        </p:nvSpPr>
        <p:spPr>
          <a:xfrm rot="2560210">
            <a:off x="4670739" y="2097576"/>
            <a:ext cx="110274" cy="139678"/>
          </a:xfrm>
          <a:prstGeom prst="triangle">
            <a:avLst/>
          </a:prstGeom>
          <a:solidFill>
            <a:srgbClr val="00B9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5" name="Прямоугольник 4"/>
          <p:cNvSpPr/>
          <p:nvPr/>
        </p:nvSpPr>
        <p:spPr>
          <a:xfrm rot="16200000">
            <a:off x="5947412" y="3843194"/>
            <a:ext cx="917476" cy="33549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6000" tIns="48001" rIns="96000" bIns="48001" rtlCol="0" anchor="t" anchorCtr="0"/>
          <a:lstStyle/>
          <a:p>
            <a:pPr algn="ctr"/>
            <a:endParaRPr lang="ru-RU" sz="2133" dirty="0" err="1"/>
          </a:p>
        </p:txBody>
      </p:sp>
      <p:grpSp>
        <p:nvGrpSpPr>
          <p:cNvPr id="140" name="Группа 139"/>
          <p:cNvGrpSpPr/>
          <p:nvPr/>
        </p:nvGrpSpPr>
        <p:grpSpPr>
          <a:xfrm>
            <a:off x="7718812" y="4253417"/>
            <a:ext cx="672000" cy="672000"/>
            <a:chOff x="12812227" y="-72000"/>
            <a:chExt cx="504000" cy="504000"/>
          </a:xfrm>
        </p:grpSpPr>
        <p:sp>
          <p:nvSpPr>
            <p:cNvPr id="141" name="Овал 140"/>
            <p:cNvSpPr/>
            <p:nvPr/>
          </p:nvSpPr>
          <p:spPr>
            <a:xfrm>
              <a:off x="12812227" y="-72000"/>
              <a:ext cx="504000" cy="50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143" name="Овал 142"/>
            <p:cNvSpPr/>
            <p:nvPr/>
          </p:nvSpPr>
          <p:spPr>
            <a:xfrm>
              <a:off x="12884227" y="5026"/>
              <a:ext cx="360000" cy="360000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</p:grpSp>
      <p:sp>
        <p:nvSpPr>
          <p:cNvPr id="148" name="Равнобедренный треугольник 147"/>
          <p:cNvSpPr/>
          <p:nvPr/>
        </p:nvSpPr>
        <p:spPr>
          <a:xfrm rot="1033867" flipV="1">
            <a:off x="8104020" y="4202374"/>
            <a:ext cx="110028" cy="139678"/>
          </a:xfrm>
          <a:prstGeom prst="triangle">
            <a:avLst/>
          </a:prstGeom>
          <a:solidFill>
            <a:srgbClr val="00B9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sp>
        <p:nvSpPr>
          <p:cNvPr id="152" name="Равнобедренный треугольник 151"/>
          <p:cNvSpPr/>
          <p:nvPr/>
        </p:nvSpPr>
        <p:spPr>
          <a:xfrm rot="2427690" flipV="1">
            <a:off x="7704109" y="5027587"/>
            <a:ext cx="110274" cy="139652"/>
          </a:xfrm>
          <a:prstGeom prst="triangle">
            <a:avLst/>
          </a:prstGeom>
          <a:solidFill>
            <a:srgbClr val="00B9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99"/>
          </a:p>
        </p:txBody>
      </p:sp>
      <p:grpSp>
        <p:nvGrpSpPr>
          <p:cNvPr id="153" name="Группа 152"/>
          <p:cNvGrpSpPr/>
          <p:nvPr/>
        </p:nvGrpSpPr>
        <p:grpSpPr>
          <a:xfrm>
            <a:off x="7118330" y="5065900"/>
            <a:ext cx="672000" cy="672000"/>
            <a:chOff x="12812227" y="-72000"/>
            <a:chExt cx="504000" cy="504000"/>
          </a:xfrm>
        </p:grpSpPr>
        <p:sp>
          <p:nvSpPr>
            <p:cNvPr id="154" name="Овал 153"/>
            <p:cNvSpPr/>
            <p:nvPr/>
          </p:nvSpPr>
          <p:spPr>
            <a:xfrm>
              <a:off x="12812227" y="-72000"/>
              <a:ext cx="504000" cy="504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155" name="Овал 154"/>
            <p:cNvSpPr/>
            <p:nvPr/>
          </p:nvSpPr>
          <p:spPr>
            <a:xfrm>
              <a:off x="12884227" y="5026"/>
              <a:ext cx="360000" cy="360000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09387"/>
              <a:endParaRPr lang="ru-RU" sz="1066" dirty="0">
                <a:solidFill>
                  <a:srgbClr val="FFFFFF"/>
                </a:solidFill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</p:grpSp>
      <p:grpSp>
        <p:nvGrpSpPr>
          <p:cNvPr id="240" name="Группа 239"/>
          <p:cNvGrpSpPr/>
          <p:nvPr/>
        </p:nvGrpSpPr>
        <p:grpSpPr>
          <a:xfrm>
            <a:off x="10776994" y="6144633"/>
            <a:ext cx="1079994" cy="341925"/>
            <a:chOff x="10776993" y="6289862"/>
            <a:chExt cx="1079995" cy="341925"/>
          </a:xfrm>
        </p:grpSpPr>
        <p:sp>
          <p:nvSpPr>
            <p:cNvPr id="241" name="Овал 240"/>
            <p:cNvSpPr/>
            <p:nvPr/>
          </p:nvSpPr>
          <p:spPr>
            <a:xfrm>
              <a:off x="10776993" y="6289862"/>
              <a:ext cx="341924" cy="341925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9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2" name="Овал 241"/>
            <p:cNvSpPr/>
            <p:nvPr/>
          </p:nvSpPr>
          <p:spPr>
            <a:xfrm>
              <a:off x="11515064" y="6289862"/>
              <a:ext cx="341924" cy="341925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9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43" name="Овал 242"/>
            <p:cNvSpPr/>
            <p:nvPr/>
          </p:nvSpPr>
          <p:spPr>
            <a:xfrm>
              <a:off x="11146028" y="6289862"/>
              <a:ext cx="341924" cy="341925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9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8" name="TextBox 86"/>
          <p:cNvSpPr txBox="1"/>
          <p:nvPr/>
        </p:nvSpPr>
        <p:spPr>
          <a:xfrm>
            <a:off x="803426" y="2422607"/>
            <a:ext cx="3137100" cy="361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 anchor="ctr">
            <a:spAutoFit/>
          </a:bodyPr>
          <a:lstStyle>
            <a:lvl1pPr algn="r" defTabSz="1828800">
              <a:lnSpc>
                <a:spcPct val="70000"/>
              </a:lnSpc>
              <a:defRPr sz="2500" b="0">
                <a:latin typeface="GT Walsheim v2 Manual Regular"/>
                <a:ea typeface="GT Walsheim v2 Manual Regular"/>
                <a:cs typeface="GT Walsheim v2 Manual Regular"/>
                <a:sym typeface="GT Walsheim v2 Manual Regular"/>
              </a:defRPr>
            </a:lvl1pPr>
          </a:lstStyle>
          <a:p>
            <a:pPr hangingPunct="0"/>
            <a:r>
              <a:rPr lang="ru-RU" sz="1250" kern="0" dirty="0" smtClean="0">
                <a:solidFill>
                  <a:srgbClr val="000000"/>
                </a:solidFill>
                <a:latin typeface="GT Walsheim v2 Manual" panose="00000500000000000000" pitchFamily="50" charset="-52"/>
              </a:rPr>
              <a:t>Эффективное планирование социальной инфраструктуры</a:t>
            </a:r>
            <a:endParaRPr lang="ru-RU" sz="1250" kern="0" dirty="0">
              <a:solidFill>
                <a:srgbClr val="000000"/>
              </a:solidFill>
              <a:latin typeface="GT Walsheim v2 Manual" panose="00000500000000000000" pitchFamily="50" charset="-52"/>
            </a:endParaRPr>
          </a:p>
        </p:txBody>
      </p:sp>
      <p:sp>
        <p:nvSpPr>
          <p:cNvPr id="99" name="TextBox 86"/>
          <p:cNvSpPr txBox="1"/>
          <p:nvPr/>
        </p:nvSpPr>
        <p:spPr>
          <a:xfrm>
            <a:off x="548470" y="3334664"/>
            <a:ext cx="3137100" cy="361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 anchor="ctr">
            <a:spAutoFit/>
          </a:bodyPr>
          <a:lstStyle>
            <a:lvl1pPr algn="r" defTabSz="1828800">
              <a:lnSpc>
                <a:spcPct val="70000"/>
              </a:lnSpc>
              <a:defRPr sz="2500" b="0">
                <a:latin typeface="GT Walsheim v2 Manual Regular"/>
                <a:ea typeface="GT Walsheim v2 Manual Regular"/>
                <a:cs typeface="GT Walsheim v2 Manual Regular"/>
                <a:sym typeface="GT Walsheim v2 Manual Regular"/>
              </a:defRPr>
            </a:lvl1pPr>
          </a:lstStyle>
          <a:p>
            <a:pPr hangingPunct="0"/>
            <a:r>
              <a:rPr lang="ru-RU" sz="1250" kern="0" dirty="0" smtClean="0">
                <a:solidFill>
                  <a:srgbClr val="000000"/>
                </a:solidFill>
                <a:latin typeface="GT Walsheim v2 Manual" panose="00000500000000000000" pitchFamily="50" charset="-52"/>
              </a:rPr>
              <a:t>Эффективное управление транспортом, улично-дорожной сетью </a:t>
            </a:r>
            <a:r>
              <a:rPr lang="ru-RU" sz="1250" kern="0" dirty="0">
                <a:solidFill>
                  <a:srgbClr val="000000"/>
                </a:solidFill>
                <a:latin typeface="GT Walsheim v2 Manual" panose="00000500000000000000" pitchFamily="50" charset="-52"/>
              </a:rPr>
              <a:t>и </a:t>
            </a:r>
            <a:r>
              <a:rPr lang="ru-RU" sz="1250" kern="0" dirty="0" smtClean="0">
                <a:solidFill>
                  <a:srgbClr val="000000"/>
                </a:solidFill>
                <a:latin typeface="GT Walsheim v2 Manual" panose="00000500000000000000" pitchFamily="50" charset="-52"/>
              </a:rPr>
              <a:t>перевозками</a:t>
            </a:r>
            <a:endParaRPr lang="ru-RU" sz="1250" kern="0" dirty="0">
              <a:solidFill>
                <a:srgbClr val="000000"/>
              </a:solidFill>
              <a:latin typeface="GT Walsheim v2 Manual" panose="00000500000000000000" pitchFamily="50" charset="-52"/>
            </a:endParaRPr>
          </a:p>
        </p:txBody>
      </p:sp>
      <p:sp>
        <p:nvSpPr>
          <p:cNvPr id="100" name="TextBox 86"/>
          <p:cNvSpPr txBox="1"/>
          <p:nvPr/>
        </p:nvSpPr>
        <p:spPr>
          <a:xfrm>
            <a:off x="451747" y="4253380"/>
            <a:ext cx="3137100" cy="3760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 anchor="ctr">
            <a:spAutoFit/>
          </a:bodyPr>
          <a:lstStyle>
            <a:lvl1pPr algn="r" defTabSz="1828800">
              <a:lnSpc>
                <a:spcPct val="70000"/>
              </a:lnSpc>
              <a:defRPr sz="2500" b="0">
                <a:latin typeface="GT Walsheim v2 Manual Regular"/>
                <a:ea typeface="GT Walsheim v2 Manual Regular"/>
                <a:cs typeface="GT Walsheim v2 Manual Regular"/>
                <a:sym typeface="GT Walsheim v2 Manual Regular"/>
              </a:defRPr>
            </a:lvl1pPr>
          </a:lstStyle>
          <a:p>
            <a:pPr hangingPunct="0"/>
            <a:r>
              <a:rPr lang="ru-RU" sz="1250" kern="0" dirty="0" smtClean="0">
                <a:solidFill>
                  <a:srgbClr val="000000"/>
                </a:solidFill>
                <a:latin typeface="GT Walsheim v2 Manual" panose="00000500000000000000" pitchFamily="50" charset="-52"/>
              </a:rPr>
              <a:t>Обеспечение общественной безопасности</a:t>
            </a:r>
            <a:endParaRPr lang="ru-RU" sz="1250" kern="0" dirty="0">
              <a:solidFill>
                <a:srgbClr val="000000"/>
              </a:solidFill>
              <a:latin typeface="GT Walsheim v2 Manual" panose="00000500000000000000" pitchFamily="50" charset="-52"/>
            </a:endParaRPr>
          </a:p>
        </p:txBody>
      </p:sp>
      <p:sp>
        <p:nvSpPr>
          <p:cNvPr id="102" name="TextBox 86"/>
          <p:cNvSpPr txBox="1"/>
          <p:nvPr/>
        </p:nvSpPr>
        <p:spPr>
          <a:xfrm>
            <a:off x="1552375" y="1749552"/>
            <a:ext cx="3137100" cy="361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 anchor="ctr">
            <a:spAutoFit/>
          </a:bodyPr>
          <a:lstStyle>
            <a:lvl1pPr algn="r" defTabSz="1828800">
              <a:lnSpc>
                <a:spcPct val="70000"/>
              </a:lnSpc>
              <a:defRPr sz="2500" b="0">
                <a:latin typeface="GT Walsheim v2 Manual Regular"/>
                <a:ea typeface="GT Walsheim v2 Manual Regular"/>
                <a:cs typeface="GT Walsheim v2 Manual Regular"/>
                <a:sym typeface="GT Walsheim v2 Manual Regular"/>
              </a:defRPr>
            </a:lvl1pPr>
          </a:lstStyle>
          <a:p>
            <a:pPr hangingPunct="0"/>
            <a:r>
              <a:rPr lang="ru-RU" sz="1250" kern="0" dirty="0" smtClean="0">
                <a:solidFill>
                  <a:srgbClr val="000000"/>
                </a:solidFill>
                <a:latin typeface="GT Walsheim v2 Manual" panose="00000500000000000000" pitchFamily="50" charset="-52"/>
              </a:rPr>
              <a:t>Повышение эффективности коммунального хозяйства</a:t>
            </a:r>
            <a:endParaRPr lang="ru-RU" sz="1250" kern="0" dirty="0">
              <a:solidFill>
                <a:srgbClr val="000000"/>
              </a:solidFill>
              <a:latin typeface="GT Walsheim v2 Manual" panose="00000500000000000000" pitchFamily="50" charset="-52"/>
            </a:endParaRPr>
          </a:p>
        </p:txBody>
      </p:sp>
      <p:sp>
        <p:nvSpPr>
          <p:cNvPr id="103" name="TextBox 86"/>
          <p:cNvSpPr txBox="1"/>
          <p:nvPr/>
        </p:nvSpPr>
        <p:spPr>
          <a:xfrm>
            <a:off x="2607191" y="1352448"/>
            <a:ext cx="3137100" cy="2414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 anchor="ctr">
            <a:spAutoFit/>
          </a:bodyPr>
          <a:lstStyle>
            <a:lvl1pPr algn="r" defTabSz="1828800">
              <a:lnSpc>
                <a:spcPct val="70000"/>
              </a:lnSpc>
              <a:defRPr sz="2500" b="0">
                <a:latin typeface="GT Walsheim v2 Manual Regular"/>
                <a:ea typeface="GT Walsheim v2 Manual Regular"/>
                <a:cs typeface="GT Walsheim v2 Manual Regular"/>
                <a:sym typeface="GT Walsheim v2 Manual Regular"/>
              </a:defRPr>
            </a:lvl1pPr>
          </a:lstStyle>
          <a:p>
            <a:pPr hangingPunct="0"/>
            <a:r>
              <a:rPr lang="ru-RU" sz="1250" kern="0" dirty="0">
                <a:solidFill>
                  <a:srgbClr val="000000"/>
                </a:solidFill>
                <a:latin typeface="GT Walsheim v2 Manual" panose="00000500000000000000" pitchFamily="50" charset="-52"/>
              </a:rPr>
              <a:t>Увеличение собираемости налогов</a:t>
            </a:r>
          </a:p>
        </p:txBody>
      </p:sp>
      <p:sp>
        <p:nvSpPr>
          <p:cNvPr id="104" name="TextBox 86"/>
          <p:cNvSpPr txBox="1"/>
          <p:nvPr/>
        </p:nvSpPr>
        <p:spPr>
          <a:xfrm>
            <a:off x="7509153" y="1742469"/>
            <a:ext cx="3137100" cy="361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 anchor="ctr">
            <a:spAutoFit/>
          </a:bodyPr>
          <a:lstStyle>
            <a:lvl1pPr algn="r" defTabSz="1828800">
              <a:lnSpc>
                <a:spcPct val="70000"/>
              </a:lnSpc>
              <a:defRPr sz="2500" b="0">
                <a:latin typeface="GT Walsheim v2 Manual Regular"/>
                <a:ea typeface="GT Walsheim v2 Manual Regular"/>
                <a:cs typeface="GT Walsheim v2 Manual Regular"/>
                <a:sym typeface="GT Walsheim v2 Manual Regular"/>
              </a:defRPr>
            </a:lvl1pPr>
          </a:lstStyle>
          <a:p>
            <a:pPr algn="l" hangingPunct="0"/>
            <a:r>
              <a:rPr lang="ru-RU" sz="1250" kern="0" dirty="0" smtClean="0">
                <a:solidFill>
                  <a:srgbClr val="000000"/>
                </a:solidFill>
                <a:latin typeface="GT Walsheim v2 Manual" panose="00000500000000000000" pitchFamily="50" charset="-52"/>
              </a:rPr>
              <a:t>Обеспечение высокого уровня экологической эффективности</a:t>
            </a:r>
            <a:endParaRPr lang="ru-RU" sz="1250" kern="0" dirty="0">
              <a:solidFill>
                <a:srgbClr val="000000"/>
              </a:solidFill>
              <a:latin typeface="GT Walsheim v2 Manual" panose="00000500000000000000" pitchFamily="50" charset="-52"/>
            </a:endParaRPr>
          </a:p>
        </p:txBody>
      </p:sp>
      <p:sp>
        <p:nvSpPr>
          <p:cNvPr id="105" name="TextBox 86"/>
          <p:cNvSpPr txBox="1"/>
          <p:nvPr/>
        </p:nvSpPr>
        <p:spPr>
          <a:xfrm>
            <a:off x="8200245" y="2546973"/>
            <a:ext cx="3137100" cy="2269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 anchor="ctr">
            <a:spAutoFit/>
          </a:bodyPr>
          <a:lstStyle>
            <a:lvl1pPr algn="r" defTabSz="1828800">
              <a:lnSpc>
                <a:spcPct val="70000"/>
              </a:lnSpc>
              <a:defRPr sz="2500" b="0">
                <a:latin typeface="GT Walsheim v2 Manual Regular"/>
                <a:ea typeface="GT Walsheim v2 Manual Regular"/>
                <a:cs typeface="GT Walsheim v2 Manual Regular"/>
                <a:sym typeface="GT Walsheim v2 Manual Regular"/>
              </a:defRPr>
            </a:lvl1pPr>
          </a:lstStyle>
          <a:p>
            <a:pPr algn="l" hangingPunct="0"/>
            <a:r>
              <a:rPr lang="ru-RU" sz="1250" kern="0" dirty="0" smtClean="0">
                <a:solidFill>
                  <a:srgbClr val="000000"/>
                </a:solidFill>
                <a:latin typeface="GT Walsheim v2 Manual" panose="00000500000000000000" pitchFamily="50" charset="-52"/>
              </a:rPr>
              <a:t>Повышение доходов от туризма</a:t>
            </a:r>
            <a:endParaRPr lang="ru-RU" sz="1250" kern="0" dirty="0">
              <a:solidFill>
                <a:srgbClr val="000000"/>
              </a:solidFill>
              <a:latin typeface="GT Walsheim v2 Manual" panose="00000500000000000000" pitchFamily="50" charset="-52"/>
            </a:endParaRPr>
          </a:p>
        </p:txBody>
      </p:sp>
      <p:sp>
        <p:nvSpPr>
          <p:cNvPr id="106" name="TextBox 86"/>
          <p:cNvSpPr txBox="1"/>
          <p:nvPr/>
        </p:nvSpPr>
        <p:spPr>
          <a:xfrm>
            <a:off x="8548926" y="3528913"/>
            <a:ext cx="3137100" cy="22698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 anchor="ctr">
            <a:spAutoFit/>
          </a:bodyPr>
          <a:lstStyle>
            <a:lvl1pPr algn="r" defTabSz="1828800">
              <a:lnSpc>
                <a:spcPct val="70000"/>
              </a:lnSpc>
              <a:defRPr sz="2500" b="0">
                <a:latin typeface="GT Walsheim v2 Manual Regular"/>
                <a:ea typeface="GT Walsheim v2 Manual Regular"/>
                <a:cs typeface="GT Walsheim v2 Manual Regular"/>
                <a:sym typeface="GT Walsheim v2 Manual Regular"/>
              </a:defRPr>
            </a:lvl1pPr>
          </a:lstStyle>
          <a:p>
            <a:pPr algn="l" hangingPunct="0"/>
            <a:r>
              <a:rPr lang="ru-RU" sz="1250" kern="0" dirty="0" smtClean="0">
                <a:solidFill>
                  <a:srgbClr val="000000"/>
                </a:solidFill>
                <a:latin typeface="GT Walsheim v2 Manual" panose="00000500000000000000" pitchFamily="50" charset="-52"/>
              </a:rPr>
              <a:t>Контроль миграционной активности</a:t>
            </a:r>
            <a:endParaRPr lang="ru-RU" sz="1250" kern="0" dirty="0">
              <a:solidFill>
                <a:srgbClr val="000000"/>
              </a:solidFill>
              <a:latin typeface="GT Walsheim v2 Manual" panose="00000500000000000000" pitchFamily="50" charset="-52"/>
            </a:endParaRPr>
          </a:p>
        </p:txBody>
      </p:sp>
      <p:sp>
        <p:nvSpPr>
          <p:cNvPr id="107" name="TextBox 86"/>
          <p:cNvSpPr txBox="1"/>
          <p:nvPr/>
        </p:nvSpPr>
        <p:spPr>
          <a:xfrm>
            <a:off x="8390812" y="4434381"/>
            <a:ext cx="3137100" cy="361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 anchor="ctr">
            <a:spAutoFit/>
          </a:bodyPr>
          <a:lstStyle>
            <a:lvl1pPr algn="r" defTabSz="1828800">
              <a:lnSpc>
                <a:spcPct val="70000"/>
              </a:lnSpc>
              <a:defRPr sz="2500" b="0">
                <a:latin typeface="GT Walsheim v2 Manual Regular"/>
                <a:ea typeface="GT Walsheim v2 Manual Regular"/>
                <a:cs typeface="GT Walsheim v2 Manual Regular"/>
                <a:sym typeface="GT Walsheim v2 Manual Regular"/>
              </a:defRPr>
            </a:lvl1pPr>
          </a:lstStyle>
          <a:p>
            <a:pPr algn="l" hangingPunct="0"/>
            <a:r>
              <a:rPr lang="ru-RU" sz="1250" kern="0" dirty="0" smtClean="0">
                <a:solidFill>
                  <a:srgbClr val="000000"/>
                </a:solidFill>
                <a:latin typeface="GT Walsheim v2 Manual" panose="00000500000000000000" pitchFamily="50" charset="-52"/>
              </a:rPr>
              <a:t>Обеспечение высокого уровня эффективности здравоохранения</a:t>
            </a:r>
            <a:endParaRPr lang="ru-RU" sz="1250" kern="0" dirty="0">
              <a:solidFill>
                <a:srgbClr val="000000"/>
              </a:solidFill>
              <a:latin typeface="GT Walsheim v2 Manual" panose="00000500000000000000" pitchFamily="50" charset="-52"/>
            </a:endParaRPr>
          </a:p>
        </p:txBody>
      </p:sp>
      <p:sp>
        <p:nvSpPr>
          <p:cNvPr id="108" name="TextBox 86"/>
          <p:cNvSpPr txBox="1"/>
          <p:nvPr/>
        </p:nvSpPr>
        <p:spPr>
          <a:xfrm>
            <a:off x="7759246" y="5259400"/>
            <a:ext cx="3137100" cy="36163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tIns="45720" bIns="45720" anchor="ctr">
            <a:spAutoFit/>
          </a:bodyPr>
          <a:lstStyle>
            <a:lvl1pPr algn="r" defTabSz="1828800">
              <a:lnSpc>
                <a:spcPct val="70000"/>
              </a:lnSpc>
              <a:defRPr sz="2500" b="0">
                <a:latin typeface="GT Walsheim v2 Manual Regular"/>
                <a:ea typeface="GT Walsheim v2 Manual Regular"/>
                <a:cs typeface="GT Walsheim v2 Manual Regular"/>
                <a:sym typeface="GT Walsheim v2 Manual Regular"/>
              </a:defRPr>
            </a:lvl1pPr>
          </a:lstStyle>
          <a:p>
            <a:pPr algn="l" hangingPunct="0"/>
            <a:r>
              <a:rPr lang="ru-RU" sz="1250" kern="0" dirty="0" smtClean="0">
                <a:solidFill>
                  <a:srgbClr val="000000"/>
                </a:solidFill>
                <a:latin typeface="GT Walsheim v2 Manual" panose="00000500000000000000" pitchFamily="50" charset="-52"/>
              </a:rPr>
              <a:t>Повышение удовлетворенности граждан </a:t>
            </a:r>
            <a:endParaRPr lang="ru-RU" sz="1250" kern="0" dirty="0">
              <a:solidFill>
                <a:srgbClr val="000000"/>
              </a:solidFill>
              <a:latin typeface="GT Walsheim v2 Manual" panose="00000500000000000000" pitchFamily="50" charset="-52"/>
            </a:endParaRPr>
          </a:p>
        </p:txBody>
      </p:sp>
      <p:pic>
        <p:nvPicPr>
          <p:cNvPr id="109" name="Рисунок 108"/>
          <p:cNvPicPr>
            <a:picLocks noChangeAspect="1"/>
          </p:cNvPicPr>
          <p:nvPr/>
        </p:nvPicPr>
        <p:blipFill rotWithShape="1">
          <a:blip r:embed="rId9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924" t="-926" r="924" b="42485"/>
          <a:stretch/>
        </p:blipFill>
        <p:spPr>
          <a:xfrm>
            <a:off x="4225050" y="5026023"/>
            <a:ext cx="514993" cy="300963"/>
          </a:xfrm>
          <a:prstGeom prst="rect">
            <a:avLst/>
          </a:prstGeom>
        </p:spPr>
      </p:pic>
      <p:pic>
        <p:nvPicPr>
          <p:cNvPr id="110" name="Рисунок 109"/>
          <p:cNvPicPr>
            <a:picLocks noChangeAspect="1"/>
          </p:cNvPicPr>
          <p:nvPr/>
        </p:nvPicPr>
        <p:blipFill>
          <a:blip r:embed="rId11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807" y="4355147"/>
            <a:ext cx="497438" cy="497438"/>
          </a:xfrm>
          <a:prstGeom prst="rect">
            <a:avLst/>
          </a:prstGeom>
        </p:spPr>
      </p:pic>
      <p:pic>
        <p:nvPicPr>
          <p:cNvPr id="111" name="Рисунок 110"/>
          <p:cNvPicPr>
            <a:picLocks noChangeAspect="1"/>
          </p:cNvPicPr>
          <p:nvPr/>
        </p:nvPicPr>
        <p:blipFill>
          <a:blip r:embed="rId1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4561" y="4136340"/>
            <a:ext cx="517304" cy="517304"/>
          </a:xfrm>
          <a:prstGeom prst="rect">
            <a:avLst/>
          </a:prstGeom>
        </p:spPr>
      </p:pic>
      <p:pic>
        <p:nvPicPr>
          <p:cNvPr id="112" name="Рисунок 111"/>
          <p:cNvPicPr>
            <a:picLocks noChangeAspect="1"/>
          </p:cNvPicPr>
          <p:nvPr/>
        </p:nvPicPr>
        <p:blipFill>
          <a:blip r:embed="rId13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6620" y="2400872"/>
            <a:ext cx="504389" cy="504389"/>
          </a:xfrm>
          <a:prstGeom prst="rect">
            <a:avLst/>
          </a:prstGeom>
        </p:spPr>
      </p:pic>
      <p:pic>
        <p:nvPicPr>
          <p:cNvPr id="114" name="Рисунок 113"/>
          <p:cNvPicPr>
            <a:picLocks noChangeAspect="1"/>
          </p:cNvPicPr>
          <p:nvPr/>
        </p:nvPicPr>
        <p:blipFill>
          <a:blip r:embed="rId14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4335" y="5170865"/>
            <a:ext cx="488436" cy="488436"/>
          </a:xfrm>
          <a:prstGeom prst="rect">
            <a:avLst/>
          </a:prstGeom>
        </p:spPr>
      </p:pic>
      <p:pic>
        <p:nvPicPr>
          <p:cNvPr id="115" name="Рисунок 114"/>
          <p:cNvPicPr>
            <a:picLocks noChangeAspect="1"/>
          </p:cNvPicPr>
          <p:nvPr/>
        </p:nvPicPr>
        <p:blipFill>
          <a:blip r:embed="rId15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327" y="1390018"/>
            <a:ext cx="487697" cy="487697"/>
          </a:xfrm>
          <a:prstGeom prst="rect">
            <a:avLst/>
          </a:prstGeom>
        </p:spPr>
      </p:pic>
      <p:pic>
        <p:nvPicPr>
          <p:cNvPr id="120" name="Рисунок 119"/>
          <p:cNvPicPr>
            <a:picLocks noChangeAspect="1"/>
          </p:cNvPicPr>
          <p:nvPr/>
        </p:nvPicPr>
        <p:blipFill>
          <a:blip r:embed="rId16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5721" y="1752327"/>
            <a:ext cx="456387" cy="456387"/>
          </a:xfrm>
          <a:prstGeom prst="rect">
            <a:avLst/>
          </a:prstGeom>
        </p:spPr>
      </p:pic>
      <p:pic>
        <p:nvPicPr>
          <p:cNvPr id="128" name="Рисунок 127"/>
          <p:cNvPicPr>
            <a:picLocks noChangeAspect="1"/>
          </p:cNvPicPr>
          <p:nvPr/>
        </p:nvPicPr>
        <p:blipFill>
          <a:blip r:embed="rId17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124" y="3225240"/>
            <a:ext cx="511081" cy="51108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8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889"/>
          <a:stretch/>
        </p:blipFill>
        <p:spPr>
          <a:xfrm>
            <a:off x="6958357" y="1785898"/>
            <a:ext cx="438150" cy="3772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0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artisticPhotocopy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3472"/>
          <a:stretch/>
        </p:blipFill>
        <p:spPr>
          <a:xfrm>
            <a:off x="4120597" y="2445679"/>
            <a:ext cx="333376" cy="288463"/>
          </a:xfrm>
          <a:prstGeom prst="rect">
            <a:avLst/>
          </a:prstGeom>
        </p:spPr>
      </p:pic>
      <p:pic>
        <p:nvPicPr>
          <p:cNvPr id="129" name="Рисунок 128"/>
          <p:cNvPicPr>
            <a:picLocks noChangeAspect="1"/>
          </p:cNvPicPr>
          <p:nvPr/>
        </p:nvPicPr>
        <p:blipFill>
          <a:blip r:embed="rId22" cstate="print">
            <a:biLevel thresh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313" y="3354223"/>
            <a:ext cx="485295" cy="485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2051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" name="Объект 7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61759259"/>
              </p:ext>
            </p:extLst>
          </p:nvPr>
        </p:nvGraphicFramePr>
        <p:xfrm>
          <a:off x="2117" y="224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19" name="Слайд think-cell" r:id="rId4" imgW="470" imgH="469" progId="TCLayout.ActiveDocument.1">
                  <p:embed/>
                </p:oleObj>
              </mc:Choice>
              <mc:Fallback>
                <p:oleObj name="Слайд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24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Заголовок 4"/>
          <p:cNvSpPr txBox="1">
            <a:spLocks/>
          </p:cNvSpPr>
          <p:nvPr/>
        </p:nvSpPr>
        <p:spPr>
          <a:xfrm>
            <a:off x="322940" y="228601"/>
            <a:ext cx="11532272" cy="1380995"/>
          </a:xfrm>
          <a:prstGeom prst="rect">
            <a:avLst/>
          </a:prstGeom>
        </p:spPr>
        <p:txBody>
          <a:bodyPr vert="horz" lIns="91412" tIns="45707" rIns="91412" bIns="45707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999" dirty="0">
                <a:latin typeface="GT Walsheim v2 Manual Black" panose="00000900000000000000" pitchFamily="50" charset="-52"/>
                <a:ea typeface="+mn-ea"/>
                <a:cs typeface="+mn-cs"/>
              </a:rPr>
              <a:t>Контроль основных параметров </a:t>
            </a:r>
            <a:br>
              <a:rPr lang="ru-RU" sz="3999" dirty="0">
                <a:latin typeface="GT Walsheim v2 Manual Black" panose="00000900000000000000" pitchFamily="50" charset="-52"/>
                <a:ea typeface="+mn-ea"/>
                <a:cs typeface="+mn-cs"/>
              </a:rPr>
            </a:br>
            <a:r>
              <a:rPr lang="ru-RU" sz="3999" dirty="0">
                <a:latin typeface="GT Walsheim v2 Manual Black" panose="00000900000000000000" pitchFamily="50" charset="-52"/>
                <a:ea typeface="+mn-ea"/>
                <a:cs typeface="+mn-cs"/>
              </a:rPr>
              <a:t>жизни региона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805" y="5947251"/>
            <a:ext cx="2312148" cy="734911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10775551" y="6143795"/>
            <a:ext cx="1079661" cy="341820"/>
            <a:chOff x="10776993" y="6289862"/>
            <a:chExt cx="1079995" cy="341925"/>
          </a:xfrm>
        </p:grpSpPr>
        <p:sp>
          <p:nvSpPr>
            <p:cNvPr id="11" name="Овал 10"/>
            <p:cNvSpPr/>
            <p:nvPr/>
          </p:nvSpPr>
          <p:spPr>
            <a:xfrm>
              <a:off x="10776993" y="6289862"/>
              <a:ext cx="341924" cy="341925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Овал 11"/>
            <p:cNvSpPr/>
            <p:nvPr/>
          </p:nvSpPr>
          <p:spPr>
            <a:xfrm>
              <a:off x="11515064" y="6289862"/>
              <a:ext cx="341924" cy="341925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Овал 12"/>
            <p:cNvSpPr/>
            <p:nvPr/>
          </p:nvSpPr>
          <p:spPr>
            <a:xfrm>
              <a:off x="11146028" y="6289862"/>
              <a:ext cx="341924" cy="341925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594652" y="5737395"/>
            <a:ext cx="175259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 smtClean="0">
                <a:latin typeface="GT Walsheim v2 Manual Bold" panose="00000800000000000000" pitchFamily="50" charset="-52"/>
              </a:rPr>
              <a:t>Сервисная</a:t>
            </a:r>
            <a:r>
              <a:rPr lang="en-US" sz="1400" dirty="0">
                <a:latin typeface="GT Walsheim v2 Manual Bold" panose="00000800000000000000" pitchFamily="50" charset="-52"/>
              </a:rPr>
              <a:t> </a:t>
            </a:r>
            <a:r>
              <a:rPr lang="ru-RU" sz="1400" dirty="0" smtClean="0">
                <a:latin typeface="GT Walsheim v2 Manual Bold" panose="00000800000000000000" pitchFamily="50" charset="-52"/>
              </a:rPr>
              <a:t>модель взаимодействия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531098" y="2030975"/>
            <a:ext cx="5439539" cy="22215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377944" y="4748742"/>
            <a:ext cx="11382256" cy="0"/>
          </a:xfrm>
          <a:prstGeom prst="line">
            <a:avLst/>
          </a:prstGeom>
          <a:ln w="38100" cap="rnd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31098" y="2343109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31098" y="2800622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31098" y="3165098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185390" y="2730089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Ситуационный центр управления регионом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30427" y="3659716"/>
            <a:ext cx="5438918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31098" y="4158208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30427" y="1871821"/>
            <a:ext cx="5438918" cy="24498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>
                <a:latin typeface="GT Walsheim v2 Manual" panose="00000500000000000000" pitchFamily="50" charset="-52"/>
              </a:rPr>
              <a:t>Повышение качества </a:t>
            </a:r>
            <a:r>
              <a:rPr lang="ru-RU" sz="1400" dirty="0" smtClean="0">
                <a:latin typeface="GT Walsheim v2 Manual" panose="00000500000000000000" pitchFamily="50" charset="-52"/>
              </a:rPr>
              <a:t>управления</a:t>
            </a:r>
            <a:endParaRPr lang="ru-RU" sz="1400" dirty="0">
              <a:latin typeface="GT Walsheim v2 Manual" panose="00000500000000000000" pitchFamily="50" charset="-52"/>
            </a:endParaRP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>
                <a:latin typeface="GT Walsheim v2 Manual" panose="00000500000000000000" pitchFamily="50" charset="-52"/>
              </a:rPr>
              <a:t>Снижение уровня управленческих ошибок 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>
                <a:latin typeface="GT Walsheim v2 Manual" panose="00000500000000000000" pitchFamily="50" charset="-52"/>
              </a:rPr>
              <a:t>Объективная оценка текущей ситуации и прогноз её развития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>
                <a:latin typeface="GT Walsheim v2 Manual" panose="00000500000000000000" pitchFamily="50" charset="-52"/>
              </a:rPr>
              <a:t>Объективная оценка достижения целевых показателей 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Визуализация больших объемов информации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Построение база знаний, моделирование, планирование, анализ ситуаций и процессов</a:t>
            </a:r>
            <a:endParaRPr lang="ru-RU" sz="1400" dirty="0">
              <a:latin typeface="GT Walsheim v2 Manual" panose="00000500000000000000" pitchFamily="50" charset="-52"/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96"/>
          <a:stretch/>
        </p:blipFill>
        <p:spPr>
          <a:xfrm>
            <a:off x="1149784" y="4991959"/>
            <a:ext cx="679016" cy="594165"/>
          </a:xfrm>
          <a:prstGeom prst="rect">
            <a:avLst/>
          </a:prstGeom>
        </p:spPr>
      </p:pic>
      <p:cxnSp>
        <p:nvCxnSpPr>
          <p:cNvPr id="77" name="Прямая со стрелкой 76"/>
          <p:cNvCxnSpPr/>
          <p:nvPr/>
        </p:nvCxnSpPr>
        <p:spPr>
          <a:xfrm>
            <a:off x="6305548" y="3007446"/>
            <a:ext cx="728375" cy="0"/>
          </a:xfrm>
          <a:prstGeom prst="straightConnector1">
            <a:avLst/>
          </a:prstGeom>
          <a:ln w="28575">
            <a:solidFill>
              <a:srgbClr val="73198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580615" y="5737395"/>
            <a:ext cx="1844935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 smtClean="0">
                <a:latin typeface="GT Walsheim v2 Manual Bold" panose="00000800000000000000" pitchFamily="50" charset="-52"/>
              </a:rPr>
              <a:t>Отечественное ПО </a:t>
            </a:r>
            <a:br>
              <a:rPr lang="ru-RU" sz="1400" dirty="0" smtClean="0">
                <a:latin typeface="GT Walsheim v2 Manual Bold" panose="00000800000000000000" pitchFamily="50" charset="-52"/>
              </a:rPr>
            </a:br>
            <a:r>
              <a:rPr lang="ru-RU" sz="1400" dirty="0" smtClean="0">
                <a:latin typeface="GT Walsheim v2 Manual Bold" panose="00000800000000000000" pitchFamily="50" charset="-52"/>
              </a:rPr>
              <a:t>и оборудование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pic>
        <p:nvPicPr>
          <p:cNvPr id="37" name="Рисунок 3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623" y="4894300"/>
            <a:ext cx="792867" cy="792867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4723714" y="5737395"/>
            <a:ext cx="175259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 smtClean="0">
                <a:latin typeface="GT Walsheim v2 Manual Bold" panose="00000800000000000000" pitchFamily="50" charset="-52"/>
              </a:rPr>
              <a:t>Высокий уровень </a:t>
            </a:r>
            <a:r>
              <a:rPr lang="en-US" sz="1400" dirty="0" smtClean="0">
                <a:latin typeface="GT Walsheim v2 Manual Bold" panose="00000800000000000000" pitchFamily="50" charset="-52"/>
              </a:rPr>
              <a:t>SLA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6774477" y="5776414"/>
            <a:ext cx="2181304" cy="3049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 smtClean="0">
                <a:latin typeface="GT Walsheim v2 Manual Bold" panose="00000800000000000000" pitchFamily="50" charset="-52"/>
              </a:rPr>
              <a:t>Интеграция в существующий процесс принятия решений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30"/>
          <a:stretch/>
        </p:blipFill>
        <p:spPr>
          <a:xfrm>
            <a:off x="7630212" y="5011406"/>
            <a:ext cx="729962" cy="63777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9028372" y="5788757"/>
            <a:ext cx="2771925" cy="4868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 smtClean="0">
                <a:latin typeface="GT Walsheim v2 Manual Bold" panose="00000800000000000000" pitchFamily="50" charset="-52"/>
              </a:rPr>
              <a:t>«Живой» источник данных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702" y="4894300"/>
            <a:ext cx="795849" cy="795849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816"/>
          <a:stretch/>
        </p:blipFill>
        <p:spPr>
          <a:xfrm>
            <a:off x="5186483" y="4948317"/>
            <a:ext cx="782862" cy="65121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208"/>
          <a:stretch/>
        </p:blipFill>
        <p:spPr>
          <a:xfrm>
            <a:off x="7106525" y="2450090"/>
            <a:ext cx="1063286" cy="901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576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" name="Объект 7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61759259"/>
              </p:ext>
            </p:extLst>
          </p:nvPr>
        </p:nvGraphicFramePr>
        <p:xfrm>
          <a:off x="2117" y="224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86" name="Слайд think-cell" r:id="rId4" imgW="470" imgH="469" progId="TCLayout.ActiveDocument.1">
                  <p:embed/>
                </p:oleObj>
              </mc:Choice>
              <mc:Fallback>
                <p:oleObj name="Слайд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24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Заголовок 4"/>
          <p:cNvSpPr txBox="1">
            <a:spLocks/>
          </p:cNvSpPr>
          <p:nvPr/>
        </p:nvSpPr>
        <p:spPr>
          <a:xfrm>
            <a:off x="322940" y="228601"/>
            <a:ext cx="11532272" cy="1380995"/>
          </a:xfrm>
          <a:prstGeom prst="rect">
            <a:avLst/>
          </a:prstGeom>
        </p:spPr>
        <p:txBody>
          <a:bodyPr vert="horz" lIns="91412" tIns="45707" rIns="91412" bIns="45707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999" dirty="0" smtClean="0">
                <a:latin typeface="GT Walsheim v2 Manual Black" panose="00000900000000000000" pitchFamily="50" charset="-52"/>
                <a:ea typeface="+mn-ea"/>
                <a:cs typeface="+mn-cs"/>
              </a:rPr>
              <a:t>Обеспечение </a:t>
            </a:r>
            <a:r>
              <a:rPr lang="ru-RU" sz="3999" dirty="0">
                <a:latin typeface="GT Walsheim v2 Manual Black" panose="00000900000000000000" pitchFamily="50" charset="-52"/>
                <a:ea typeface="+mn-ea"/>
                <a:cs typeface="+mn-cs"/>
              </a:rPr>
              <a:t>общественной безопасности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805" y="5947251"/>
            <a:ext cx="2312148" cy="734911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10775551" y="6143795"/>
            <a:ext cx="1079661" cy="341820"/>
            <a:chOff x="10776993" y="6289862"/>
            <a:chExt cx="1079995" cy="341925"/>
          </a:xfrm>
        </p:grpSpPr>
        <p:sp>
          <p:nvSpPr>
            <p:cNvPr id="11" name="Овал 10"/>
            <p:cNvSpPr/>
            <p:nvPr/>
          </p:nvSpPr>
          <p:spPr>
            <a:xfrm>
              <a:off x="10776993" y="6289862"/>
              <a:ext cx="341924" cy="341925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12" name="Овал 11"/>
            <p:cNvSpPr/>
            <p:nvPr/>
          </p:nvSpPr>
          <p:spPr>
            <a:xfrm>
              <a:off x="11515064" y="6289862"/>
              <a:ext cx="341924" cy="341925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13" name="Овал 12"/>
            <p:cNvSpPr/>
            <p:nvPr/>
          </p:nvSpPr>
          <p:spPr>
            <a:xfrm>
              <a:off x="11146028" y="6289862"/>
              <a:ext cx="341924" cy="341925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31098" y="2030975"/>
            <a:ext cx="5439539" cy="22215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377944" y="4748742"/>
            <a:ext cx="11382256" cy="0"/>
          </a:xfrm>
          <a:prstGeom prst="line">
            <a:avLst/>
          </a:prstGeom>
          <a:ln w="38100" cap="rnd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31098" y="2343109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31098" y="2800622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31098" y="3165098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185390" y="1250220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Системы </a:t>
            </a:r>
            <a:r>
              <a:rPr lang="ru-RU" sz="1400" dirty="0" err="1" smtClean="0">
                <a:latin typeface="GT Walsheim v2 Manual Bold" panose="00000800000000000000" pitchFamily="50" charset="-52"/>
              </a:rPr>
              <a:t>видеомониторинга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30427" y="3659716"/>
            <a:ext cx="5438918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30427" y="1737801"/>
            <a:ext cx="5438918" cy="244983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Обеспечение систем охраны территорий социальных </a:t>
            </a:r>
            <a:br>
              <a:rPr lang="ru-RU" sz="1400" dirty="0" smtClean="0">
                <a:latin typeface="GT Walsheim v2 Manual" panose="00000500000000000000" pitchFamily="50" charset="-52"/>
              </a:rPr>
            </a:br>
            <a:r>
              <a:rPr lang="ru-RU" sz="1400" dirty="0" smtClean="0">
                <a:latin typeface="GT Walsheim v2 Manual" panose="00000500000000000000" pitchFamily="50" charset="-52"/>
              </a:rPr>
              <a:t>и муниципальных объектов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Использование систем контроля доступа 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Установление личностей нарушителей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Обеспечение эффективности системы оперативно-розыскных мероприятий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Модернизация системы оперативного информирования населения</a:t>
            </a:r>
          </a:p>
        </p:txBody>
      </p:sp>
      <p:cxnSp>
        <p:nvCxnSpPr>
          <p:cNvPr id="77" name="Прямая со стрелкой 76"/>
          <p:cNvCxnSpPr/>
          <p:nvPr/>
        </p:nvCxnSpPr>
        <p:spPr>
          <a:xfrm>
            <a:off x="6305548" y="3007446"/>
            <a:ext cx="728375" cy="0"/>
          </a:xfrm>
          <a:prstGeom prst="straightConnector1">
            <a:avLst/>
          </a:prstGeom>
          <a:ln w="28575">
            <a:solidFill>
              <a:srgbClr val="73198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185390" y="1959226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Платформа </a:t>
            </a:r>
            <a:r>
              <a:rPr lang="ru-RU" sz="1400" dirty="0" err="1" smtClean="0">
                <a:latin typeface="GT Walsheim v2 Manual Bold" panose="00000800000000000000" pitchFamily="50" charset="-52"/>
              </a:rPr>
              <a:t>видеоаналитики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185390" y="2698596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Терминалы экстренной связи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8185390" y="3531674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СКУД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50" name="TextBox 49"/>
          <p:cNvSpPr txBox="1"/>
          <p:nvPr/>
        </p:nvSpPr>
        <p:spPr>
          <a:xfrm>
            <a:off x="2239759" y="5691208"/>
            <a:ext cx="2027854" cy="46196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 smtClean="0">
                <a:latin typeface="GT Walsheim v2 Manual Bold" panose="00000800000000000000" pitchFamily="50" charset="-52"/>
              </a:rPr>
              <a:t>Быстрое реагирование </a:t>
            </a:r>
            <a:br>
              <a:rPr lang="ru-RU" sz="1400" dirty="0" smtClean="0">
                <a:latin typeface="GT Walsheim v2 Manual Bold" panose="00000800000000000000" pitchFamily="50" charset="-52"/>
              </a:rPr>
            </a:br>
            <a:r>
              <a:rPr lang="ru-RU" sz="1400" dirty="0" smtClean="0">
                <a:latin typeface="GT Walsheim v2 Manual Bold" panose="00000800000000000000" pitchFamily="50" charset="-52"/>
              </a:rPr>
              <a:t>и нотификация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001778" y="5691208"/>
            <a:ext cx="1738510" cy="46196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>
                <a:latin typeface="GT Walsheim v2 Manual Bold" panose="00000800000000000000" pitchFamily="50" charset="-52"/>
              </a:rPr>
              <a:t>Централизованный </a:t>
            </a:r>
            <a:r>
              <a:rPr lang="ru-RU" sz="1400" dirty="0" smtClean="0">
                <a:latin typeface="GT Walsheim v2 Manual Bold" panose="00000800000000000000" pitchFamily="50" charset="-52"/>
              </a:rPr>
              <a:t>архив данных и автоматизированная отчетность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9740290" y="5691208"/>
            <a:ext cx="2237491" cy="46196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 smtClean="0">
                <a:latin typeface="GT Walsheim v2 Manual Bold" panose="00000800000000000000" pitchFamily="50" charset="-52"/>
              </a:rPr>
              <a:t>Автоматизированные средства поиска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1171" y="4924510"/>
            <a:ext cx="799724" cy="799724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4080" y="4933142"/>
            <a:ext cx="789909" cy="789909"/>
          </a:xfrm>
          <a:prstGeom prst="rect">
            <a:avLst/>
          </a:prstGeom>
        </p:spPr>
      </p:pic>
      <p:pic>
        <p:nvPicPr>
          <p:cNvPr id="59" name="Рисунок 5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0761" y="4984667"/>
            <a:ext cx="740099" cy="740099"/>
          </a:xfrm>
          <a:prstGeom prst="rect">
            <a:avLst/>
          </a:prstGeom>
        </p:spPr>
      </p:pic>
      <p:sp>
        <p:nvSpPr>
          <p:cNvPr id="62" name="TextBox 61"/>
          <p:cNvSpPr txBox="1"/>
          <p:nvPr/>
        </p:nvSpPr>
        <p:spPr>
          <a:xfrm>
            <a:off x="5895310" y="5691208"/>
            <a:ext cx="2027854" cy="46196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>
                <a:latin typeface="GT Walsheim v2 Manual Bold" panose="00000800000000000000" pitchFamily="50" charset="-52"/>
              </a:rPr>
              <a:t>Масштабируемость и развитая взаимосвязь серверов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002015" y="5691208"/>
            <a:ext cx="2027854" cy="46196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>
                <a:latin typeface="GT Walsheim v2 Manual Bold" panose="00000800000000000000" pitchFamily="50" charset="-52"/>
              </a:rPr>
              <a:t>Правила </a:t>
            </a:r>
            <a:r>
              <a:rPr lang="ru-RU" sz="1400" dirty="0" smtClean="0">
                <a:latin typeface="GT Walsheim v2 Manual Bold" panose="00000800000000000000" pitchFamily="50" charset="-52"/>
              </a:rPr>
              <a:t/>
            </a:r>
            <a:br>
              <a:rPr lang="ru-RU" sz="1400" dirty="0" smtClean="0">
                <a:latin typeface="GT Walsheim v2 Manual Bold" panose="00000800000000000000" pitchFamily="50" charset="-52"/>
              </a:rPr>
            </a:br>
            <a:r>
              <a:rPr lang="ru-RU" sz="1400" dirty="0" smtClean="0">
                <a:latin typeface="GT Walsheim v2 Manual Bold" panose="00000800000000000000" pitchFamily="50" charset="-52"/>
              </a:rPr>
              <a:t>«</a:t>
            </a:r>
            <a:r>
              <a:rPr lang="ru-RU" sz="1400" dirty="0">
                <a:latin typeface="GT Walsheim v2 Manual Bold" panose="00000800000000000000" pitchFamily="50" charset="-52"/>
              </a:rPr>
              <a:t>событие-реакция» </a:t>
            </a:r>
          </a:p>
        </p:txBody>
      </p:sp>
      <p:pic>
        <p:nvPicPr>
          <p:cNvPr id="67" name="Рисунок 66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30"/>
          <a:stretch/>
        </p:blipFill>
        <p:spPr>
          <a:xfrm>
            <a:off x="4750391" y="5049283"/>
            <a:ext cx="641055" cy="560090"/>
          </a:xfrm>
          <a:prstGeom prst="rect">
            <a:avLst/>
          </a:prstGeom>
        </p:spPr>
      </p:pic>
      <p:pic>
        <p:nvPicPr>
          <p:cNvPr id="68" name="Рисунок 67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81"/>
          <a:stretch/>
        </p:blipFill>
        <p:spPr>
          <a:xfrm>
            <a:off x="6677200" y="5088689"/>
            <a:ext cx="548896" cy="480935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170" y="1676979"/>
            <a:ext cx="746339" cy="7463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1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194"/>
          <a:stretch/>
        </p:blipFill>
        <p:spPr>
          <a:xfrm>
            <a:off x="7402002" y="1120160"/>
            <a:ext cx="671904" cy="51605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1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6250"/>
          <a:stretch/>
        </p:blipFill>
        <p:spPr>
          <a:xfrm>
            <a:off x="7225254" y="2376893"/>
            <a:ext cx="958844" cy="70714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15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250"/>
          <a:stretch/>
        </p:blipFill>
        <p:spPr>
          <a:xfrm>
            <a:off x="7402001" y="3249529"/>
            <a:ext cx="711557" cy="595929"/>
          </a:xfrm>
          <a:prstGeom prst="rect">
            <a:avLst/>
          </a:prstGeom>
        </p:spPr>
      </p:pic>
      <p:sp>
        <p:nvSpPr>
          <p:cNvPr id="71" name="TextBox 70"/>
          <p:cNvSpPr txBox="1"/>
          <p:nvPr/>
        </p:nvSpPr>
        <p:spPr>
          <a:xfrm>
            <a:off x="8185390" y="4251483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МегаФон </a:t>
            </a:r>
            <a:r>
              <a:rPr lang="ru-RU" sz="1400" dirty="0" err="1" smtClean="0">
                <a:latin typeface="GT Walsheim v2 Manual Bold" panose="00000800000000000000" pitchFamily="50" charset="-52"/>
              </a:rPr>
              <a:t>Транкинг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pic>
        <p:nvPicPr>
          <p:cNvPr id="72" name="Рисунок 71"/>
          <p:cNvPicPr>
            <a:picLocks noChangeAspect="1"/>
          </p:cNvPicPr>
          <p:nvPr/>
        </p:nvPicPr>
        <p:blipFill rotWithShape="1">
          <a:blip r:embed="rId16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77"/>
          <a:stretch/>
        </p:blipFill>
        <p:spPr>
          <a:xfrm>
            <a:off x="7411526" y="4072337"/>
            <a:ext cx="614217" cy="528367"/>
          </a:xfrm>
          <a:prstGeom prst="rect">
            <a:avLst/>
          </a:prstGeom>
        </p:spPr>
      </p:pic>
      <p:sp>
        <p:nvSpPr>
          <p:cNvPr id="73" name="TextBox 72"/>
          <p:cNvSpPr txBox="1"/>
          <p:nvPr/>
        </p:nvSpPr>
        <p:spPr>
          <a:xfrm>
            <a:off x="530427" y="5654608"/>
            <a:ext cx="175259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 smtClean="0">
                <a:latin typeface="GT Walsheim v2 Manual Bold" panose="00000800000000000000" pitchFamily="50" charset="-52"/>
              </a:rPr>
              <a:t>Сервисная</a:t>
            </a:r>
            <a:r>
              <a:rPr lang="en-US" sz="1400" dirty="0">
                <a:latin typeface="GT Walsheim v2 Manual Bold" panose="00000800000000000000" pitchFamily="50" charset="-52"/>
              </a:rPr>
              <a:t> </a:t>
            </a:r>
            <a:r>
              <a:rPr lang="ru-RU" sz="1400" dirty="0" smtClean="0">
                <a:latin typeface="GT Walsheim v2 Manual Bold" panose="00000800000000000000" pitchFamily="50" charset="-52"/>
              </a:rPr>
              <a:t>модель взаимодействия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pic>
        <p:nvPicPr>
          <p:cNvPr id="75" name="Рисунок 74"/>
          <p:cNvPicPr>
            <a:picLocks noChangeAspect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496"/>
          <a:stretch/>
        </p:blipFill>
        <p:spPr>
          <a:xfrm>
            <a:off x="1085559" y="4909172"/>
            <a:ext cx="679016" cy="594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58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" name="Объект 7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61759259"/>
              </p:ext>
            </p:extLst>
          </p:nvPr>
        </p:nvGraphicFramePr>
        <p:xfrm>
          <a:off x="2117" y="224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31" name="Слайд think-cell" r:id="rId4" imgW="470" imgH="469" progId="TCLayout.ActiveDocument.1">
                  <p:embed/>
                </p:oleObj>
              </mc:Choice>
              <mc:Fallback>
                <p:oleObj name="Слайд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24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Заголовок 4"/>
          <p:cNvSpPr txBox="1">
            <a:spLocks/>
          </p:cNvSpPr>
          <p:nvPr/>
        </p:nvSpPr>
        <p:spPr>
          <a:xfrm>
            <a:off x="322940" y="228601"/>
            <a:ext cx="11532272" cy="1380995"/>
          </a:xfrm>
          <a:prstGeom prst="rect">
            <a:avLst/>
          </a:prstGeom>
        </p:spPr>
        <p:txBody>
          <a:bodyPr vert="horz" lIns="91412" tIns="45707" rIns="91412" bIns="45707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999" dirty="0">
                <a:latin typeface="GT Walsheim v2 Manual Black" panose="00000900000000000000" pitchFamily="50" charset="-52"/>
                <a:ea typeface="+mn-ea"/>
                <a:cs typeface="+mn-cs"/>
              </a:rPr>
              <a:t>Эффективное управление транспортом, улично-дорожной сетью и перевозками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805" y="5947251"/>
            <a:ext cx="2312148" cy="734911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10775551" y="6143795"/>
            <a:ext cx="1079661" cy="341820"/>
            <a:chOff x="10776993" y="6289862"/>
            <a:chExt cx="1079995" cy="341925"/>
          </a:xfrm>
        </p:grpSpPr>
        <p:sp>
          <p:nvSpPr>
            <p:cNvPr id="11" name="Овал 10"/>
            <p:cNvSpPr/>
            <p:nvPr/>
          </p:nvSpPr>
          <p:spPr>
            <a:xfrm>
              <a:off x="10776993" y="6289862"/>
              <a:ext cx="341924" cy="341925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Овал 11"/>
            <p:cNvSpPr/>
            <p:nvPr/>
          </p:nvSpPr>
          <p:spPr>
            <a:xfrm>
              <a:off x="11515064" y="6289862"/>
              <a:ext cx="341924" cy="341925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Овал 12"/>
            <p:cNvSpPr/>
            <p:nvPr/>
          </p:nvSpPr>
          <p:spPr>
            <a:xfrm>
              <a:off x="11146028" y="6289862"/>
              <a:ext cx="341924" cy="341925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31098" y="2030975"/>
            <a:ext cx="5439539" cy="22215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377944" y="5104184"/>
            <a:ext cx="11382256" cy="0"/>
          </a:xfrm>
          <a:prstGeom prst="line">
            <a:avLst/>
          </a:prstGeom>
          <a:ln w="38100" cap="rnd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31098" y="2343109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31098" y="2800622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31098" y="3165098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185390" y="1739818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err="1" smtClean="0">
                <a:latin typeface="GT Walsheim v2 Manual Bold" panose="00000800000000000000" pitchFamily="50" charset="-52"/>
              </a:rPr>
              <a:t>Геоаналитические</a:t>
            </a:r>
            <a:r>
              <a:rPr lang="ru-RU" sz="1400" dirty="0" smtClean="0">
                <a:latin typeface="GT Walsheim v2 Manual Bold" panose="00000800000000000000" pitchFamily="50" charset="-52"/>
              </a:rPr>
              <a:t> и рекомендательные  сервисы на основе больших данных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30427" y="3659716"/>
            <a:ext cx="5438918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31098" y="4158208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30425" y="1866832"/>
            <a:ext cx="5775123" cy="3325364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>
                <a:latin typeface="GT Walsheim v2 Manual" panose="00000500000000000000" pitchFamily="50" charset="-52"/>
              </a:rPr>
              <a:t>Получение рекомендаций по выбору локаций для строительства транспортных развязок, дорог, мостов, альтернативного внеуличного транспорта 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Повышение эффективности использования муниципального и служебного автопарка </a:t>
            </a:r>
            <a:r>
              <a:rPr lang="ru-RU" sz="1400" dirty="0">
                <a:latin typeface="GT Walsheim v2 Manual" panose="00000500000000000000" pitchFamily="50" charset="-52"/>
              </a:rPr>
              <a:t>на 90%+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>
                <a:latin typeface="GT Walsheim v2 Manual" panose="00000500000000000000" pitchFamily="50" charset="-52"/>
              </a:rPr>
              <a:t>Контроль соблюдения скоростных </a:t>
            </a:r>
            <a:r>
              <a:rPr lang="ru-RU" sz="1400" dirty="0" smtClean="0">
                <a:latin typeface="GT Walsheim v2 Manual" panose="00000500000000000000" pitchFamily="50" charset="-52"/>
              </a:rPr>
              <a:t>режимов и снижение загруженности дорог общего пользования</a:t>
            </a:r>
            <a:endParaRPr lang="ru-RU" sz="1400" dirty="0">
              <a:latin typeface="GT Walsheim v2 Manual" panose="00000500000000000000" pitchFamily="50" charset="-52"/>
            </a:endParaRP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>
                <a:latin typeface="GT Walsheim v2 Manual" panose="00000500000000000000" pitchFamily="50" charset="-52"/>
              </a:rPr>
              <a:t>Контроль маршрута </a:t>
            </a:r>
            <a:r>
              <a:rPr lang="ru-RU" sz="1400" dirty="0" smtClean="0">
                <a:latin typeface="GT Walsheim v2 Manual" panose="00000500000000000000" pitchFamily="50" charset="-52"/>
              </a:rPr>
              <a:t>следования общественного транспорта</a:t>
            </a:r>
            <a:endParaRPr lang="ru-RU" sz="1400" dirty="0">
              <a:latin typeface="GT Walsheim v2 Manual" panose="00000500000000000000" pitchFamily="50" charset="-52"/>
            </a:endParaRP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Увеличение объема билетной выручки на междугородных направлениях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Составление прогноза </a:t>
            </a:r>
            <a:r>
              <a:rPr lang="ru-RU" sz="1400" dirty="0">
                <a:latin typeface="GT Walsheim v2 Manual" panose="00000500000000000000" pitchFamily="50" charset="-52"/>
              </a:rPr>
              <a:t>потребления транспортных услуг по типам транспорта, направлениям и времени</a:t>
            </a:r>
          </a:p>
        </p:txBody>
      </p:sp>
      <p:cxnSp>
        <p:nvCxnSpPr>
          <p:cNvPr id="77" name="Прямая со стрелкой 76"/>
          <p:cNvCxnSpPr/>
          <p:nvPr/>
        </p:nvCxnSpPr>
        <p:spPr>
          <a:xfrm>
            <a:off x="6305548" y="3007446"/>
            <a:ext cx="728375" cy="0"/>
          </a:xfrm>
          <a:prstGeom prst="straightConnector1">
            <a:avLst/>
          </a:prstGeom>
          <a:ln w="28575">
            <a:solidFill>
              <a:srgbClr val="73198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8185390" y="2427480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Умные светофоры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185390" y="2948724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Умные автобусы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185390" y="4755363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Контроль автотранспорта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8185390" y="4040255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Умные остановки общественного транспорта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8826052" y="5819292"/>
            <a:ext cx="2771925" cy="4868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 smtClean="0">
                <a:latin typeface="GT Walsheim v2 Manual Bold" panose="00000800000000000000" pitchFamily="50" charset="-52"/>
              </a:rPr>
              <a:t>«Живой» источник данных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5039" y="5104184"/>
            <a:ext cx="795849" cy="795849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395783" y="5811444"/>
            <a:ext cx="3350201" cy="5223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 smtClean="0">
                <a:latin typeface="GT Walsheim v2 Manual Bold" panose="00000800000000000000" pitchFamily="50" charset="-52"/>
              </a:rPr>
              <a:t>Большой набор эталонов </a:t>
            </a:r>
            <a:r>
              <a:rPr lang="en-US" sz="1400" dirty="0" smtClean="0">
                <a:latin typeface="GT Walsheim v2 Manual Bold" panose="00000800000000000000" pitchFamily="50" charset="-52"/>
              </a:rPr>
              <a:t/>
            </a:r>
            <a:br>
              <a:rPr lang="en-US" sz="1400" dirty="0" smtClean="0">
                <a:latin typeface="GT Walsheim v2 Manual Bold" panose="00000800000000000000" pitchFamily="50" charset="-52"/>
              </a:rPr>
            </a:br>
            <a:r>
              <a:rPr lang="ru-RU" sz="1400" dirty="0" smtClean="0">
                <a:latin typeface="GT Walsheim v2 Manual Bold" panose="00000800000000000000" pitchFamily="50" charset="-52"/>
              </a:rPr>
              <a:t>и готовых математических моделей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509639" y="5811444"/>
            <a:ext cx="2600875" cy="5223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>
                <a:latin typeface="GT Walsheim v2 Manual Bold" panose="00000800000000000000" pitchFamily="50" charset="-52"/>
              </a:rPr>
              <a:t>Агрегация анонимных данных различных </a:t>
            </a:r>
            <a:r>
              <a:rPr lang="ru-RU" sz="1400" dirty="0" smtClean="0">
                <a:latin typeface="GT Walsheim v2 Manual Bold" panose="00000800000000000000" pitchFamily="50" charset="-52"/>
              </a:rPr>
              <a:t>сфер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67" name="TextBox 66"/>
          <p:cNvSpPr txBox="1"/>
          <p:nvPr/>
        </p:nvSpPr>
        <p:spPr>
          <a:xfrm>
            <a:off x="6309760" y="5811444"/>
            <a:ext cx="2600875" cy="5223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>
                <a:latin typeface="GT Walsheim v2 Manual Bold" panose="00000800000000000000" pitchFamily="50" charset="-52"/>
              </a:rPr>
              <a:t>Формирование рекомендаций на основании </a:t>
            </a:r>
            <a:r>
              <a:rPr lang="ru-RU" sz="1400" dirty="0" smtClean="0">
                <a:latin typeface="GT Walsheim v2 Manual Bold" panose="00000800000000000000" pitchFamily="50" charset="-52"/>
              </a:rPr>
              <a:t>множества поведенческих профилей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68" name="TextBox 67"/>
          <p:cNvSpPr txBox="1"/>
          <p:nvPr/>
        </p:nvSpPr>
        <p:spPr>
          <a:xfrm>
            <a:off x="8185390" y="3503795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Умная парковка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pic>
        <p:nvPicPr>
          <p:cNvPr id="69" name="Рисунок 68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240" y="5204295"/>
            <a:ext cx="595050" cy="595050"/>
          </a:xfrm>
          <a:prstGeom prst="rect">
            <a:avLst/>
          </a:prstGeom>
        </p:spPr>
      </p:pic>
      <p:pic>
        <p:nvPicPr>
          <p:cNvPr id="70" name="Рисунок 6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2213" y="5154290"/>
            <a:ext cx="651751" cy="651751"/>
          </a:xfrm>
          <a:prstGeom prst="rect">
            <a:avLst/>
          </a:prstGeom>
        </p:spPr>
      </p:pic>
      <p:pic>
        <p:nvPicPr>
          <p:cNvPr id="71" name="Рисунок 7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333" y="5172607"/>
            <a:ext cx="671864" cy="671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5307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" name="Объект 7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61759259"/>
              </p:ext>
            </p:extLst>
          </p:nvPr>
        </p:nvGraphicFramePr>
        <p:xfrm>
          <a:off x="2117" y="224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55" name="Слайд think-cell" r:id="rId4" imgW="470" imgH="469" progId="TCLayout.ActiveDocument.1">
                  <p:embed/>
                </p:oleObj>
              </mc:Choice>
              <mc:Fallback>
                <p:oleObj name="Слайд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24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Заголовок 4"/>
          <p:cNvSpPr txBox="1">
            <a:spLocks/>
          </p:cNvSpPr>
          <p:nvPr/>
        </p:nvSpPr>
        <p:spPr>
          <a:xfrm>
            <a:off x="322940" y="228601"/>
            <a:ext cx="11532272" cy="1380995"/>
          </a:xfrm>
          <a:prstGeom prst="rect">
            <a:avLst/>
          </a:prstGeom>
        </p:spPr>
        <p:txBody>
          <a:bodyPr vert="horz" lIns="91412" tIns="45707" rIns="91412" bIns="45707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999" dirty="0">
                <a:latin typeface="GT Walsheim v2 Manual Black" panose="00000900000000000000" pitchFamily="50" charset="-52"/>
                <a:ea typeface="+mn-ea"/>
                <a:cs typeface="+mn-cs"/>
              </a:rPr>
              <a:t>Эффективное планирование социальной инфраструктуры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805" y="5947251"/>
            <a:ext cx="2312148" cy="734911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10775551" y="6143795"/>
            <a:ext cx="1079661" cy="341820"/>
            <a:chOff x="10776993" y="6289862"/>
            <a:chExt cx="1079995" cy="341925"/>
          </a:xfrm>
        </p:grpSpPr>
        <p:sp>
          <p:nvSpPr>
            <p:cNvPr id="11" name="Овал 10"/>
            <p:cNvSpPr/>
            <p:nvPr/>
          </p:nvSpPr>
          <p:spPr>
            <a:xfrm>
              <a:off x="10776993" y="6289862"/>
              <a:ext cx="341924" cy="341925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Овал 11"/>
            <p:cNvSpPr/>
            <p:nvPr/>
          </p:nvSpPr>
          <p:spPr>
            <a:xfrm>
              <a:off x="11515064" y="6289862"/>
              <a:ext cx="341924" cy="341925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Овал 12"/>
            <p:cNvSpPr/>
            <p:nvPr/>
          </p:nvSpPr>
          <p:spPr>
            <a:xfrm>
              <a:off x="11146028" y="6289862"/>
              <a:ext cx="341924" cy="341925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31098" y="2030975"/>
            <a:ext cx="5439539" cy="22215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377944" y="5006247"/>
            <a:ext cx="11382256" cy="0"/>
          </a:xfrm>
          <a:prstGeom prst="line">
            <a:avLst/>
          </a:prstGeom>
          <a:ln w="38100" cap="rnd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31098" y="2343109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31098" y="2800622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31098" y="3165098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185390" y="2335493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Цифровой двойник города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30427" y="3659716"/>
            <a:ext cx="5438918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31098" y="4158208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30426" y="1980025"/>
            <a:ext cx="5773829" cy="2655792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>
                <a:latin typeface="GT Walsheim v2 Manual" panose="00000500000000000000" pitchFamily="50" charset="-52"/>
              </a:rPr>
              <a:t>Анализ обеспеченности населения объектами городской и социальной инфраструктуры (магазины, предприятия услуг, парки, школы, поликлиники и т.п.)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Автоматизация инструментов анализа и прогнозирования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Оценка </a:t>
            </a:r>
            <a:r>
              <a:rPr lang="ru-RU" sz="1400" dirty="0">
                <a:latin typeface="GT Walsheim v2 Manual" panose="00000500000000000000" pitchFamily="50" charset="-52"/>
              </a:rPr>
              <a:t>реальной экономической активности хозяйственных </a:t>
            </a:r>
            <a:r>
              <a:rPr lang="ru-RU" sz="1400" dirty="0" smtClean="0">
                <a:latin typeface="GT Walsheim v2 Manual" panose="00000500000000000000" pitchFamily="50" charset="-52"/>
              </a:rPr>
              <a:t>субъектов</a:t>
            </a:r>
            <a:endParaRPr lang="ru-RU" sz="1400" dirty="0">
              <a:latin typeface="GT Walsheim v2 Manual" panose="00000500000000000000" pitchFamily="50" charset="-52"/>
            </a:endParaRP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>
                <a:latin typeface="GT Walsheim v2 Manual" panose="00000500000000000000" pitchFamily="50" charset="-52"/>
              </a:rPr>
              <a:t>Анализ </a:t>
            </a:r>
            <a:r>
              <a:rPr lang="ru-RU" sz="1400" dirty="0" smtClean="0">
                <a:latin typeface="GT Walsheim v2 Manual" panose="00000500000000000000" pitchFamily="50" charset="-52"/>
              </a:rPr>
              <a:t>маятниковой внутридневной</a:t>
            </a:r>
            <a:r>
              <a:rPr lang="ru-RU" sz="1400" dirty="0">
                <a:latin typeface="GT Walsheim v2 Manual" panose="00000500000000000000" pitchFamily="50" charset="-52"/>
              </a:rPr>
              <a:t>, недельной и сезонной миграции населения города и пригородов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endParaRPr lang="ru-RU" sz="1400" dirty="0">
              <a:latin typeface="GT Walsheim v2 Manual" panose="00000500000000000000" pitchFamily="50" charset="-52"/>
            </a:endParaRPr>
          </a:p>
        </p:txBody>
      </p:sp>
      <p:cxnSp>
        <p:nvCxnSpPr>
          <p:cNvPr id="77" name="Прямая со стрелкой 76"/>
          <p:cNvCxnSpPr/>
          <p:nvPr/>
        </p:nvCxnSpPr>
        <p:spPr>
          <a:xfrm>
            <a:off x="6305548" y="3007446"/>
            <a:ext cx="728375" cy="0"/>
          </a:xfrm>
          <a:prstGeom prst="straightConnector1">
            <a:avLst/>
          </a:prstGeom>
          <a:ln w="28575">
            <a:solidFill>
              <a:srgbClr val="73198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8185390" y="3254076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err="1" smtClean="0">
                <a:latin typeface="GT Walsheim v2 Manual Bold" panose="00000800000000000000" pitchFamily="50" charset="-52"/>
              </a:rPr>
              <a:t>Геоаналитические</a:t>
            </a:r>
            <a:r>
              <a:rPr lang="ru-RU" sz="1400" dirty="0" smtClean="0">
                <a:latin typeface="GT Walsheim v2 Manual Bold" panose="00000800000000000000" pitchFamily="50" charset="-52"/>
              </a:rPr>
              <a:t> и рекомендательные  сервисы на основе больших данных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019873" y="5811444"/>
            <a:ext cx="2771925" cy="486878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 smtClean="0">
                <a:latin typeface="GT Walsheim v2 Manual Bold" panose="00000800000000000000" pitchFamily="50" charset="-52"/>
              </a:rPr>
              <a:t>Высокая степень </a:t>
            </a:r>
            <a:br>
              <a:rPr lang="ru-RU" sz="1400" dirty="0" smtClean="0">
                <a:latin typeface="GT Walsheim v2 Manual Bold" panose="00000800000000000000" pitchFamily="50" charset="-52"/>
              </a:rPr>
            </a:br>
            <a:r>
              <a:rPr lang="ru-RU" sz="1400" dirty="0" smtClean="0">
                <a:latin typeface="GT Walsheim v2 Manual Bold" panose="00000800000000000000" pitchFamily="50" charset="-52"/>
              </a:rPr>
              <a:t>детализации инфраструктуры субъекта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985639" y="5811444"/>
            <a:ext cx="2600875" cy="5223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>
                <a:latin typeface="GT Walsheim v2 Manual Bold" panose="00000800000000000000" pitchFamily="50" charset="-52"/>
              </a:rPr>
              <a:t>Агрегация анонимных данных различных </a:t>
            </a:r>
            <a:r>
              <a:rPr lang="ru-RU" sz="1400" dirty="0" smtClean="0">
                <a:latin typeface="GT Walsheim v2 Manual Bold" panose="00000800000000000000" pitchFamily="50" charset="-52"/>
              </a:rPr>
              <a:t>индустрий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5148617" y="5811444"/>
            <a:ext cx="2600875" cy="522311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>
                <a:latin typeface="GT Walsheim v2 Manual Bold" panose="00000800000000000000" pitchFamily="50" charset="-52"/>
              </a:rPr>
              <a:t>Формирование рекомендаций на основании </a:t>
            </a:r>
            <a:r>
              <a:rPr lang="ru-RU" sz="1400" dirty="0" smtClean="0">
                <a:latin typeface="GT Walsheim v2 Manual Bold" panose="00000800000000000000" pitchFamily="50" charset="-52"/>
              </a:rPr>
              <a:t>множества поведенческих профилей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7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639"/>
          <a:stretch/>
        </p:blipFill>
        <p:spPr>
          <a:xfrm>
            <a:off x="7438848" y="2142054"/>
            <a:ext cx="581025" cy="478539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3216" y="3078298"/>
            <a:ext cx="712288" cy="712288"/>
          </a:xfrm>
          <a:prstGeom prst="rect">
            <a:avLst/>
          </a:prstGeom>
        </p:spPr>
      </p:pic>
      <p:pic>
        <p:nvPicPr>
          <p:cNvPr id="40" name="Рисунок 3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5589" y="5154290"/>
            <a:ext cx="651751" cy="651751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416" y="5172607"/>
            <a:ext cx="671864" cy="671864"/>
          </a:xfrm>
          <a:prstGeom prst="rect">
            <a:avLst/>
          </a:prstGeom>
        </p:spPr>
      </p:pic>
      <p:pic>
        <p:nvPicPr>
          <p:cNvPr id="43" name="Рисунок 42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8876" y="5154290"/>
            <a:ext cx="667856" cy="66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6791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" name="Объект 7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61759259"/>
              </p:ext>
            </p:extLst>
          </p:nvPr>
        </p:nvGraphicFramePr>
        <p:xfrm>
          <a:off x="2117" y="224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45" name="Слайд think-cell" r:id="rId4" imgW="470" imgH="469" progId="TCLayout.ActiveDocument.1">
                  <p:embed/>
                </p:oleObj>
              </mc:Choice>
              <mc:Fallback>
                <p:oleObj name="Слайд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24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Заголовок 4"/>
          <p:cNvSpPr txBox="1">
            <a:spLocks/>
          </p:cNvSpPr>
          <p:nvPr/>
        </p:nvSpPr>
        <p:spPr>
          <a:xfrm>
            <a:off x="322940" y="228601"/>
            <a:ext cx="11532272" cy="1380995"/>
          </a:xfrm>
          <a:prstGeom prst="rect">
            <a:avLst/>
          </a:prstGeom>
        </p:spPr>
        <p:txBody>
          <a:bodyPr vert="horz" lIns="91412" tIns="45707" rIns="91412" bIns="45707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999" dirty="0">
                <a:latin typeface="GT Walsheim v2 Manual Black" panose="00000900000000000000" pitchFamily="50" charset="-52"/>
                <a:ea typeface="+mn-ea"/>
                <a:cs typeface="+mn-cs"/>
              </a:rPr>
              <a:t>Повышение доходов от туризма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805" y="5947251"/>
            <a:ext cx="2312148" cy="734911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10775551" y="6143795"/>
            <a:ext cx="1079661" cy="341820"/>
            <a:chOff x="10776993" y="6289862"/>
            <a:chExt cx="1079995" cy="341925"/>
          </a:xfrm>
        </p:grpSpPr>
        <p:sp>
          <p:nvSpPr>
            <p:cNvPr id="11" name="Овал 10"/>
            <p:cNvSpPr/>
            <p:nvPr/>
          </p:nvSpPr>
          <p:spPr>
            <a:xfrm>
              <a:off x="10776993" y="6289862"/>
              <a:ext cx="341924" cy="341925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12" name="Овал 11"/>
            <p:cNvSpPr/>
            <p:nvPr/>
          </p:nvSpPr>
          <p:spPr>
            <a:xfrm>
              <a:off x="11515064" y="6289862"/>
              <a:ext cx="341924" cy="341925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13" name="Овал 12"/>
            <p:cNvSpPr/>
            <p:nvPr/>
          </p:nvSpPr>
          <p:spPr>
            <a:xfrm>
              <a:off x="11146028" y="6289862"/>
              <a:ext cx="341924" cy="341925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31098" y="2030975"/>
            <a:ext cx="5439539" cy="22215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377944" y="5165498"/>
            <a:ext cx="11382256" cy="0"/>
          </a:xfrm>
          <a:prstGeom prst="line">
            <a:avLst/>
          </a:prstGeom>
          <a:ln w="38100" cap="rnd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31098" y="2343109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31098" y="2800622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31098" y="3165098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185390" y="1766610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err="1" smtClean="0">
                <a:latin typeface="GT Walsheim v2 Manual Bold" panose="00000800000000000000" pitchFamily="50" charset="-52"/>
              </a:rPr>
              <a:t>Геоаналитические</a:t>
            </a:r>
            <a:r>
              <a:rPr lang="ru-RU" sz="1400" dirty="0" smtClean="0">
                <a:latin typeface="GT Walsheim v2 Manual Bold" panose="00000800000000000000" pitchFamily="50" charset="-52"/>
              </a:rPr>
              <a:t> сервисы на основе больших данных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30427" y="3659716"/>
            <a:ext cx="5438918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31098" y="4158208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30426" y="1221669"/>
            <a:ext cx="5629259" cy="356430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Сбор аналитики по точкам притяжения, типам размещения, количества и типов туристов, длительности пребывания </a:t>
            </a:r>
            <a:br>
              <a:rPr lang="ru-RU" sz="1400" dirty="0" smtClean="0">
                <a:latin typeface="GT Walsheim v2 Manual" panose="00000500000000000000" pitchFamily="50" charset="-52"/>
              </a:rPr>
            </a:br>
            <a:r>
              <a:rPr lang="ru-RU" sz="1400" dirty="0" smtClean="0">
                <a:latin typeface="GT Walsheim v2 Manual" panose="00000500000000000000" pitchFamily="50" charset="-52"/>
              </a:rPr>
              <a:t>и целях посещения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Визуализация большого объема данных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Мониторинг </a:t>
            </a:r>
            <a:r>
              <a:rPr lang="ru-RU" sz="1400" dirty="0">
                <a:latin typeface="GT Walsheim v2 Manual" panose="00000500000000000000" pitchFamily="50" charset="-52"/>
              </a:rPr>
              <a:t>ключевых событий и своевременная </a:t>
            </a:r>
            <a:r>
              <a:rPr lang="ru-RU" sz="1400" dirty="0" smtClean="0">
                <a:latin typeface="GT Walsheim v2 Manual" panose="00000500000000000000" pitchFamily="50" charset="-52"/>
              </a:rPr>
              <a:t>коммуникация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err="1" smtClean="0">
                <a:latin typeface="GT Walsheim v2 Manual" panose="00000500000000000000" pitchFamily="50" charset="-52"/>
              </a:rPr>
              <a:t>Таргетирование</a:t>
            </a:r>
            <a:r>
              <a:rPr lang="ru-RU" sz="1400" dirty="0" smtClean="0">
                <a:latin typeface="GT Walsheim v2 Manual" panose="00000500000000000000" pitchFamily="50" charset="-52"/>
              </a:rPr>
              <a:t> </a:t>
            </a:r>
            <a:r>
              <a:rPr lang="ru-RU" sz="1400" dirty="0">
                <a:latin typeface="GT Walsheim v2 Manual" panose="00000500000000000000" pitchFamily="50" charset="-52"/>
              </a:rPr>
              <a:t>целевой аудитории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>
                <a:latin typeface="GT Walsheim v2 Manual" panose="00000500000000000000" pitchFamily="50" charset="-52"/>
              </a:rPr>
              <a:t>Прогнозирование охвата рекламных кампаний, </a:t>
            </a:r>
            <a:r>
              <a:rPr lang="ru-RU" sz="1400" dirty="0" smtClean="0">
                <a:latin typeface="GT Walsheim v2 Manual" panose="00000500000000000000" pitchFamily="50" charset="-52"/>
              </a:rPr>
              <a:t>обеспечение </a:t>
            </a:r>
            <a:r>
              <a:rPr lang="ru-RU" sz="1400" dirty="0">
                <a:latin typeface="GT Walsheim v2 Manual" panose="00000500000000000000" pitchFamily="50" charset="-52"/>
              </a:rPr>
              <a:t>высокого уровня </a:t>
            </a:r>
            <a:r>
              <a:rPr lang="ru-RU" sz="1400" dirty="0" smtClean="0">
                <a:latin typeface="GT Walsheim v2 Manual" panose="00000500000000000000" pitchFamily="50" charset="-52"/>
              </a:rPr>
              <a:t>CTR</a:t>
            </a:r>
            <a:endParaRPr lang="ru-RU" sz="1400" dirty="0">
              <a:latin typeface="GT Walsheim v2 Manual" panose="00000500000000000000" pitchFamily="50" charset="-52"/>
            </a:endParaRP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Прогнозирование </a:t>
            </a:r>
            <a:r>
              <a:rPr lang="ru-RU" sz="1400" dirty="0">
                <a:latin typeface="GT Walsheim v2 Manual" panose="00000500000000000000" pitchFamily="50" charset="-52"/>
              </a:rPr>
              <a:t>потенциала </a:t>
            </a:r>
            <a:r>
              <a:rPr lang="ru-RU" sz="1400" dirty="0" smtClean="0">
                <a:latin typeface="GT Walsheim v2 Manual" panose="00000500000000000000" pitchFamily="50" charset="-52"/>
              </a:rPr>
              <a:t>туристических локаций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Популяризация региона </a:t>
            </a:r>
            <a:r>
              <a:rPr lang="ru-RU" sz="1400" dirty="0">
                <a:latin typeface="GT Walsheim v2 Manual" panose="00000500000000000000" pitchFamily="50" charset="-52"/>
              </a:rPr>
              <a:t>в </a:t>
            </a:r>
            <a:r>
              <a:rPr lang="ru-RU" sz="1400" dirty="0" err="1" smtClean="0">
                <a:latin typeface="GT Walsheim v2 Manual" panose="00000500000000000000" pitchFamily="50" charset="-52"/>
              </a:rPr>
              <a:t>соц.сетях</a:t>
            </a:r>
            <a:r>
              <a:rPr lang="ru-RU" sz="1400" dirty="0" smtClean="0">
                <a:latin typeface="GT Walsheim v2 Manual" panose="00000500000000000000" pitchFamily="50" charset="-52"/>
              </a:rPr>
              <a:t> и вирусного маркетинга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Перевод </a:t>
            </a:r>
            <a:r>
              <a:rPr lang="ru-RU" sz="1400" dirty="0">
                <a:latin typeface="GT Walsheim v2 Manual" panose="00000500000000000000" pitchFamily="50" charset="-52"/>
              </a:rPr>
              <a:t>турпотока из частных мест </a:t>
            </a:r>
            <a:r>
              <a:rPr lang="ru-RU" sz="1400" dirty="0" smtClean="0">
                <a:latin typeface="GT Walsheim v2 Manual" panose="00000500000000000000" pitchFamily="50" charset="-52"/>
              </a:rPr>
              <a:t>размещения в гостиницы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Размещение дополнительных </a:t>
            </a:r>
            <a:r>
              <a:rPr lang="ru-RU" sz="1400" dirty="0">
                <a:latin typeface="GT Walsheim v2 Manual" panose="00000500000000000000" pitchFamily="50" charset="-52"/>
              </a:rPr>
              <a:t>точек питания в местах </a:t>
            </a:r>
            <a:r>
              <a:rPr lang="ru-RU" sz="1400" dirty="0" smtClean="0">
                <a:latin typeface="GT Walsheim v2 Manual" panose="00000500000000000000" pitchFamily="50" charset="-52"/>
              </a:rPr>
              <a:t>скопления </a:t>
            </a:r>
            <a:r>
              <a:rPr lang="ru-RU" sz="1400" dirty="0">
                <a:latin typeface="GT Walsheim v2 Manual" panose="00000500000000000000" pitchFamily="50" charset="-52"/>
              </a:rPr>
              <a:t>туристов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endParaRPr lang="ru-RU" sz="1400" dirty="0" smtClean="0">
              <a:latin typeface="GT Walsheim v2 Manual" panose="00000500000000000000" pitchFamily="50" charset="-52"/>
            </a:endParaRP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endParaRPr lang="ru-RU" sz="1400" dirty="0" smtClean="0">
              <a:latin typeface="GT Walsheim v2 Manual" panose="00000500000000000000" pitchFamily="50" charset="-52"/>
            </a:endParaRP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endParaRPr lang="ru-RU" sz="1400" dirty="0" smtClean="0">
              <a:latin typeface="GT Walsheim v2 Manual" panose="00000500000000000000" pitchFamily="50" charset="-52"/>
            </a:endParaRP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endParaRPr lang="ru-RU" sz="1400" dirty="0">
              <a:latin typeface="GT Walsheim v2 Manual" panose="00000500000000000000" pitchFamily="50" charset="-52"/>
            </a:endParaRPr>
          </a:p>
        </p:txBody>
      </p:sp>
      <p:cxnSp>
        <p:nvCxnSpPr>
          <p:cNvPr id="77" name="Прямая со стрелкой 76"/>
          <p:cNvCxnSpPr/>
          <p:nvPr/>
        </p:nvCxnSpPr>
        <p:spPr>
          <a:xfrm>
            <a:off x="6305548" y="3007446"/>
            <a:ext cx="728375" cy="0"/>
          </a:xfrm>
          <a:prstGeom prst="straightConnector1">
            <a:avLst/>
          </a:prstGeom>
          <a:ln w="28575">
            <a:solidFill>
              <a:srgbClr val="73198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602747" y="5709038"/>
            <a:ext cx="2464293" cy="3049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 smtClean="0">
                <a:latin typeface="GT Walsheim v2 Manual Bold" panose="00000800000000000000" pitchFamily="50" charset="-52"/>
              </a:rPr>
              <a:t>Большой набор эталонов </a:t>
            </a:r>
            <a:r>
              <a:rPr lang="en-US" sz="1400" dirty="0" smtClean="0">
                <a:latin typeface="GT Walsheim v2 Manual Bold" panose="00000800000000000000" pitchFamily="50" charset="-52"/>
              </a:rPr>
              <a:t/>
            </a:r>
            <a:br>
              <a:rPr lang="en-US" sz="1400" dirty="0" smtClean="0">
                <a:latin typeface="GT Walsheim v2 Manual Bold" panose="00000800000000000000" pitchFamily="50" charset="-52"/>
              </a:rPr>
            </a:br>
            <a:r>
              <a:rPr lang="ru-RU" sz="1400" dirty="0" smtClean="0">
                <a:latin typeface="GT Walsheim v2 Manual Bold" panose="00000800000000000000" pitchFamily="50" charset="-52"/>
              </a:rPr>
              <a:t>и готовых математических моделей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393071" y="5709038"/>
            <a:ext cx="2404769" cy="3049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 smtClean="0">
                <a:latin typeface="GT Walsheim v2 Manual Bold" panose="00000800000000000000" pitchFamily="50" charset="-52"/>
              </a:rPr>
              <a:t>«Живой» источник данных</a:t>
            </a:r>
            <a:r>
              <a:rPr lang="en-US" sz="1400" dirty="0" smtClean="0">
                <a:latin typeface="GT Walsheim v2 Manual Bold" panose="00000800000000000000" pitchFamily="50" charset="-52"/>
              </a:rPr>
              <a:t> </a:t>
            </a:r>
            <a:r>
              <a:rPr lang="ru-RU" sz="1400" dirty="0" smtClean="0">
                <a:latin typeface="GT Walsheim v2 Manual Bold" panose="00000800000000000000" pitchFamily="50" charset="-52"/>
              </a:rPr>
              <a:t>и моментальный анализ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042878" y="5718556"/>
            <a:ext cx="2000678" cy="3049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 smtClean="0">
                <a:latin typeface="GT Walsheim v2 Manual Bold" panose="00000800000000000000" pitchFamily="50" charset="-52"/>
              </a:rPr>
              <a:t>Работа с любым поведенческим сегментом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pic>
        <p:nvPicPr>
          <p:cNvPr id="40" name="Рисунок 3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279" y="5151023"/>
            <a:ext cx="666961" cy="666961"/>
          </a:xfrm>
          <a:prstGeom prst="rect">
            <a:avLst/>
          </a:prstGeom>
        </p:spPr>
      </p:pic>
      <p:pic>
        <p:nvPicPr>
          <p:cNvPr id="42" name="Рисунок 4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815" y="5156687"/>
            <a:ext cx="643084" cy="643084"/>
          </a:xfrm>
          <a:prstGeom prst="rect">
            <a:avLst/>
          </a:prstGeom>
        </p:spPr>
      </p:pic>
      <p:pic>
        <p:nvPicPr>
          <p:cNvPr id="44" name="Рисунок 4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370" y="5110813"/>
            <a:ext cx="686780" cy="686780"/>
          </a:xfrm>
          <a:prstGeom prst="rect">
            <a:avLst/>
          </a:prstGeom>
        </p:spPr>
      </p:pic>
      <p:sp>
        <p:nvSpPr>
          <p:cNvPr id="45" name="TextBox 44"/>
          <p:cNvSpPr txBox="1"/>
          <p:nvPr/>
        </p:nvSpPr>
        <p:spPr>
          <a:xfrm>
            <a:off x="8185390" y="3219885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Мобильное информирование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185390" y="2541716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Платформа Активный гражданин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01" y="5083230"/>
            <a:ext cx="716542" cy="716542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6159685" y="5709038"/>
            <a:ext cx="2025705" cy="3049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>
                <a:latin typeface="GT Walsheim v2 Manual Bold" panose="00000800000000000000" pitchFamily="50" charset="-52"/>
              </a:rPr>
              <a:t>Высокая точность </a:t>
            </a:r>
            <a:r>
              <a:rPr lang="ru-RU" sz="1400" dirty="0" err="1">
                <a:latin typeface="GT Walsheim v2 Manual Bold" panose="00000800000000000000" pitchFamily="50" charset="-52"/>
              </a:rPr>
              <a:t>геопозиционирования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8185390" y="3911243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8-800 и Виртуальная АТС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720" y="1617382"/>
            <a:ext cx="712288" cy="71228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12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166"/>
          <a:stretch/>
        </p:blipFill>
        <p:spPr>
          <a:xfrm>
            <a:off x="7416149" y="3787647"/>
            <a:ext cx="648859" cy="556937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721" y="2947185"/>
            <a:ext cx="731713" cy="731713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2961" y="2236451"/>
            <a:ext cx="751805" cy="75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5558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" name="Объект 7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61759259"/>
              </p:ext>
            </p:extLst>
          </p:nvPr>
        </p:nvGraphicFramePr>
        <p:xfrm>
          <a:off x="2117" y="224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167" name="Слайд think-cell" r:id="rId4" imgW="470" imgH="469" progId="TCLayout.ActiveDocument.1">
                  <p:embed/>
                </p:oleObj>
              </mc:Choice>
              <mc:Fallback>
                <p:oleObj name="Слайд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24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Заголовок 4"/>
          <p:cNvSpPr txBox="1">
            <a:spLocks/>
          </p:cNvSpPr>
          <p:nvPr/>
        </p:nvSpPr>
        <p:spPr>
          <a:xfrm>
            <a:off x="322940" y="228601"/>
            <a:ext cx="11532272" cy="1380995"/>
          </a:xfrm>
          <a:prstGeom prst="rect">
            <a:avLst/>
          </a:prstGeom>
        </p:spPr>
        <p:txBody>
          <a:bodyPr vert="horz" lIns="91412" tIns="45707" rIns="91412" bIns="45707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999" dirty="0">
                <a:latin typeface="GT Walsheim v2 Manual Black" panose="00000900000000000000" pitchFamily="50" charset="-52"/>
                <a:ea typeface="+mn-ea"/>
                <a:cs typeface="+mn-cs"/>
              </a:rPr>
              <a:t>Контроль миграционной активности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805" y="5947251"/>
            <a:ext cx="2312148" cy="734911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10775551" y="6143795"/>
            <a:ext cx="1079661" cy="341820"/>
            <a:chOff x="10776993" y="6289862"/>
            <a:chExt cx="1079995" cy="341925"/>
          </a:xfrm>
        </p:grpSpPr>
        <p:sp>
          <p:nvSpPr>
            <p:cNvPr id="11" name="Овал 10"/>
            <p:cNvSpPr/>
            <p:nvPr/>
          </p:nvSpPr>
          <p:spPr>
            <a:xfrm>
              <a:off x="10776993" y="6289862"/>
              <a:ext cx="341924" cy="341925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12" name="Овал 11"/>
            <p:cNvSpPr/>
            <p:nvPr/>
          </p:nvSpPr>
          <p:spPr>
            <a:xfrm>
              <a:off x="11515064" y="6289862"/>
              <a:ext cx="341924" cy="341925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  <p:sp>
          <p:nvSpPr>
            <p:cNvPr id="13" name="Овал 12"/>
            <p:cNvSpPr/>
            <p:nvPr/>
          </p:nvSpPr>
          <p:spPr>
            <a:xfrm>
              <a:off x="11146028" y="6289862"/>
              <a:ext cx="341924" cy="341925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>
                <a:latin typeface="GT Walsheim v2 Manual Bold" panose="00000800000000000000" pitchFamily="50" charset="-52"/>
                <a:cs typeface="Arial" panose="020B0604020202020204" pitchFamily="34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31098" y="2030975"/>
            <a:ext cx="5439539" cy="22215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377944" y="5165498"/>
            <a:ext cx="11382256" cy="0"/>
          </a:xfrm>
          <a:prstGeom prst="line">
            <a:avLst/>
          </a:prstGeom>
          <a:ln w="38100" cap="rnd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31098" y="2343109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31098" y="2800622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31098" y="3165098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185390" y="2758698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err="1" smtClean="0">
                <a:latin typeface="GT Walsheim v2 Manual Bold" panose="00000800000000000000" pitchFamily="50" charset="-52"/>
              </a:rPr>
              <a:t>Геоаналитические</a:t>
            </a:r>
            <a:r>
              <a:rPr lang="ru-RU" sz="1400" dirty="0" smtClean="0">
                <a:latin typeface="GT Walsheim v2 Manual Bold" panose="00000800000000000000" pitchFamily="50" charset="-52"/>
              </a:rPr>
              <a:t> сервисы на основе больших данных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30427" y="3659716"/>
            <a:ext cx="5438918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31098" y="4158208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30426" y="2030975"/>
            <a:ext cx="5629259" cy="296553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>
                <a:latin typeface="GT Walsheim v2 Manual" panose="00000500000000000000" pitchFamily="50" charset="-52"/>
              </a:rPr>
              <a:t>Автоматизация инструментов анализа и прогнозирования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Сбор </a:t>
            </a:r>
            <a:r>
              <a:rPr lang="ru-RU" sz="1400" dirty="0">
                <a:latin typeface="GT Walsheim v2 Manual" panose="00000500000000000000" pitchFamily="50" charset="-52"/>
              </a:rPr>
              <a:t>аналитики по местам и типам размещения, количеству, длительности </a:t>
            </a:r>
            <a:r>
              <a:rPr lang="ru-RU" sz="1400" dirty="0" smtClean="0">
                <a:latin typeface="GT Walsheim v2 Manual" panose="00000500000000000000" pitchFamily="50" charset="-52"/>
              </a:rPr>
              <a:t>пребывания </a:t>
            </a:r>
            <a:r>
              <a:rPr lang="ru-RU" sz="1400" dirty="0">
                <a:latin typeface="GT Walsheim v2 Manual" panose="00000500000000000000" pitchFamily="50" charset="-52"/>
              </a:rPr>
              <a:t>и странам </a:t>
            </a:r>
            <a:r>
              <a:rPr lang="ru-RU" sz="1400" dirty="0" smtClean="0">
                <a:latin typeface="GT Walsheim v2 Manual" panose="00000500000000000000" pitchFamily="50" charset="-52"/>
              </a:rPr>
              <a:t>происхождения трудовых иммигрантов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Анализ </a:t>
            </a:r>
            <a:r>
              <a:rPr lang="ru-RU" sz="1400" dirty="0">
                <a:latin typeface="GT Walsheim v2 Manual" panose="00000500000000000000" pitchFamily="50" charset="-52"/>
              </a:rPr>
              <a:t>обеспеченности </a:t>
            </a:r>
            <a:r>
              <a:rPr lang="ru-RU" sz="1400" dirty="0" smtClean="0">
                <a:latin typeface="GT Walsheim v2 Manual" panose="00000500000000000000" pitchFamily="50" charset="-52"/>
              </a:rPr>
              <a:t>иммигрантов объектами социальной и коммерческой инфраструктуры (гостиницы, поликлиники, миграционные службы, транспорт)</a:t>
            </a:r>
            <a:endParaRPr lang="ru-RU" sz="1400" dirty="0">
              <a:latin typeface="GT Walsheim v2 Manual" panose="00000500000000000000" pitchFamily="50" charset="-52"/>
            </a:endParaRP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endParaRPr lang="ru-RU" sz="1400" dirty="0">
              <a:latin typeface="GT Walsheim v2 Manual" panose="00000500000000000000" pitchFamily="50" charset="-52"/>
            </a:endParaRPr>
          </a:p>
        </p:txBody>
      </p:sp>
      <p:cxnSp>
        <p:nvCxnSpPr>
          <p:cNvPr id="77" name="Прямая со стрелкой 76"/>
          <p:cNvCxnSpPr/>
          <p:nvPr/>
        </p:nvCxnSpPr>
        <p:spPr>
          <a:xfrm>
            <a:off x="6305548" y="3007446"/>
            <a:ext cx="728375" cy="0"/>
          </a:xfrm>
          <a:prstGeom prst="straightConnector1">
            <a:avLst/>
          </a:prstGeom>
          <a:ln w="28575">
            <a:solidFill>
              <a:srgbClr val="73198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602747" y="5709038"/>
            <a:ext cx="2464293" cy="3049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 smtClean="0">
                <a:latin typeface="GT Walsheim v2 Manual Bold" panose="00000800000000000000" pitchFamily="50" charset="-52"/>
              </a:rPr>
              <a:t>Большой набор эталонов </a:t>
            </a:r>
            <a:r>
              <a:rPr lang="en-US" sz="1400" dirty="0" smtClean="0">
                <a:latin typeface="GT Walsheim v2 Manual Bold" panose="00000800000000000000" pitchFamily="50" charset="-52"/>
              </a:rPr>
              <a:t/>
            </a:r>
            <a:br>
              <a:rPr lang="en-US" sz="1400" dirty="0" smtClean="0">
                <a:latin typeface="GT Walsheim v2 Manual Bold" panose="00000800000000000000" pitchFamily="50" charset="-52"/>
              </a:rPr>
            </a:br>
            <a:r>
              <a:rPr lang="ru-RU" sz="1400" dirty="0" smtClean="0">
                <a:latin typeface="GT Walsheim v2 Manual Bold" panose="00000800000000000000" pitchFamily="50" charset="-52"/>
              </a:rPr>
              <a:t>и готовых математических моделей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393071" y="5709038"/>
            <a:ext cx="2404769" cy="3049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 smtClean="0">
                <a:latin typeface="GT Walsheim v2 Manual Bold" panose="00000800000000000000" pitchFamily="50" charset="-52"/>
              </a:rPr>
              <a:t>«Живой» источник данных</a:t>
            </a:r>
            <a:r>
              <a:rPr lang="en-US" sz="1400" dirty="0" smtClean="0">
                <a:latin typeface="GT Walsheim v2 Manual Bold" panose="00000800000000000000" pitchFamily="50" charset="-52"/>
              </a:rPr>
              <a:t> </a:t>
            </a:r>
            <a:r>
              <a:rPr lang="ru-RU" sz="1400" dirty="0" smtClean="0">
                <a:latin typeface="GT Walsheim v2 Manual Bold" panose="00000800000000000000" pitchFamily="50" charset="-52"/>
              </a:rPr>
              <a:t>и моментальный анализ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042878" y="5718556"/>
            <a:ext cx="2000678" cy="3049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 smtClean="0">
                <a:latin typeface="GT Walsheim v2 Manual Bold" panose="00000800000000000000" pitchFamily="50" charset="-52"/>
              </a:rPr>
              <a:t>Работа с любым поведенческим сегментом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6159685" y="5709038"/>
            <a:ext cx="2025705" cy="3049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 smtClean="0">
                <a:latin typeface="GT Walsheim v2 Manual Bold" panose="00000800000000000000" pitchFamily="50" charset="-52"/>
              </a:rPr>
              <a:t>Высокая точность </a:t>
            </a:r>
            <a:r>
              <a:rPr lang="ru-RU" sz="1400" dirty="0" err="1" smtClean="0">
                <a:latin typeface="GT Walsheim v2 Manual Bold" panose="00000800000000000000" pitchFamily="50" charset="-52"/>
              </a:rPr>
              <a:t>геопозиционирования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pic>
        <p:nvPicPr>
          <p:cNvPr id="29" name="Рисунок 2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720" y="2627118"/>
            <a:ext cx="712288" cy="71228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2279" y="5151023"/>
            <a:ext cx="666961" cy="666961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815" y="5156687"/>
            <a:ext cx="643084" cy="643084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6370" y="5110813"/>
            <a:ext cx="686780" cy="686780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01" y="5083230"/>
            <a:ext cx="716542" cy="716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887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4" name="Объект 73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61759259"/>
              </p:ext>
            </p:extLst>
          </p:nvPr>
        </p:nvGraphicFramePr>
        <p:xfrm>
          <a:off x="2117" y="224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213" name="Слайд think-cell" r:id="rId4" imgW="470" imgH="469" progId="TCLayout.ActiveDocument.1">
                  <p:embed/>
                </p:oleObj>
              </mc:Choice>
              <mc:Fallback>
                <p:oleObj name="Слайд think-cell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7" y="224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Заголовок 4"/>
          <p:cNvSpPr txBox="1">
            <a:spLocks/>
          </p:cNvSpPr>
          <p:nvPr/>
        </p:nvSpPr>
        <p:spPr>
          <a:xfrm>
            <a:off x="322940" y="228601"/>
            <a:ext cx="11532272" cy="1380995"/>
          </a:xfrm>
          <a:prstGeom prst="rect">
            <a:avLst/>
          </a:prstGeom>
        </p:spPr>
        <p:txBody>
          <a:bodyPr vert="horz" lIns="91412" tIns="45707" rIns="91412" bIns="45707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ru-RU" sz="3999" dirty="0">
                <a:latin typeface="GT Walsheim v2 Manual Black" panose="00000900000000000000" pitchFamily="50" charset="-52"/>
                <a:ea typeface="+mn-ea"/>
                <a:cs typeface="+mn-cs"/>
              </a:rPr>
              <a:t>Повышение удовлетворенности граждан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805" y="5947251"/>
            <a:ext cx="2312148" cy="734911"/>
          </a:xfrm>
          <a:prstGeom prst="rect">
            <a:avLst/>
          </a:prstGeom>
        </p:spPr>
      </p:pic>
      <p:grpSp>
        <p:nvGrpSpPr>
          <p:cNvPr id="10" name="Группа 9"/>
          <p:cNvGrpSpPr/>
          <p:nvPr/>
        </p:nvGrpSpPr>
        <p:grpSpPr>
          <a:xfrm>
            <a:off x="10775551" y="6143795"/>
            <a:ext cx="1079661" cy="341820"/>
            <a:chOff x="10776993" y="6289862"/>
            <a:chExt cx="1079995" cy="341925"/>
          </a:xfrm>
        </p:grpSpPr>
        <p:sp>
          <p:nvSpPr>
            <p:cNvPr id="11" name="Овал 10"/>
            <p:cNvSpPr/>
            <p:nvPr/>
          </p:nvSpPr>
          <p:spPr>
            <a:xfrm>
              <a:off x="10776993" y="6289862"/>
              <a:ext cx="341924" cy="341925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Овал 11"/>
            <p:cNvSpPr/>
            <p:nvPr/>
          </p:nvSpPr>
          <p:spPr>
            <a:xfrm>
              <a:off x="11515064" y="6289862"/>
              <a:ext cx="341924" cy="341925"/>
            </a:xfrm>
            <a:prstGeom prst="ellipse">
              <a:avLst/>
            </a:prstGeom>
            <a:solidFill>
              <a:srgbClr val="73198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Овал 12"/>
            <p:cNvSpPr/>
            <p:nvPr/>
          </p:nvSpPr>
          <p:spPr>
            <a:xfrm>
              <a:off x="11146028" y="6289862"/>
              <a:ext cx="341924" cy="341925"/>
            </a:xfrm>
            <a:prstGeom prst="ellipse">
              <a:avLst/>
            </a:prstGeom>
            <a:solidFill>
              <a:srgbClr val="00B95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798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531098" y="2030975"/>
            <a:ext cx="5439539" cy="222159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377944" y="5165498"/>
            <a:ext cx="11382256" cy="0"/>
          </a:xfrm>
          <a:prstGeom prst="line">
            <a:avLst/>
          </a:prstGeom>
          <a:ln w="38100" cap="rnd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31098" y="2343109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31098" y="2800622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531098" y="3165098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8185390" y="1552422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Голосовой автосекретарь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530427" y="3659716"/>
            <a:ext cx="5438918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31098" y="4158208"/>
            <a:ext cx="5439539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buFont typeface="GT Walsheim Pro" panose="00000500000000000000" pitchFamily="50" charset="-52"/>
              <a:buChar char="–"/>
            </a:pPr>
            <a:endParaRPr lang="ru-RU" sz="1466" dirty="0">
              <a:latin typeface="GT Walsheim Pro" panose="00000500000000000000" pitchFamily="50" charset="-52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530426" y="1317855"/>
            <a:ext cx="5629259" cy="2965533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Проведение исследования общественного мнения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Профилирование граждан и выбор средств коммуникаций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Организация линий </a:t>
            </a:r>
            <a:r>
              <a:rPr lang="ru-RU" sz="1400" dirty="0">
                <a:latin typeface="GT Walsheim v2 Manual" panose="00000500000000000000" pitchFamily="50" charset="-52"/>
              </a:rPr>
              <a:t>приема обращений граждан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>
                <a:latin typeface="GT Walsheim v2 Manual" panose="00000500000000000000" pitchFamily="50" charset="-52"/>
              </a:rPr>
              <a:t>Автоматизация процесса маршрутизации обращений </a:t>
            </a:r>
            <a:r>
              <a:rPr lang="ru-RU" sz="1400" dirty="0" smtClean="0">
                <a:latin typeface="GT Walsheim v2 Manual" panose="00000500000000000000" pitchFamily="50" charset="-52"/>
              </a:rPr>
              <a:t>граждан</a:t>
            </a:r>
            <a:endParaRPr lang="ru-RU" sz="1400" dirty="0">
              <a:latin typeface="GT Walsheim v2 Manual" panose="00000500000000000000" pitchFamily="50" charset="-52"/>
            </a:endParaRP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Автоматизация процесса ответа на обращения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>
                <a:latin typeface="GT Walsheim v2 Manual" panose="00000500000000000000" pitchFamily="50" charset="-52"/>
              </a:rPr>
              <a:t>Уменьшение времени на подготовку типовых форм юридически значимых документов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Уменьшение </a:t>
            </a:r>
            <a:r>
              <a:rPr lang="ru-RU" sz="1400" dirty="0">
                <a:latin typeface="GT Walsheim v2 Manual" panose="00000500000000000000" pitchFamily="50" charset="-52"/>
              </a:rPr>
              <a:t>фактора человеческих ошибок при подготовке документов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Автоматизация </a:t>
            </a:r>
            <a:r>
              <a:rPr lang="ru-RU" sz="1400" dirty="0">
                <a:latin typeface="GT Walsheim v2 Manual" panose="00000500000000000000" pitchFamily="50" charset="-52"/>
              </a:rPr>
              <a:t>процесса внесения данных </a:t>
            </a:r>
            <a:r>
              <a:rPr lang="ru-RU" sz="1400" dirty="0" smtClean="0">
                <a:latin typeface="GT Walsheim v2 Manual" panose="00000500000000000000" pitchFamily="50" charset="-52"/>
              </a:rPr>
              <a:t>первичных</a:t>
            </a:r>
          </a:p>
          <a:p>
            <a:pPr marL="228594" indent="-228594">
              <a:spcAft>
                <a:spcPts val="800"/>
              </a:spcAft>
              <a:buFont typeface="GT Walsheim Pro" panose="00000500000000000000" pitchFamily="50" charset="-52"/>
              <a:buChar char="–"/>
            </a:pPr>
            <a:r>
              <a:rPr lang="ru-RU" sz="1400" dirty="0" smtClean="0">
                <a:latin typeface="GT Walsheim v2 Manual" panose="00000500000000000000" pitchFamily="50" charset="-52"/>
              </a:rPr>
              <a:t>Выбор оптимального времени для целевой аудиторией</a:t>
            </a:r>
            <a:endParaRPr lang="ru-RU" sz="1400" dirty="0">
              <a:latin typeface="GT Walsheim v2 Manual" panose="00000500000000000000" pitchFamily="50" charset="-52"/>
            </a:endParaRPr>
          </a:p>
        </p:txBody>
      </p:sp>
      <p:cxnSp>
        <p:nvCxnSpPr>
          <p:cNvPr id="77" name="Прямая со стрелкой 76"/>
          <p:cNvCxnSpPr/>
          <p:nvPr/>
        </p:nvCxnSpPr>
        <p:spPr>
          <a:xfrm>
            <a:off x="6305548" y="3007446"/>
            <a:ext cx="728375" cy="0"/>
          </a:xfrm>
          <a:prstGeom prst="straightConnector1">
            <a:avLst/>
          </a:prstGeom>
          <a:ln w="28575">
            <a:solidFill>
              <a:srgbClr val="731982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8185390" y="1812185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400" dirty="0" err="1" smtClean="0">
                <a:latin typeface="GT Walsheim v2 Manual Bold" panose="00000800000000000000" pitchFamily="50" charset="-52"/>
              </a:rPr>
              <a:t>LegalApe</a:t>
            </a:r>
            <a:r>
              <a:rPr lang="en-US" sz="1400" dirty="0" smtClean="0">
                <a:latin typeface="GT Walsheim v2 Manual Bold" panose="00000800000000000000" pitchFamily="50" charset="-52"/>
              </a:rPr>
              <a:t> – </a:t>
            </a:r>
            <a:r>
              <a:rPr lang="ru-RU" sz="1400" dirty="0" smtClean="0">
                <a:latin typeface="GT Walsheim v2 Manual Bold" panose="00000800000000000000" pitchFamily="50" charset="-52"/>
              </a:rPr>
              <a:t>конструктор документов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8185390" y="2091657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en-US" sz="1400" dirty="0" err="1" smtClean="0">
                <a:latin typeface="GT Walsheim v2 Manual Bold" panose="00000800000000000000" pitchFamily="50" charset="-52"/>
              </a:rPr>
              <a:t>Lega</a:t>
            </a:r>
            <a:r>
              <a:rPr lang="en-US" sz="1400" dirty="0" err="1">
                <a:latin typeface="GT Walsheim v2 Manual Bold" panose="00000800000000000000" pitchFamily="50" charset="-52"/>
              </a:rPr>
              <a:t>l</a:t>
            </a:r>
            <a:r>
              <a:rPr lang="en-US" sz="1400" dirty="0" err="1" smtClean="0">
                <a:latin typeface="GT Walsheim v2 Manual Bold" panose="00000800000000000000" pitchFamily="50" charset="-52"/>
              </a:rPr>
              <a:t>Ape</a:t>
            </a:r>
            <a:r>
              <a:rPr lang="en-US" sz="1400" dirty="0" smtClean="0">
                <a:latin typeface="GT Walsheim v2 Manual Bold" panose="00000800000000000000" pitchFamily="50" charset="-52"/>
              </a:rPr>
              <a:t> – </a:t>
            </a:r>
            <a:r>
              <a:rPr lang="ru-RU" sz="1400" dirty="0" smtClean="0">
                <a:latin typeface="GT Walsheim v2 Manual Bold" panose="00000800000000000000" pitchFamily="50" charset="-52"/>
              </a:rPr>
              <a:t>платформа подготовки ответов на обращения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403729" y="5784994"/>
            <a:ext cx="2412960" cy="3049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 smtClean="0">
                <a:latin typeface="GT Walsheim v2 Manual Bold" panose="00000800000000000000" pitchFamily="50" charset="-52"/>
              </a:rPr>
              <a:t>Широкий опыт интеграции различных информационных систем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7241153" y="5784994"/>
            <a:ext cx="2426721" cy="3049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 smtClean="0">
                <a:latin typeface="GT Walsheim v2 Manual Bold" panose="00000800000000000000" pitchFamily="50" charset="-52"/>
              </a:rPr>
              <a:t>Применение разветвленной уже обученной нейронной сети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1802531" y="5784994"/>
            <a:ext cx="2225040" cy="304906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ru-RU" sz="1400" dirty="0" smtClean="0">
                <a:latin typeface="GT Walsheim v2 Manual Bold" panose="00000800000000000000" pitchFamily="50" charset="-52"/>
              </a:rPr>
              <a:t>Инструмент сделан юристами для юристов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pic>
        <p:nvPicPr>
          <p:cNvPr id="47" name="Рисунок 4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997"/>
          <a:stretch/>
        </p:blipFill>
        <p:spPr>
          <a:xfrm>
            <a:off x="2662134" y="5224457"/>
            <a:ext cx="615355" cy="529224"/>
          </a:xfrm>
          <a:prstGeom prst="rect">
            <a:avLst/>
          </a:prstGeom>
        </p:spPr>
      </p:pic>
      <p:pic>
        <p:nvPicPr>
          <p:cNvPr id="48" name="Рисунок 47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17"/>
          <a:stretch/>
        </p:blipFill>
        <p:spPr>
          <a:xfrm>
            <a:off x="5231691" y="5142397"/>
            <a:ext cx="757035" cy="611556"/>
          </a:xfrm>
          <a:prstGeom prst="rect">
            <a:avLst/>
          </a:prstGeom>
        </p:spPr>
      </p:pic>
      <p:pic>
        <p:nvPicPr>
          <p:cNvPr id="49" name="Рисунок 48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375"/>
          <a:stretch/>
        </p:blipFill>
        <p:spPr>
          <a:xfrm>
            <a:off x="8060475" y="5197517"/>
            <a:ext cx="663345" cy="574618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8185390" y="3564133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Аналитические данные на основе </a:t>
            </a:r>
            <a:br>
              <a:rPr lang="ru-RU" sz="1400" dirty="0" smtClean="0">
                <a:latin typeface="GT Walsheim v2 Manual Bold" panose="00000800000000000000" pitchFamily="50" charset="-52"/>
              </a:rPr>
            </a:br>
            <a:r>
              <a:rPr lang="ru-RU" sz="1400" dirty="0" smtClean="0">
                <a:latin typeface="GT Walsheim v2 Manual Bold" panose="00000800000000000000" pitchFamily="50" charset="-52"/>
              </a:rPr>
              <a:t>больших данных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8185390" y="4655827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Исследование общественного мнения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8185390" y="4893844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Мобильное информирование</a:t>
            </a:r>
            <a:endParaRPr lang="ru-RU" sz="1400" dirty="0">
              <a:latin typeface="GT Walsheim v2 Manual Bold" panose="00000800000000000000" pitchFamily="50" charset="-5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8185390" y="2669776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Платформа «Умные остановки»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8185390" y="3035397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Платформа «Умные парковки»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8185390" y="4097242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Видеонаблюдение с распознаванием </a:t>
            </a:r>
            <a:br>
              <a:rPr lang="ru-RU" sz="1400" dirty="0" smtClean="0">
                <a:latin typeface="GT Walsheim v2 Manual Bold" panose="00000800000000000000" pitchFamily="50" charset="-52"/>
              </a:rPr>
            </a:br>
            <a:r>
              <a:rPr lang="ru-RU" sz="1400" dirty="0" smtClean="0">
                <a:latin typeface="GT Walsheim v2 Manual Bold" panose="00000800000000000000" pitchFamily="50" charset="-52"/>
              </a:rPr>
              <a:t>лиц и событий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8185390" y="3330965"/>
            <a:ext cx="4006610" cy="406400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 smtClean="0">
                <a:latin typeface="GT Walsheim v2 Manual Bold" panose="00000800000000000000" pitchFamily="50" charset="-52"/>
              </a:rPr>
              <a:t>Платформа «Умный туризм»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8185390" y="837590"/>
            <a:ext cx="3292889" cy="307777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r>
              <a:rPr lang="ru-RU" sz="1400" dirty="0">
                <a:latin typeface="GT Walsheim v2 Manual Bold" panose="00000800000000000000" pitchFamily="50" charset="-52"/>
              </a:rPr>
              <a:t>Аналитические сервисы в туризме</a:t>
            </a:r>
          </a:p>
        </p:txBody>
      </p:sp>
      <p:sp>
        <p:nvSpPr>
          <p:cNvPr id="46" name="Прямоугольник 45"/>
          <p:cNvSpPr/>
          <p:nvPr/>
        </p:nvSpPr>
        <p:spPr>
          <a:xfrm>
            <a:off x="8185390" y="1092832"/>
            <a:ext cx="4105222" cy="372815"/>
          </a:xfrm>
          <a:prstGeom prst="rect">
            <a:avLst/>
          </a:prstGeom>
          <a:noFill/>
        </p:spPr>
        <p:txBody>
          <a:bodyPr wrap="square" lIns="0" tIns="0" rIns="0" bIns="0" rtlCol="0">
            <a:noAutofit/>
          </a:bodyPr>
          <a:lstStyle/>
          <a:p>
            <a:pPr>
              <a:spcAft>
                <a:spcPts val="600"/>
              </a:spcAft>
            </a:pPr>
            <a:r>
              <a:rPr lang="ru-RU" sz="1400" b="1" dirty="0">
                <a:latin typeface="GT Walsheim v2 Manual" panose="00000500000000000000" pitchFamily="50" charset="-52"/>
              </a:rPr>
              <a:t>Аналитические сервисы в градостроительстве и планировании дорожной инфраструктуры</a:t>
            </a:r>
          </a:p>
        </p:txBody>
      </p:sp>
    </p:spTree>
    <p:extLst>
      <p:ext uri="{BB962C8B-B14F-4D97-AF65-F5344CB8AC3E}">
        <p14:creationId xmlns:p14="http://schemas.microsoft.com/office/powerpoint/2010/main" val="400643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BERniitj2cbBe5RK2HG.Q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19816</TotalTime>
  <Words>596</Words>
  <Application>Microsoft Office PowerPoint</Application>
  <PresentationFormat>Широкоэкранный</PresentationFormat>
  <Paragraphs>132</Paragraphs>
  <Slides>10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1" baseType="lpstr">
      <vt:lpstr>Arial</vt:lpstr>
      <vt:lpstr>Arial Black</vt:lpstr>
      <vt:lpstr>Calibri</vt:lpstr>
      <vt:lpstr>Calibri Light</vt:lpstr>
      <vt:lpstr>GT Walsheim Pro</vt:lpstr>
      <vt:lpstr>GT Walsheim v2 Manual</vt:lpstr>
      <vt:lpstr>GT Walsheim v2 Manual Black</vt:lpstr>
      <vt:lpstr>GT Walsheim v2 Manual Bold</vt:lpstr>
      <vt:lpstr>GT Walsheim v2 Manual Regular</vt:lpstr>
      <vt:lpstr>Тема Office</vt:lpstr>
      <vt:lpstr>Слайд think-cell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ПАО "МегаФон"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Andrey Levinsky (HQ)</dc:creator>
  <cp:lastModifiedBy>Linkov Yuri (HQ)</cp:lastModifiedBy>
  <cp:revision>149</cp:revision>
  <dcterms:created xsi:type="dcterms:W3CDTF">2019-03-04T11:47:43Z</dcterms:created>
  <dcterms:modified xsi:type="dcterms:W3CDTF">2019-09-25T08:18:58Z</dcterms:modified>
</cp:coreProperties>
</file>