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41.jpg" ContentType="image/jpg"/>
  <Override PartName="/ppt/media/image42.jpg" ContentType="image/jpg"/>
  <Override PartName="/ppt/notesSlides/notesSlide6.xml" ContentType="application/vnd.openxmlformats-officedocument.presentationml.notesSlide+xml"/>
  <Override PartName="/ppt/media/image50.jpg" ContentType="image/jpg"/>
  <Override PartName="/ppt/notesSlides/notesSlide7.xml" ContentType="application/vnd.openxmlformats-officedocument.presentationml.notesSlide+xml"/>
  <Override PartName="/ppt/media/image58.jpg" ContentType="image/jpg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3" r:id="rId3"/>
    <p:sldId id="271" r:id="rId4"/>
    <p:sldId id="265" r:id="rId5"/>
    <p:sldId id="272" r:id="rId6"/>
    <p:sldId id="273" r:id="rId7"/>
    <p:sldId id="264" r:id="rId8"/>
    <p:sldId id="274" r:id="rId9"/>
    <p:sldId id="270" r:id="rId10"/>
  </p:sldIdLst>
  <p:sldSz cx="20104100" cy="113157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BBDF"/>
    <a:srgbClr val="DBE442"/>
    <a:srgbClr val="00FAFA"/>
    <a:srgbClr val="A5A5A5"/>
    <a:srgbClr val="C7C7C7"/>
    <a:srgbClr val="8CCBD4"/>
    <a:srgbClr val="283745"/>
    <a:srgbClr val="696969"/>
    <a:srgbClr val="009BA4"/>
    <a:srgbClr val="EE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332" autoAdjust="0"/>
  </p:normalViewPr>
  <p:slideViewPr>
    <p:cSldViewPr snapToGrid="0" showGuides="1">
      <p:cViewPr varScale="1">
        <p:scale>
          <a:sx n="65" d="100"/>
          <a:sy n="65" d="100"/>
        </p:scale>
        <p:origin x="66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4" d="100"/>
          <a:sy n="64" d="100"/>
        </p:scale>
        <p:origin x="220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BC659-71A5-4AE4-9245-F50CCE524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166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BC659-71A5-4AE4-9245-F50CCE5243A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444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BC659-71A5-4AE4-9245-F50CCE5243A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057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BC659-71A5-4AE4-9245-F50CCE5243A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667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BC659-71A5-4AE4-9245-F50CCE5243A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622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BC659-71A5-4AE4-9245-F50CCE5243A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314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BC659-71A5-4AE4-9245-F50CCE5243A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08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BC659-71A5-4AE4-9245-F50CCE5243A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309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BC659-71A5-4AE4-9245-F50CCE5243A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519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2" name="Заголовок 3051"/>
          <p:cNvSpPr>
            <a:spLocks noGrp="1"/>
          </p:cNvSpPr>
          <p:nvPr>
            <p:ph type="title" hasCustomPrompt="1"/>
          </p:nvPr>
        </p:nvSpPr>
        <p:spPr>
          <a:xfrm>
            <a:off x="8858184" y="5486407"/>
            <a:ext cx="9001792" cy="4809605"/>
          </a:xfrm>
        </p:spPr>
        <p:txBody>
          <a:bodyPr anchor="b">
            <a:noAutofit/>
          </a:bodyPr>
          <a:lstStyle>
            <a:lvl1pPr marL="0" algn="r" defTabSz="2664000">
              <a:lnSpc>
                <a:spcPct val="150000"/>
              </a:lnSpc>
              <a:spcBef>
                <a:spcPts val="1800"/>
              </a:spcBef>
              <a:spcAft>
                <a:spcPts val="1200"/>
              </a:spcAft>
              <a:defRPr sz="4400" b="0" spc="600" baseline="0">
                <a:solidFill>
                  <a:srgbClr val="283745"/>
                </a:solidFill>
                <a:latin typeface="Geometria bold"/>
              </a:defRPr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grpSp>
        <p:nvGrpSpPr>
          <p:cNvPr id="418" name="Группа 417"/>
          <p:cNvGrpSpPr>
            <a:grpSpLocks noChangeAspect="1"/>
          </p:cNvGrpSpPr>
          <p:nvPr userDrawn="1"/>
        </p:nvGrpSpPr>
        <p:grpSpPr>
          <a:xfrm>
            <a:off x="12621567" y="1353459"/>
            <a:ext cx="4968000" cy="539007"/>
            <a:chOff x="1001713" y="1000125"/>
            <a:chExt cx="5853112" cy="635000"/>
          </a:xfrm>
          <a:solidFill>
            <a:schemeClr val="tx1"/>
          </a:solidFill>
        </p:grpSpPr>
        <p:sp>
          <p:nvSpPr>
            <p:cNvPr id="424" name="Rectangle 231"/>
            <p:cNvSpPr>
              <a:spLocks noChangeArrowheads="1"/>
            </p:cNvSpPr>
            <p:nvPr/>
          </p:nvSpPr>
          <p:spPr bwMode="auto">
            <a:xfrm>
              <a:off x="40481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25" name="Rectangle 232"/>
            <p:cNvSpPr>
              <a:spLocks noChangeArrowheads="1"/>
            </p:cNvSpPr>
            <p:nvPr/>
          </p:nvSpPr>
          <p:spPr bwMode="auto">
            <a:xfrm>
              <a:off x="40481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26" name="Rectangle 233"/>
            <p:cNvSpPr>
              <a:spLocks noChangeArrowheads="1"/>
            </p:cNvSpPr>
            <p:nvPr/>
          </p:nvSpPr>
          <p:spPr bwMode="auto">
            <a:xfrm>
              <a:off x="4048125" y="1000125"/>
              <a:ext cx="508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27" name="Rectangle 234"/>
            <p:cNvSpPr>
              <a:spLocks noChangeArrowheads="1"/>
            </p:cNvSpPr>
            <p:nvPr/>
          </p:nvSpPr>
          <p:spPr bwMode="auto">
            <a:xfrm>
              <a:off x="4048125" y="1000125"/>
              <a:ext cx="508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28" name="Rectangle 235"/>
            <p:cNvSpPr>
              <a:spLocks noChangeArrowheads="1"/>
            </p:cNvSpPr>
            <p:nvPr/>
          </p:nvSpPr>
          <p:spPr bwMode="auto">
            <a:xfrm>
              <a:off x="1001713" y="1508125"/>
              <a:ext cx="139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29" name="Rectangle 236"/>
            <p:cNvSpPr>
              <a:spLocks noChangeArrowheads="1"/>
            </p:cNvSpPr>
            <p:nvPr/>
          </p:nvSpPr>
          <p:spPr bwMode="auto">
            <a:xfrm>
              <a:off x="1001713" y="1508125"/>
              <a:ext cx="139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30" name="Rectangle 237"/>
            <p:cNvSpPr>
              <a:spLocks noChangeArrowheads="1"/>
            </p:cNvSpPr>
            <p:nvPr/>
          </p:nvSpPr>
          <p:spPr bwMode="auto">
            <a:xfrm>
              <a:off x="1001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31" name="Rectangle 238"/>
            <p:cNvSpPr>
              <a:spLocks noChangeArrowheads="1"/>
            </p:cNvSpPr>
            <p:nvPr/>
          </p:nvSpPr>
          <p:spPr bwMode="auto">
            <a:xfrm>
              <a:off x="1001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32" name="Rectangle 239"/>
            <p:cNvSpPr>
              <a:spLocks noChangeArrowheads="1"/>
            </p:cNvSpPr>
            <p:nvPr/>
          </p:nvSpPr>
          <p:spPr bwMode="auto">
            <a:xfrm>
              <a:off x="2144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33" name="Rectangle 240"/>
            <p:cNvSpPr>
              <a:spLocks noChangeArrowheads="1"/>
            </p:cNvSpPr>
            <p:nvPr/>
          </p:nvSpPr>
          <p:spPr bwMode="auto">
            <a:xfrm>
              <a:off x="2144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34" name="Rectangle 241"/>
            <p:cNvSpPr>
              <a:spLocks noChangeArrowheads="1"/>
            </p:cNvSpPr>
            <p:nvPr/>
          </p:nvSpPr>
          <p:spPr bwMode="auto">
            <a:xfrm>
              <a:off x="5584825" y="1381125"/>
              <a:ext cx="127000" cy="254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35" name="Rectangle 242"/>
            <p:cNvSpPr>
              <a:spLocks noChangeArrowheads="1"/>
            </p:cNvSpPr>
            <p:nvPr/>
          </p:nvSpPr>
          <p:spPr bwMode="auto">
            <a:xfrm>
              <a:off x="5584825" y="1381125"/>
              <a:ext cx="127000" cy="254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36" name="Rectangle 243"/>
            <p:cNvSpPr>
              <a:spLocks noChangeArrowheads="1"/>
            </p:cNvSpPr>
            <p:nvPr/>
          </p:nvSpPr>
          <p:spPr bwMode="auto">
            <a:xfrm>
              <a:off x="5584825" y="1254125"/>
              <a:ext cx="1270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37" name="Rectangle 244"/>
            <p:cNvSpPr>
              <a:spLocks noChangeArrowheads="1"/>
            </p:cNvSpPr>
            <p:nvPr/>
          </p:nvSpPr>
          <p:spPr bwMode="auto">
            <a:xfrm>
              <a:off x="5584825" y="1254125"/>
              <a:ext cx="1270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38" name="Rectangle 245"/>
            <p:cNvSpPr>
              <a:spLocks noChangeArrowheads="1"/>
            </p:cNvSpPr>
            <p:nvPr/>
          </p:nvSpPr>
          <p:spPr bwMode="auto">
            <a:xfrm>
              <a:off x="5584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39" name="Rectangle 246"/>
            <p:cNvSpPr>
              <a:spLocks noChangeArrowheads="1"/>
            </p:cNvSpPr>
            <p:nvPr/>
          </p:nvSpPr>
          <p:spPr bwMode="auto">
            <a:xfrm>
              <a:off x="5584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40" name="Freeform 247"/>
            <p:cNvSpPr>
              <a:spLocks/>
            </p:cNvSpPr>
            <p:nvPr/>
          </p:nvSpPr>
          <p:spPr bwMode="auto">
            <a:xfrm>
              <a:off x="5584825" y="1000125"/>
              <a:ext cx="1270000" cy="127000"/>
            </a:xfrm>
            <a:custGeom>
              <a:avLst/>
              <a:gdLst>
                <a:gd name="T0" fmla="*/ 800 w 800"/>
                <a:gd name="T1" fmla="*/ 0 h 80"/>
                <a:gd name="T2" fmla="*/ 0 w 800"/>
                <a:gd name="T3" fmla="*/ 0 h 80"/>
                <a:gd name="T4" fmla="*/ 0 w 800"/>
                <a:gd name="T5" fmla="*/ 80 h 80"/>
                <a:gd name="T6" fmla="*/ 720 w 800"/>
                <a:gd name="T7" fmla="*/ 80 h 80"/>
                <a:gd name="T8" fmla="*/ 800 w 800"/>
                <a:gd name="T9" fmla="*/ 80 h 80"/>
                <a:gd name="T10" fmla="*/ 800 w 800"/>
                <a:gd name="T11" fmla="*/ 80 h 80"/>
                <a:gd name="T12" fmla="*/ 800 w 800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0" h="80">
                  <a:moveTo>
                    <a:pt x="800" y="0"/>
                  </a:moveTo>
                  <a:lnTo>
                    <a:pt x="0" y="0"/>
                  </a:lnTo>
                  <a:lnTo>
                    <a:pt x="0" y="80"/>
                  </a:lnTo>
                  <a:lnTo>
                    <a:pt x="720" y="80"/>
                  </a:lnTo>
                  <a:lnTo>
                    <a:pt x="800" y="80"/>
                  </a:lnTo>
                  <a:lnTo>
                    <a:pt x="800" y="80"/>
                  </a:lnTo>
                  <a:lnTo>
                    <a:pt x="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41" name="Freeform 248"/>
            <p:cNvSpPr>
              <a:spLocks/>
            </p:cNvSpPr>
            <p:nvPr/>
          </p:nvSpPr>
          <p:spPr bwMode="auto">
            <a:xfrm>
              <a:off x="5584825" y="1000125"/>
              <a:ext cx="1270000" cy="127000"/>
            </a:xfrm>
            <a:custGeom>
              <a:avLst/>
              <a:gdLst>
                <a:gd name="T0" fmla="*/ 800 w 800"/>
                <a:gd name="T1" fmla="*/ 0 h 80"/>
                <a:gd name="T2" fmla="*/ 0 w 800"/>
                <a:gd name="T3" fmla="*/ 0 h 80"/>
                <a:gd name="T4" fmla="*/ 0 w 800"/>
                <a:gd name="T5" fmla="*/ 80 h 80"/>
                <a:gd name="T6" fmla="*/ 720 w 800"/>
                <a:gd name="T7" fmla="*/ 80 h 80"/>
                <a:gd name="T8" fmla="*/ 800 w 800"/>
                <a:gd name="T9" fmla="*/ 80 h 80"/>
                <a:gd name="T10" fmla="*/ 800 w 800"/>
                <a:gd name="T11" fmla="*/ 80 h 80"/>
                <a:gd name="T12" fmla="*/ 800 w 800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0" h="80">
                  <a:moveTo>
                    <a:pt x="800" y="0"/>
                  </a:moveTo>
                  <a:lnTo>
                    <a:pt x="0" y="0"/>
                  </a:lnTo>
                  <a:lnTo>
                    <a:pt x="0" y="80"/>
                  </a:lnTo>
                  <a:lnTo>
                    <a:pt x="720" y="80"/>
                  </a:lnTo>
                  <a:lnTo>
                    <a:pt x="800" y="80"/>
                  </a:lnTo>
                  <a:lnTo>
                    <a:pt x="800" y="80"/>
                  </a:lnTo>
                  <a:lnTo>
                    <a:pt x="800" y="0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42" name="Rectangle 249"/>
            <p:cNvSpPr>
              <a:spLocks noChangeArrowheads="1"/>
            </p:cNvSpPr>
            <p:nvPr/>
          </p:nvSpPr>
          <p:spPr bwMode="auto">
            <a:xfrm>
              <a:off x="6727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43" name="Rectangle 250"/>
            <p:cNvSpPr>
              <a:spLocks noChangeArrowheads="1"/>
            </p:cNvSpPr>
            <p:nvPr/>
          </p:nvSpPr>
          <p:spPr bwMode="auto">
            <a:xfrm>
              <a:off x="6727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44" name="Freeform 251"/>
            <p:cNvSpPr>
              <a:spLocks/>
            </p:cNvSpPr>
            <p:nvPr/>
          </p:nvSpPr>
          <p:spPr bwMode="auto">
            <a:xfrm>
              <a:off x="2525713" y="1000125"/>
              <a:ext cx="561975" cy="635000"/>
            </a:xfrm>
            <a:custGeom>
              <a:avLst/>
              <a:gdLst>
                <a:gd name="T0" fmla="*/ 80 w 354"/>
                <a:gd name="T1" fmla="*/ 0 h 400"/>
                <a:gd name="T2" fmla="*/ 0 w 354"/>
                <a:gd name="T3" fmla="*/ 0 h 400"/>
                <a:gd name="T4" fmla="*/ 0 w 354"/>
                <a:gd name="T5" fmla="*/ 400 h 400"/>
                <a:gd name="T6" fmla="*/ 272 w 354"/>
                <a:gd name="T7" fmla="*/ 400 h 400"/>
                <a:gd name="T8" fmla="*/ 354 w 354"/>
                <a:gd name="T9" fmla="*/ 320 h 400"/>
                <a:gd name="T10" fmla="*/ 80 w 354"/>
                <a:gd name="T11" fmla="*/ 320 h 400"/>
                <a:gd name="T12" fmla="*/ 80 w 354"/>
                <a:gd name="T13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400">
                  <a:moveTo>
                    <a:pt x="80" y="0"/>
                  </a:moveTo>
                  <a:lnTo>
                    <a:pt x="0" y="0"/>
                  </a:lnTo>
                  <a:lnTo>
                    <a:pt x="0" y="400"/>
                  </a:lnTo>
                  <a:lnTo>
                    <a:pt x="272" y="400"/>
                  </a:lnTo>
                  <a:lnTo>
                    <a:pt x="354" y="320"/>
                  </a:lnTo>
                  <a:lnTo>
                    <a:pt x="80" y="320"/>
                  </a:lnTo>
                  <a:lnTo>
                    <a:pt x="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45" name="Freeform 252"/>
            <p:cNvSpPr>
              <a:spLocks/>
            </p:cNvSpPr>
            <p:nvPr/>
          </p:nvSpPr>
          <p:spPr bwMode="auto">
            <a:xfrm>
              <a:off x="2525713" y="1000125"/>
              <a:ext cx="561975" cy="635000"/>
            </a:xfrm>
            <a:custGeom>
              <a:avLst/>
              <a:gdLst>
                <a:gd name="T0" fmla="*/ 80 w 354"/>
                <a:gd name="T1" fmla="*/ 0 h 400"/>
                <a:gd name="T2" fmla="*/ 0 w 354"/>
                <a:gd name="T3" fmla="*/ 0 h 400"/>
                <a:gd name="T4" fmla="*/ 0 w 354"/>
                <a:gd name="T5" fmla="*/ 400 h 400"/>
                <a:gd name="T6" fmla="*/ 272 w 354"/>
                <a:gd name="T7" fmla="*/ 400 h 400"/>
                <a:gd name="T8" fmla="*/ 354 w 354"/>
                <a:gd name="T9" fmla="*/ 320 h 400"/>
                <a:gd name="T10" fmla="*/ 80 w 354"/>
                <a:gd name="T11" fmla="*/ 320 h 400"/>
                <a:gd name="T12" fmla="*/ 80 w 354"/>
                <a:gd name="T13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400">
                  <a:moveTo>
                    <a:pt x="80" y="0"/>
                  </a:moveTo>
                  <a:lnTo>
                    <a:pt x="0" y="0"/>
                  </a:lnTo>
                  <a:lnTo>
                    <a:pt x="0" y="400"/>
                  </a:lnTo>
                  <a:lnTo>
                    <a:pt x="272" y="400"/>
                  </a:lnTo>
                  <a:lnTo>
                    <a:pt x="354" y="320"/>
                  </a:lnTo>
                  <a:lnTo>
                    <a:pt x="80" y="320"/>
                  </a:lnTo>
                  <a:lnTo>
                    <a:pt x="80" y="0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46" name="Rectangle 253"/>
            <p:cNvSpPr>
              <a:spLocks noChangeArrowheads="1"/>
            </p:cNvSpPr>
            <p:nvPr/>
          </p:nvSpPr>
          <p:spPr bwMode="auto">
            <a:xfrm>
              <a:off x="3668713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47" name="Rectangle 254"/>
            <p:cNvSpPr>
              <a:spLocks noChangeArrowheads="1"/>
            </p:cNvSpPr>
            <p:nvPr/>
          </p:nvSpPr>
          <p:spPr bwMode="auto">
            <a:xfrm>
              <a:off x="3668713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48" name="Freeform 255"/>
            <p:cNvSpPr>
              <a:spLocks/>
            </p:cNvSpPr>
            <p:nvPr/>
          </p:nvSpPr>
          <p:spPr bwMode="auto">
            <a:xfrm>
              <a:off x="2906713" y="1000125"/>
              <a:ext cx="889000" cy="508000"/>
            </a:xfrm>
            <a:custGeom>
              <a:avLst/>
              <a:gdLst>
                <a:gd name="T0" fmla="*/ 560 w 560"/>
                <a:gd name="T1" fmla="*/ 0 h 320"/>
                <a:gd name="T2" fmla="*/ 320 w 560"/>
                <a:gd name="T3" fmla="*/ 0 h 320"/>
                <a:gd name="T4" fmla="*/ 0 w 560"/>
                <a:gd name="T5" fmla="*/ 320 h 320"/>
                <a:gd name="T6" fmla="*/ 114 w 560"/>
                <a:gd name="T7" fmla="*/ 320 h 320"/>
                <a:gd name="T8" fmla="*/ 354 w 560"/>
                <a:gd name="T9" fmla="*/ 80 h 320"/>
                <a:gd name="T10" fmla="*/ 560 w 560"/>
                <a:gd name="T11" fmla="*/ 80 h 320"/>
                <a:gd name="T12" fmla="*/ 560 w 560"/>
                <a:gd name="T13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0" h="320">
                  <a:moveTo>
                    <a:pt x="560" y="0"/>
                  </a:moveTo>
                  <a:lnTo>
                    <a:pt x="320" y="0"/>
                  </a:lnTo>
                  <a:lnTo>
                    <a:pt x="0" y="320"/>
                  </a:lnTo>
                  <a:lnTo>
                    <a:pt x="114" y="320"/>
                  </a:lnTo>
                  <a:lnTo>
                    <a:pt x="354" y="80"/>
                  </a:lnTo>
                  <a:lnTo>
                    <a:pt x="560" y="80"/>
                  </a:lnTo>
                  <a:lnTo>
                    <a:pt x="56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49" name="Freeform 256"/>
            <p:cNvSpPr>
              <a:spLocks/>
            </p:cNvSpPr>
            <p:nvPr/>
          </p:nvSpPr>
          <p:spPr bwMode="auto">
            <a:xfrm>
              <a:off x="2906713" y="1000125"/>
              <a:ext cx="889000" cy="508000"/>
            </a:xfrm>
            <a:custGeom>
              <a:avLst/>
              <a:gdLst>
                <a:gd name="T0" fmla="*/ 560 w 560"/>
                <a:gd name="T1" fmla="*/ 0 h 320"/>
                <a:gd name="T2" fmla="*/ 320 w 560"/>
                <a:gd name="T3" fmla="*/ 0 h 320"/>
                <a:gd name="T4" fmla="*/ 0 w 560"/>
                <a:gd name="T5" fmla="*/ 320 h 320"/>
                <a:gd name="T6" fmla="*/ 114 w 560"/>
                <a:gd name="T7" fmla="*/ 320 h 320"/>
                <a:gd name="T8" fmla="*/ 354 w 560"/>
                <a:gd name="T9" fmla="*/ 80 h 320"/>
                <a:gd name="T10" fmla="*/ 560 w 560"/>
                <a:gd name="T11" fmla="*/ 80 h 320"/>
                <a:gd name="T12" fmla="*/ 560 w 560"/>
                <a:gd name="T13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0" h="320">
                  <a:moveTo>
                    <a:pt x="560" y="0"/>
                  </a:moveTo>
                  <a:lnTo>
                    <a:pt x="320" y="0"/>
                  </a:lnTo>
                  <a:lnTo>
                    <a:pt x="0" y="320"/>
                  </a:lnTo>
                  <a:lnTo>
                    <a:pt x="114" y="320"/>
                  </a:lnTo>
                  <a:lnTo>
                    <a:pt x="354" y="80"/>
                  </a:lnTo>
                  <a:lnTo>
                    <a:pt x="560" y="80"/>
                  </a:lnTo>
                  <a:lnTo>
                    <a:pt x="560" y="0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50" name="Rectangle 257"/>
            <p:cNvSpPr>
              <a:spLocks noChangeArrowheads="1"/>
            </p:cNvSpPr>
            <p:nvPr/>
          </p:nvSpPr>
          <p:spPr bwMode="auto">
            <a:xfrm>
              <a:off x="52038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51" name="Rectangle 258"/>
            <p:cNvSpPr>
              <a:spLocks noChangeArrowheads="1"/>
            </p:cNvSpPr>
            <p:nvPr/>
          </p:nvSpPr>
          <p:spPr bwMode="auto">
            <a:xfrm>
              <a:off x="52038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52" name="Rectangle 259"/>
            <p:cNvSpPr>
              <a:spLocks noChangeArrowheads="1"/>
            </p:cNvSpPr>
            <p:nvPr/>
          </p:nvSpPr>
          <p:spPr bwMode="auto">
            <a:xfrm>
              <a:off x="4810125" y="1000125"/>
              <a:ext cx="5207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53" name="Rectangle 260"/>
            <p:cNvSpPr>
              <a:spLocks noChangeArrowheads="1"/>
            </p:cNvSpPr>
            <p:nvPr/>
          </p:nvSpPr>
          <p:spPr bwMode="auto">
            <a:xfrm>
              <a:off x="4810125" y="1000125"/>
              <a:ext cx="5207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456" name="Заголовок 1"/>
          <p:cNvSpPr txBox="1">
            <a:spLocks/>
          </p:cNvSpPr>
          <p:nvPr userDrawn="1"/>
        </p:nvSpPr>
        <p:spPr>
          <a:xfrm>
            <a:off x="12474606" y="2564162"/>
            <a:ext cx="5385370" cy="612000"/>
          </a:xfrm>
          <a:prstGeom prst="rect">
            <a:avLst/>
          </a:prstGeom>
        </p:spPr>
        <p:txBody>
          <a:bodyPr vert="horz" lIns="150781" tIns="75390" rIns="150781" bIns="753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Geometria" panose="020B0503020204020204" pitchFamily="34" charset="-52"/>
                <a:ea typeface="+mj-ea"/>
                <a:cs typeface="+mj-cs"/>
              </a:defRPr>
            </a:lvl1pPr>
          </a:lstStyle>
          <a:p>
            <a:r>
              <a:rPr lang="ru-RU" sz="2400" kern="9200" spc="1630" baseline="0" dirty="0"/>
              <a:t>22—24 МАЯ</a:t>
            </a:r>
          </a:p>
        </p:txBody>
      </p:sp>
      <p:sp>
        <p:nvSpPr>
          <p:cNvPr id="791" name="Заголовок 1"/>
          <p:cNvSpPr txBox="1">
            <a:spLocks/>
          </p:cNvSpPr>
          <p:nvPr userDrawn="1"/>
        </p:nvSpPr>
        <p:spPr>
          <a:xfrm>
            <a:off x="12474606" y="3117314"/>
            <a:ext cx="5385370" cy="612000"/>
          </a:xfrm>
          <a:prstGeom prst="rect">
            <a:avLst/>
          </a:prstGeom>
        </p:spPr>
        <p:txBody>
          <a:bodyPr vert="horz" lIns="150781" tIns="75390" rIns="150781" bIns="753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Geometria" panose="020B0503020204020204" pitchFamily="34" charset="-52"/>
                <a:ea typeface="+mj-ea"/>
                <a:cs typeface="+mj-cs"/>
              </a:defRPr>
            </a:lvl1pPr>
          </a:lstStyle>
          <a:p>
            <a:r>
              <a:rPr lang="ru-RU" sz="2400" kern="9200" spc="1630" baseline="0" dirty="0"/>
              <a:t>ИННОПОЛИС</a:t>
            </a:r>
          </a:p>
        </p:txBody>
      </p:sp>
    </p:spTree>
    <p:extLst>
      <p:ext uri="{BB962C8B-B14F-4D97-AF65-F5344CB8AC3E}">
        <p14:creationId xmlns:p14="http://schemas.microsoft.com/office/powerpoint/2010/main" val="113635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Внутренни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008155" y="264199"/>
            <a:ext cx="855406" cy="855406"/>
          </a:xfrm>
          <a:prstGeom prst="rect">
            <a:avLst/>
          </a:prstGeom>
          <a:solidFill>
            <a:srgbClr val="DBE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0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18655" y="2105947"/>
            <a:ext cx="14669045" cy="3675158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latin typeface="Geometria" panose="020B0503020204020204" pitchFamily="34" charset="-52"/>
              </a:defRPr>
            </a:lvl1pPr>
            <a:lvl2pPr marL="753923" indent="0">
              <a:buNone/>
              <a:defRPr sz="4617"/>
            </a:lvl2pPr>
            <a:lvl3pPr marL="1507846" indent="0">
              <a:buNone/>
              <a:defRPr sz="3958"/>
            </a:lvl3pPr>
            <a:lvl4pPr marL="2261768" indent="0">
              <a:buNone/>
              <a:defRPr sz="3298"/>
            </a:lvl4pPr>
            <a:lvl5pPr marL="3015691" indent="0">
              <a:buNone/>
              <a:defRPr sz="3298"/>
            </a:lvl5pPr>
            <a:lvl6pPr marL="3769614" indent="0">
              <a:buNone/>
              <a:defRPr sz="3298"/>
            </a:lvl6pPr>
            <a:lvl7pPr marL="4523537" indent="0">
              <a:buNone/>
              <a:defRPr sz="3298"/>
            </a:lvl7pPr>
            <a:lvl8pPr marL="5277460" indent="0">
              <a:buNone/>
              <a:defRPr sz="3298"/>
            </a:lvl8pPr>
            <a:lvl9pPr marL="6031382" indent="0">
              <a:buNone/>
              <a:defRPr sz="3298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1218655" y="394830"/>
            <a:ext cx="14635471" cy="1222955"/>
          </a:xfrm>
        </p:spPr>
        <p:txBody>
          <a:bodyPr anchor="t">
            <a:normAutofit/>
          </a:bodyPr>
          <a:lstStyle>
            <a:lvl1pPr>
              <a:defRPr sz="4000">
                <a:latin typeface="Geometria bold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grpSp>
        <p:nvGrpSpPr>
          <p:cNvPr id="794" name="Группа 793"/>
          <p:cNvGrpSpPr>
            <a:grpSpLocks noChangeAspect="1"/>
          </p:cNvGrpSpPr>
          <p:nvPr userDrawn="1"/>
        </p:nvGrpSpPr>
        <p:grpSpPr>
          <a:xfrm>
            <a:off x="16662817" y="602346"/>
            <a:ext cx="2654483" cy="288000"/>
            <a:chOff x="1001713" y="1000125"/>
            <a:chExt cx="5853112" cy="635000"/>
          </a:xfrm>
          <a:solidFill>
            <a:schemeClr val="tx1"/>
          </a:solidFill>
        </p:grpSpPr>
        <p:sp>
          <p:nvSpPr>
            <p:cNvPr id="795" name="Rectangle 231"/>
            <p:cNvSpPr>
              <a:spLocks noChangeArrowheads="1"/>
            </p:cNvSpPr>
            <p:nvPr/>
          </p:nvSpPr>
          <p:spPr bwMode="auto">
            <a:xfrm>
              <a:off x="40481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6" name="Rectangle 232"/>
            <p:cNvSpPr>
              <a:spLocks noChangeArrowheads="1"/>
            </p:cNvSpPr>
            <p:nvPr/>
          </p:nvSpPr>
          <p:spPr bwMode="auto">
            <a:xfrm>
              <a:off x="40481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7" name="Rectangle 233"/>
            <p:cNvSpPr>
              <a:spLocks noChangeArrowheads="1"/>
            </p:cNvSpPr>
            <p:nvPr/>
          </p:nvSpPr>
          <p:spPr bwMode="auto">
            <a:xfrm>
              <a:off x="4048125" y="1000125"/>
              <a:ext cx="508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8" name="Rectangle 234"/>
            <p:cNvSpPr>
              <a:spLocks noChangeArrowheads="1"/>
            </p:cNvSpPr>
            <p:nvPr/>
          </p:nvSpPr>
          <p:spPr bwMode="auto">
            <a:xfrm>
              <a:off x="4048125" y="1000125"/>
              <a:ext cx="508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9" name="Rectangle 235"/>
            <p:cNvSpPr>
              <a:spLocks noChangeArrowheads="1"/>
            </p:cNvSpPr>
            <p:nvPr/>
          </p:nvSpPr>
          <p:spPr bwMode="auto">
            <a:xfrm>
              <a:off x="1001713" y="1508125"/>
              <a:ext cx="139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0" name="Rectangle 236"/>
            <p:cNvSpPr>
              <a:spLocks noChangeArrowheads="1"/>
            </p:cNvSpPr>
            <p:nvPr/>
          </p:nvSpPr>
          <p:spPr bwMode="auto">
            <a:xfrm>
              <a:off x="1001713" y="1508125"/>
              <a:ext cx="139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1" name="Rectangle 237"/>
            <p:cNvSpPr>
              <a:spLocks noChangeArrowheads="1"/>
            </p:cNvSpPr>
            <p:nvPr/>
          </p:nvSpPr>
          <p:spPr bwMode="auto">
            <a:xfrm>
              <a:off x="1001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2" name="Rectangle 238"/>
            <p:cNvSpPr>
              <a:spLocks noChangeArrowheads="1"/>
            </p:cNvSpPr>
            <p:nvPr/>
          </p:nvSpPr>
          <p:spPr bwMode="auto">
            <a:xfrm>
              <a:off x="1001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3" name="Rectangle 239"/>
            <p:cNvSpPr>
              <a:spLocks noChangeArrowheads="1"/>
            </p:cNvSpPr>
            <p:nvPr/>
          </p:nvSpPr>
          <p:spPr bwMode="auto">
            <a:xfrm>
              <a:off x="2144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4" name="Rectangle 240"/>
            <p:cNvSpPr>
              <a:spLocks noChangeArrowheads="1"/>
            </p:cNvSpPr>
            <p:nvPr/>
          </p:nvSpPr>
          <p:spPr bwMode="auto">
            <a:xfrm>
              <a:off x="2144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5" name="Rectangle 241"/>
            <p:cNvSpPr>
              <a:spLocks noChangeArrowheads="1"/>
            </p:cNvSpPr>
            <p:nvPr/>
          </p:nvSpPr>
          <p:spPr bwMode="auto">
            <a:xfrm>
              <a:off x="5584825" y="1381125"/>
              <a:ext cx="127000" cy="254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6" name="Rectangle 242"/>
            <p:cNvSpPr>
              <a:spLocks noChangeArrowheads="1"/>
            </p:cNvSpPr>
            <p:nvPr/>
          </p:nvSpPr>
          <p:spPr bwMode="auto">
            <a:xfrm>
              <a:off x="5584825" y="1381125"/>
              <a:ext cx="127000" cy="254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7" name="Rectangle 243"/>
            <p:cNvSpPr>
              <a:spLocks noChangeArrowheads="1"/>
            </p:cNvSpPr>
            <p:nvPr/>
          </p:nvSpPr>
          <p:spPr bwMode="auto">
            <a:xfrm>
              <a:off x="5584825" y="1254125"/>
              <a:ext cx="1270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8" name="Rectangle 244"/>
            <p:cNvSpPr>
              <a:spLocks noChangeArrowheads="1"/>
            </p:cNvSpPr>
            <p:nvPr/>
          </p:nvSpPr>
          <p:spPr bwMode="auto">
            <a:xfrm>
              <a:off x="5584825" y="1254125"/>
              <a:ext cx="1270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9" name="Rectangle 245"/>
            <p:cNvSpPr>
              <a:spLocks noChangeArrowheads="1"/>
            </p:cNvSpPr>
            <p:nvPr/>
          </p:nvSpPr>
          <p:spPr bwMode="auto">
            <a:xfrm>
              <a:off x="5584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10" name="Rectangle 246"/>
            <p:cNvSpPr>
              <a:spLocks noChangeArrowheads="1"/>
            </p:cNvSpPr>
            <p:nvPr/>
          </p:nvSpPr>
          <p:spPr bwMode="auto">
            <a:xfrm>
              <a:off x="5584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0" name="Freeform 247"/>
            <p:cNvSpPr>
              <a:spLocks/>
            </p:cNvSpPr>
            <p:nvPr/>
          </p:nvSpPr>
          <p:spPr bwMode="auto">
            <a:xfrm>
              <a:off x="5584825" y="1000125"/>
              <a:ext cx="1270000" cy="127000"/>
            </a:xfrm>
            <a:custGeom>
              <a:avLst/>
              <a:gdLst>
                <a:gd name="T0" fmla="*/ 800 w 800"/>
                <a:gd name="T1" fmla="*/ 0 h 80"/>
                <a:gd name="T2" fmla="*/ 0 w 800"/>
                <a:gd name="T3" fmla="*/ 0 h 80"/>
                <a:gd name="T4" fmla="*/ 0 w 800"/>
                <a:gd name="T5" fmla="*/ 80 h 80"/>
                <a:gd name="T6" fmla="*/ 720 w 800"/>
                <a:gd name="T7" fmla="*/ 80 h 80"/>
                <a:gd name="T8" fmla="*/ 800 w 800"/>
                <a:gd name="T9" fmla="*/ 80 h 80"/>
                <a:gd name="T10" fmla="*/ 800 w 800"/>
                <a:gd name="T11" fmla="*/ 80 h 80"/>
                <a:gd name="T12" fmla="*/ 800 w 800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0" h="80">
                  <a:moveTo>
                    <a:pt x="800" y="0"/>
                  </a:moveTo>
                  <a:lnTo>
                    <a:pt x="0" y="0"/>
                  </a:lnTo>
                  <a:lnTo>
                    <a:pt x="0" y="80"/>
                  </a:lnTo>
                  <a:lnTo>
                    <a:pt x="720" y="80"/>
                  </a:lnTo>
                  <a:lnTo>
                    <a:pt x="800" y="80"/>
                  </a:lnTo>
                  <a:lnTo>
                    <a:pt x="800" y="80"/>
                  </a:lnTo>
                  <a:lnTo>
                    <a:pt x="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1" name="Freeform 248"/>
            <p:cNvSpPr>
              <a:spLocks/>
            </p:cNvSpPr>
            <p:nvPr/>
          </p:nvSpPr>
          <p:spPr bwMode="auto">
            <a:xfrm>
              <a:off x="5584825" y="1000125"/>
              <a:ext cx="1270000" cy="127000"/>
            </a:xfrm>
            <a:custGeom>
              <a:avLst/>
              <a:gdLst>
                <a:gd name="T0" fmla="*/ 800 w 800"/>
                <a:gd name="T1" fmla="*/ 0 h 80"/>
                <a:gd name="T2" fmla="*/ 0 w 800"/>
                <a:gd name="T3" fmla="*/ 0 h 80"/>
                <a:gd name="T4" fmla="*/ 0 w 800"/>
                <a:gd name="T5" fmla="*/ 80 h 80"/>
                <a:gd name="T6" fmla="*/ 720 w 800"/>
                <a:gd name="T7" fmla="*/ 80 h 80"/>
                <a:gd name="T8" fmla="*/ 800 w 800"/>
                <a:gd name="T9" fmla="*/ 80 h 80"/>
                <a:gd name="T10" fmla="*/ 800 w 800"/>
                <a:gd name="T11" fmla="*/ 80 h 80"/>
                <a:gd name="T12" fmla="*/ 800 w 800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0" h="80">
                  <a:moveTo>
                    <a:pt x="800" y="0"/>
                  </a:moveTo>
                  <a:lnTo>
                    <a:pt x="0" y="0"/>
                  </a:lnTo>
                  <a:lnTo>
                    <a:pt x="0" y="80"/>
                  </a:lnTo>
                  <a:lnTo>
                    <a:pt x="720" y="80"/>
                  </a:lnTo>
                  <a:lnTo>
                    <a:pt x="800" y="80"/>
                  </a:lnTo>
                  <a:lnTo>
                    <a:pt x="800" y="80"/>
                  </a:lnTo>
                  <a:lnTo>
                    <a:pt x="800" y="0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2" name="Rectangle 249"/>
            <p:cNvSpPr>
              <a:spLocks noChangeArrowheads="1"/>
            </p:cNvSpPr>
            <p:nvPr/>
          </p:nvSpPr>
          <p:spPr bwMode="auto">
            <a:xfrm>
              <a:off x="6727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3" name="Rectangle 250"/>
            <p:cNvSpPr>
              <a:spLocks noChangeArrowheads="1"/>
            </p:cNvSpPr>
            <p:nvPr/>
          </p:nvSpPr>
          <p:spPr bwMode="auto">
            <a:xfrm>
              <a:off x="6727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4" name="Freeform 251"/>
            <p:cNvSpPr>
              <a:spLocks/>
            </p:cNvSpPr>
            <p:nvPr/>
          </p:nvSpPr>
          <p:spPr bwMode="auto">
            <a:xfrm>
              <a:off x="2525713" y="1000125"/>
              <a:ext cx="561975" cy="635000"/>
            </a:xfrm>
            <a:custGeom>
              <a:avLst/>
              <a:gdLst>
                <a:gd name="T0" fmla="*/ 80 w 354"/>
                <a:gd name="T1" fmla="*/ 0 h 400"/>
                <a:gd name="T2" fmla="*/ 0 w 354"/>
                <a:gd name="T3" fmla="*/ 0 h 400"/>
                <a:gd name="T4" fmla="*/ 0 w 354"/>
                <a:gd name="T5" fmla="*/ 400 h 400"/>
                <a:gd name="T6" fmla="*/ 272 w 354"/>
                <a:gd name="T7" fmla="*/ 400 h 400"/>
                <a:gd name="T8" fmla="*/ 354 w 354"/>
                <a:gd name="T9" fmla="*/ 320 h 400"/>
                <a:gd name="T10" fmla="*/ 80 w 354"/>
                <a:gd name="T11" fmla="*/ 320 h 400"/>
                <a:gd name="T12" fmla="*/ 80 w 354"/>
                <a:gd name="T13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400">
                  <a:moveTo>
                    <a:pt x="80" y="0"/>
                  </a:moveTo>
                  <a:lnTo>
                    <a:pt x="0" y="0"/>
                  </a:lnTo>
                  <a:lnTo>
                    <a:pt x="0" y="400"/>
                  </a:lnTo>
                  <a:lnTo>
                    <a:pt x="272" y="400"/>
                  </a:lnTo>
                  <a:lnTo>
                    <a:pt x="354" y="320"/>
                  </a:lnTo>
                  <a:lnTo>
                    <a:pt x="80" y="320"/>
                  </a:lnTo>
                  <a:lnTo>
                    <a:pt x="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5" name="Freeform 252"/>
            <p:cNvSpPr>
              <a:spLocks/>
            </p:cNvSpPr>
            <p:nvPr/>
          </p:nvSpPr>
          <p:spPr bwMode="auto">
            <a:xfrm>
              <a:off x="2525713" y="1000125"/>
              <a:ext cx="561975" cy="635000"/>
            </a:xfrm>
            <a:custGeom>
              <a:avLst/>
              <a:gdLst>
                <a:gd name="T0" fmla="*/ 80 w 354"/>
                <a:gd name="T1" fmla="*/ 0 h 400"/>
                <a:gd name="T2" fmla="*/ 0 w 354"/>
                <a:gd name="T3" fmla="*/ 0 h 400"/>
                <a:gd name="T4" fmla="*/ 0 w 354"/>
                <a:gd name="T5" fmla="*/ 400 h 400"/>
                <a:gd name="T6" fmla="*/ 272 w 354"/>
                <a:gd name="T7" fmla="*/ 400 h 400"/>
                <a:gd name="T8" fmla="*/ 354 w 354"/>
                <a:gd name="T9" fmla="*/ 320 h 400"/>
                <a:gd name="T10" fmla="*/ 80 w 354"/>
                <a:gd name="T11" fmla="*/ 320 h 400"/>
                <a:gd name="T12" fmla="*/ 80 w 354"/>
                <a:gd name="T13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400">
                  <a:moveTo>
                    <a:pt x="80" y="0"/>
                  </a:moveTo>
                  <a:lnTo>
                    <a:pt x="0" y="0"/>
                  </a:lnTo>
                  <a:lnTo>
                    <a:pt x="0" y="400"/>
                  </a:lnTo>
                  <a:lnTo>
                    <a:pt x="272" y="400"/>
                  </a:lnTo>
                  <a:lnTo>
                    <a:pt x="354" y="320"/>
                  </a:lnTo>
                  <a:lnTo>
                    <a:pt x="80" y="320"/>
                  </a:lnTo>
                  <a:lnTo>
                    <a:pt x="80" y="0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6" name="Rectangle 253"/>
            <p:cNvSpPr>
              <a:spLocks noChangeArrowheads="1"/>
            </p:cNvSpPr>
            <p:nvPr/>
          </p:nvSpPr>
          <p:spPr bwMode="auto">
            <a:xfrm>
              <a:off x="3668713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7" name="Rectangle 254"/>
            <p:cNvSpPr>
              <a:spLocks noChangeArrowheads="1"/>
            </p:cNvSpPr>
            <p:nvPr/>
          </p:nvSpPr>
          <p:spPr bwMode="auto">
            <a:xfrm>
              <a:off x="3668713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8" name="Freeform 255"/>
            <p:cNvSpPr>
              <a:spLocks/>
            </p:cNvSpPr>
            <p:nvPr/>
          </p:nvSpPr>
          <p:spPr bwMode="auto">
            <a:xfrm>
              <a:off x="2906713" y="1000125"/>
              <a:ext cx="889000" cy="508000"/>
            </a:xfrm>
            <a:custGeom>
              <a:avLst/>
              <a:gdLst>
                <a:gd name="T0" fmla="*/ 560 w 560"/>
                <a:gd name="T1" fmla="*/ 0 h 320"/>
                <a:gd name="T2" fmla="*/ 320 w 560"/>
                <a:gd name="T3" fmla="*/ 0 h 320"/>
                <a:gd name="T4" fmla="*/ 0 w 560"/>
                <a:gd name="T5" fmla="*/ 320 h 320"/>
                <a:gd name="T6" fmla="*/ 114 w 560"/>
                <a:gd name="T7" fmla="*/ 320 h 320"/>
                <a:gd name="T8" fmla="*/ 354 w 560"/>
                <a:gd name="T9" fmla="*/ 80 h 320"/>
                <a:gd name="T10" fmla="*/ 560 w 560"/>
                <a:gd name="T11" fmla="*/ 80 h 320"/>
                <a:gd name="T12" fmla="*/ 560 w 560"/>
                <a:gd name="T13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0" h="320">
                  <a:moveTo>
                    <a:pt x="560" y="0"/>
                  </a:moveTo>
                  <a:lnTo>
                    <a:pt x="320" y="0"/>
                  </a:lnTo>
                  <a:lnTo>
                    <a:pt x="0" y="320"/>
                  </a:lnTo>
                  <a:lnTo>
                    <a:pt x="114" y="320"/>
                  </a:lnTo>
                  <a:lnTo>
                    <a:pt x="354" y="80"/>
                  </a:lnTo>
                  <a:lnTo>
                    <a:pt x="560" y="80"/>
                  </a:lnTo>
                  <a:lnTo>
                    <a:pt x="56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9" name="Freeform 256"/>
            <p:cNvSpPr>
              <a:spLocks/>
            </p:cNvSpPr>
            <p:nvPr/>
          </p:nvSpPr>
          <p:spPr bwMode="auto">
            <a:xfrm>
              <a:off x="2906713" y="1000125"/>
              <a:ext cx="889000" cy="508000"/>
            </a:xfrm>
            <a:custGeom>
              <a:avLst/>
              <a:gdLst>
                <a:gd name="T0" fmla="*/ 560 w 560"/>
                <a:gd name="T1" fmla="*/ 0 h 320"/>
                <a:gd name="T2" fmla="*/ 320 w 560"/>
                <a:gd name="T3" fmla="*/ 0 h 320"/>
                <a:gd name="T4" fmla="*/ 0 w 560"/>
                <a:gd name="T5" fmla="*/ 320 h 320"/>
                <a:gd name="T6" fmla="*/ 114 w 560"/>
                <a:gd name="T7" fmla="*/ 320 h 320"/>
                <a:gd name="T8" fmla="*/ 354 w 560"/>
                <a:gd name="T9" fmla="*/ 80 h 320"/>
                <a:gd name="T10" fmla="*/ 560 w 560"/>
                <a:gd name="T11" fmla="*/ 80 h 320"/>
                <a:gd name="T12" fmla="*/ 560 w 560"/>
                <a:gd name="T13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0" h="320">
                  <a:moveTo>
                    <a:pt x="560" y="0"/>
                  </a:moveTo>
                  <a:lnTo>
                    <a:pt x="320" y="0"/>
                  </a:lnTo>
                  <a:lnTo>
                    <a:pt x="0" y="320"/>
                  </a:lnTo>
                  <a:lnTo>
                    <a:pt x="114" y="320"/>
                  </a:lnTo>
                  <a:lnTo>
                    <a:pt x="354" y="80"/>
                  </a:lnTo>
                  <a:lnTo>
                    <a:pt x="560" y="80"/>
                  </a:lnTo>
                  <a:lnTo>
                    <a:pt x="560" y="0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0" name="Rectangle 257"/>
            <p:cNvSpPr>
              <a:spLocks noChangeArrowheads="1"/>
            </p:cNvSpPr>
            <p:nvPr/>
          </p:nvSpPr>
          <p:spPr bwMode="auto">
            <a:xfrm>
              <a:off x="52038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1" name="Rectangle 258"/>
            <p:cNvSpPr>
              <a:spLocks noChangeArrowheads="1"/>
            </p:cNvSpPr>
            <p:nvPr/>
          </p:nvSpPr>
          <p:spPr bwMode="auto">
            <a:xfrm>
              <a:off x="52038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2" name="Rectangle 259"/>
            <p:cNvSpPr>
              <a:spLocks noChangeArrowheads="1"/>
            </p:cNvSpPr>
            <p:nvPr/>
          </p:nvSpPr>
          <p:spPr bwMode="auto">
            <a:xfrm>
              <a:off x="4810125" y="1000125"/>
              <a:ext cx="5207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3" name="Rectangle 260"/>
            <p:cNvSpPr>
              <a:spLocks noChangeArrowheads="1"/>
            </p:cNvSpPr>
            <p:nvPr/>
          </p:nvSpPr>
          <p:spPr bwMode="auto">
            <a:xfrm>
              <a:off x="4810125" y="1000125"/>
              <a:ext cx="5207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924" name="Заголовок 1"/>
          <p:cNvSpPr txBox="1">
            <a:spLocks/>
          </p:cNvSpPr>
          <p:nvPr userDrawn="1"/>
        </p:nvSpPr>
        <p:spPr>
          <a:xfrm>
            <a:off x="16464543" y="1392132"/>
            <a:ext cx="2654618" cy="687243"/>
          </a:xfrm>
          <a:prstGeom prst="rect">
            <a:avLst/>
          </a:prstGeom>
        </p:spPr>
        <p:txBody>
          <a:bodyPr vert="horz" lIns="150781" tIns="75390" rIns="150781" bIns="753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Geometria" panose="020B0503020204020204" pitchFamily="34" charset="-52"/>
                <a:ea typeface="+mj-ea"/>
                <a:cs typeface="+mj-cs"/>
              </a:defRPr>
            </a:lvl1pPr>
          </a:lstStyle>
          <a:p>
            <a:r>
              <a:rPr lang="ru-RU" sz="1400" kern="7100" spc="900" baseline="0" dirty="0"/>
              <a:t>22—24 МАЯ</a:t>
            </a:r>
          </a:p>
        </p:txBody>
      </p:sp>
      <p:sp>
        <p:nvSpPr>
          <p:cNvPr id="925" name="Заголовок 1"/>
          <p:cNvSpPr txBox="1">
            <a:spLocks/>
          </p:cNvSpPr>
          <p:nvPr userDrawn="1"/>
        </p:nvSpPr>
        <p:spPr>
          <a:xfrm>
            <a:off x="16464543" y="1749336"/>
            <a:ext cx="2654618" cy="687243"/>
          </a:xfrm>
          <a:prstGeom prst="rect">
            <a:avLst/>
          </a:prstGeom>
        </p:spPr>
        <p:txBody>
          <a:bodyPr vert="horz" lIns="150781" tIns="75390" rIns="150781" bIns="753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Geometria" panose="020B0503020204020204" pitchFamily="34" charset="-52"/>
                <a:ea typeface="+mj-ea"/>
                <a:cs typeface="+mj-cs"/>
              </a:defRPr>
            </a:lvl1pPr>
          </a:lstStyle>
          <a:p>
            <a:r>
              <a:rPr lang="ru-RU" sz="1400" kern="7100" spc="900" baseline="0" dirty="0"/>
              <a:t>ИННОПОЛИС</a:t>
            </a:r>
          </a:p>
        </p:txBody>
      </p:sp>
      <p:sp>
        <p:nvSpPr>
          <p:cNvPr id="927" name="Прямоугольник 926"/>
          <p:cNvSpPr/>
          <p:nvPr userDrawn="1"/>
        </p:nvSpPr>
        <p:spPr>
          <a:xfrm>
            <a:off x="16640175" y="11021786"/>
            <a:ext cx="2700338" cy="293913"/>
          </a:xfrm>
          <a:prstGeom prst="rect">
            <a:avLst/>
          </a:prstGeom>
          <a:solidFill>
            <a:srgbClr val="DBE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01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Внутренни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008155" y="264199"/>
            <a:ext cx="855406" cy="855406"/>
          </a:xfrm>
          <a:prstGeom prst="rect">
            <a:avLst/>
          </a:prstGeom>
          <a:solidFill>
            <a:srgbClr val="DBE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1218655" y="394830"/>
            <a:ext cx="14635471" cy="1222955"/>
          </a:xfrm>
        </p:spPr>
        <p:txBody>
          <a:bodyPr anchor="t">
            <a:normAutofit/>
          </a:bodyPr>
          <a:lstStyle>
            <a:lvl1pPr>
              <a:defRPr sz="4000">
                <a:latin typeface="Geometria bold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grpSp>
        <p:nvGrpSpPr>
          <p:cNvPr id="794" name="Группа 793"/>
          <p:cNvGrpSpPr>
            <a:grpSpLocks noChangeAspect="1"/>
          </p:cNvGrpSpPr>
          <p:nvPr userDrawn="1"/>
        </p:nvGrpSpPr>
        <p:grpSpPr>
          <a:xfrm>
            <a:off x="16662817" y="602346"/>
            <a:ext cx="2654483" cy="288000"/>
            <a:chOff x="1001713" y="1000125"/>
            <a:chExt cx="5853112" cy="635000"/>
          </a:xfrm>
          <a:solidFill>
            <a:schemeClr val="tx1"/>
          </a:solidFill>
        </p:grpSpPr>
        <p:sp>
          <p:nvSpPr>
            <p:cNvPr id="795" name="Rectangle 231"/>
            <p:cNvSpPr>
              <a:spLocks noChangeArrowheads="1"/>
            </p:cNvSpPr>
            <p:nvPr/>
          </p:nvSpPr>
          <p:spPr bwMode="auto">
            <a:xfrm>
              <a:off x="40481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6" name="Rectangle 232"/>
            <p:cNvSpPr>
              <a:spLocks noChangeArrowheads="1"/>
            </p:cNvSpPr>
            <p:nvPr/>
          </p:nvSpPr>
          <p:spPr bwMode="auto">
            <a:xfrm>
              <a:off x="40481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7" name="Rectangle 233"/>
            <p:cNvSpPr>
              <a:spLocks noChangeArrowheads="1"/>
            </p:cNvSpPr>
            <p:nvPr/>
          </p:nvSpPr>
          <p:spPr bwMode="auto">
            <a:xfrm>
              <a:off x="4048125" y="1000125"/>
              <a:ext cx="508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8" name="Rectangle 234"/>
            <p:cNvSpPr>
              <a:spLocks noChangeArrowheads="1"/>
            </p:cNvSpPr>
            <p:nvPr/>
          </p:nvSpPr>
          <p:spPr bwMode="auto">
            <a:xfrm>
              <a:off x="4048125" y="1000125"/>
              <a:ext cx="508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9" name="Rectangle 235"/>
            <p:cNvSpPr>
              <a:spLocks noChangeArrowheads="1"/>
            </p:cNvSpPr>
            <p:nvPr/>
          </p:nvSpPr>
          <p:spPr bwMode="auto">
            <a:xfrm>
              <a:off x="1001713" y="1508125"/>
              <a:ext cx="139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0" name="Rectangle 236"/>
            <p:cNvSpPr>
              <a:spLocks noChangeArrowheads="1"/>
            </p:cNvSpPr>
            <p:nvPr/>
          </p:nvSpPr>
          <p:spPr bwMode="auto">
            <a:xfrm>
              <a:off x="1001713" y="1508125"/>
              <a:ext cx="139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1" name="Rectangle 237"/>
            <p:cNvSpPr>
              <a:spLocks noChangeArrowheads="1"/>
            </p:cNvSpPr>
            <p:nvPr/>
          </p:nvSpPr>
          <p:spPr bwMode="auto">
            <a:xfrm>
              <a:off x="1001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2" name="Rectangle 238"/>
            <p:cNvSpPr>
              <a:spLocks noChangeArrowheads="1"/>
            </p:cNvSpPr>
            <p:nvPr/>
          </p:nvSpPr>
          <p:spPr bwMode="auto">
            <a:xfrm>
              <a:off x="1001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3" name="Rectangle 239"/>
            <p:cNvSpPr>
              <a:spLocks noChangeArrowheads="1"/>
            </p:cNvSpPr>
            <p:nvPr/>
          </p:nvSpPr>
          <p:spPr bwMode="auto">
            <a:xfrm>
              <a:off x="2144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4" name="Rectangle 240"/>
            <p:cNvSpPr>
              <a:spLocks noChangeArrowheads="1"/>
            </p:cNvSpPr>
            <p:nvPr/>
          </p:nvSpPr>
          <p:spPr bwMode="auto">
            <a:xfrm>
              <a:off x="2144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5" name="Rectangle 241"/>
            <p:cNvSpPr>
              <a:spLocks noChangeArrowheads="1"/>
            </p:cNvSpPr>
            <p:nvPr/>
          </p:nvSpPr>
          <p:spPr bwMode="auto">
            <a:xfrm>
              <a:off x="5584825" y="1381125"/>
              <a:ext cx="127000" cy="254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6" name="Rectangle 242"/>
            <p:cNvSpPr>
              <a:spLocks noChangeArrowheads="1"/>
            </p:cNvSpPr>
            <p:nvPr/>
          </p:nvSpPr>
          <p:spPr bwMode="auto">
            <a:xfrm>
              <a:off x="5584825" y="1381125"/>
              <a:ext cx="127000" cy="254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7" name="Rectangle 243"/>
            <p:cNvSpPr>
              <a:spLocks noChangeArrowheads="1"/>
            </p:cNvSpPr>
            <p:nvPr/>
          </p:nvSpPr>
          <p:spPr bwMode="auto">
            <a:xfrm>
              <a:off x="5584825" y="1254125"/>
              <a:ext cx="1270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8" name="Rectangle 244"/>
            <p:cNvSpPr>
              <a:spLocks noChangeArrowheads="1"/>
            </p:cNvSpPr>
            <p:nvPr/>
          </p:nvSpPr>
          <p:spPr bwMode="auto">
            <a:xfrm>
              <a:off x="5584825" y="1254125"/>
              <a:ext cx="1270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9" name="Rectangle 245"/>
            <p:cNvSpPr>
              <a:spLocks noChangeArrowheads="1"/>
            </p:cNvSpPr>
            <p:nvPr/>
          </p:nvSpPr>
          <p:spPr bwMode="auto">
            <a:xfrm>
              <a:off x="5584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10" name="Rectangle 246"/>
            <p:cNvSpPr>
              <a:spLocks noChangeArrowheads="1"/>
            </p:cNvSpPr>
            <p:nvPr/>
          </p:nvSpPr>
          <p:spPr bwMode="auto">
            <a:xfrm>
              <a:off x="5584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0" name="Freeform 247"/>
            <p:cNvSpPr>
              <a:spLocks/>
            </p:cNvSpPr>
            <p:nvPr/>
          </p:nvSpPr>
          <p:spPr bwMode="auto">
            <a:xfrm>
              <a:off x="5584825" y="1000125"/>
              <a:ext cx="1270000" cy="127000"/>
            </a:xfrm>
            <a:custGeom>
              <a:avLst/>
              <a:gdLst>
                <a:gd name="T0" fmla="*/ 800 w 800"/>
                <a:gd name="T1" fmla="*/ 0 h 80"/>
                <a:gd name="T2" fmla="*/ 0 w 800"/>
                <a:gd name="T3" fmla="*/ 0 h 80"/>
                <a:gd name="T4" fmla="*/ 0 w 800"/>
                <a:gd name="T5" fmla="*/ 80 h 80"/>
                <a:gd name="T6" fmla="*/ 720 w 800"/>
                <a:gd name="T7" fmla="*/ 80 h 80"/>
                <a:gd name="T8" fmla="*/ 800 w 800"/>
                <a:gd name="T9" fmla="*/ 80 h 80"/>
                <a:gd name="T10" fmla="*/ 800 w 800"/>
                <a:gd name="T11" fmla="*/ 80 h 80"/>
                <a:gd name="T12" fmla="*/ 800 w 800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0" h="80">
                  <a:moveTo>
                    <a:pt x="800" y="0"/>
                  </a:moveTo>
                  <a:lnTo>
                    <a:pt x="0" y="0"/>
                  </a:lnTo>
                  <a:lnTo>
                    <a:pt x="0" y="80"/>
                  </a:lnTo>
                  <a:lnTo>
                    <a:pt x="720" y="80"/>
                  </a:lnTo>
                  <a:lnTo>
                    <a:pt x="800" y="80"/>
                  </a:lnTo>
                  <a:lnTo>
                    <a:pt x="800" y="80"/>
                  </a:lnTo>
                  <a:lnTo>
                    <a:pt x="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1" name="Freeform 248"/>
            <p:cNvSpPr>
              <a:spLocks/>
            </p:cNvSpPr>
            <p:nvPr/>
          </p:nvSpPr>
          <p:spPr bwMode="auto">
            <a:xfrm>
              <a:off x="5584825" y="1000125"/>
              <a:ext cx="1270000" cy="127000"/>
            </a:xfrm>
            <a:custGeom>
              <a:avLst/>
              <a:gdLst>
                <a:gd name="T0" fmla="*/ 800 w 800"/>
                <a:gd name="T1" fmla="*/ 0 h 80"/>
                <a:gd name="T2" fmla="*/ 0 w 800"/>
                <a:gd name="T3" fmla="*/ 0 h 80"/>
                <a:gd name="T4" fmla="*/ 0 w 800"/>
                <a:gd name="T5" fmla="*/ 80 h 80"/>
                <a:gd name="T6" fmla="*/ 720 w 800"/>
                <a:gd name="T7" fmla="*/ 80 h 80"/>
                <a:gd name="T8" fmla="*/ 800 w 800"/>
                <a:gd name="T9" fmla="*/ 80 h 80"/>
                <a:gd name="T10" fmla="*/ 800 w 800"/>
                <a:gd name="T11" fmla="*/ 80 h 80"/>
                <a:gd name="T12" fmla="*/ 800 w 800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0" h="80">
                  <a:moveTo>
                    <a:pt x="800" y="0"/>
                  </a:moveTo>
                  <a:lnTo>
                    <a:pt x="0" y="0"/>
                  </a:lnTo>
                  <a:lnTo>
                    <a:pt x="0" y="80"/>
                  </a:lnTo>
                  <a:lnTo>
                    <a:pt x="720" y="80"/>
                  </a:lnTo>
                  <a:lnTo>
                    <a:pt x="800" y="80"/>
                  </a:lnTo>
                  <a:lnTo>
                    <a:pt x="800" y="80"/>
                  </a:lnTo>
                  <a:lnTo>
                    <a:pt x="800" y="0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2" name="Rectangle 249"/>
            <p:cNvSpPr>
              <a:spLocks noChangeArrowheads="1"/>
            </p:cNvSpPr>
            <p:nvPr/>
          </p:nvSpPr>
          <p:spPr bwMode="auto">
            <a:xfrm>
              <a:off x="6727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3" name="Rectangle 250"/>
            <p:cNvSpPr>
              <a:spLocks noChangeArrowheads="1"/>
            </p:cNvSpPr>
            <p:nvPr/>
          </p:nvSpPr>
          <p:spPr bwMode="auto">
            <a:xfrm>
              <a:off x="6727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4" name="Freeform 251"/>
            <p:cNvSpPr>
              <a:spLocks/>
            </p:cNvSpPr>
            <p:nvPr/>
          </p:nvSpPr>
          <p:spPr bwMode="auto">
            <a:xfrm>
              <a:off x="2525713" y="1000125"/>
              <a:ext cx="561975" cy="635000"/>
            </a:xfrm>
            <a:custGeom>
              <a:avLst/>
              <a:gdLst>
                <a:gd name="T0" fmla="*/ 80 w 354"/>
                <a:gd name="T1" fmla="*/ 0 h 400"/>
                <a:gd name="T2" fmla="*/ 0 w 354"/>
                <a:gd name="T3" fmla="*/ 0 h 400"/>
                <a:gd name="T4" fmla="*/ 0 w 354"/>
                <a:gd name="T5" fmla="*/ 400 h 400"/>
                <a:gd name="T6" fmla="*/ 272 w 354"/>
                <a:gd name="T7" fmla="*/ 400 h 400"/>
                <a:gd name="T8" fmla="*/ 354 w 354"/>
                <a:gd name="T9" fmla="*/ 320 h 400"/>
                <a:gd name="T10" fmla="*/ 80 w 354"/>
                <a:gd name="T11" fmla="*/ 320 h 400"/>
                <a:gd name="T12" fmla="*/ 80 w 354"/>
                <a:gd name="T13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400">
                  <a:moveTo>
                    <a:pt x="80" y="0"/>
                  </a:moveTo>
                  <a:lnTo>
                    <a:pt x="0" y="0"/>
                  </a:lnTo>
                  <a:lnTo>
                    <a:pt x="0" y="400"/>
                  </a:lnTo>
                  <a:lnTo>
                    <a:pt x="272" y="400"/>
                  </a:lnTo>
                  <a:lnTo>
                    <a:pt x="354" y="320"/>
                  </a:lnTo>
                  <a:lnTo>
                    <a:pt x="80" y="320"/>
                  </a:lnTo>
                  <a:lnTo>
                    <a:pt x="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5" name="Freeform 252"/>
            <p:cNvSpPr>
              <a:spLocks/>
            </p:cNvSpPr>
            <p:nvPr/>
          </p:nvSpPr>
          <p:spPr bwMode="auto">
            <a:xfrm>
              <a:off x="2525713" y="1000125"/>
              <a:ext cx="561975" cy="635000"/>
            </a:xfrm>
            <a:custGeom>
              <a:avLst/>
              <a:gdLst>
                <a:gd name="T0" fmla="*/ 80 w 354"/>
                <a:gd name="T1" fmla="*/ 0 h 400"/>
                <a:gd name="T2" fmla="*/ 0 w 354"/>
                <a:gd name="T3" fmla="*/ 0 h 400"/>
                <a:gd name="T4" fmla="*/ 0 w 354"/>
                <a:gd name="T5" fmla="*/ 400 h 400"/>
                <a:gd name="T6" fmla="*/ 272 w 354"/>
                <a:gd name="T7" fmla="*/ 400 h 400"/>
                <a:gd name="T8" fmla="*/ 354 w 354"/>
                <a:gd name="T9" fmla="*/ 320 h 400"/>
                <a:gd name="T10" fmla="*/ 80 w 354"/>
                <a:gd name="T11" fmla="*/ 320 h 400"/>
                <a:gd name="T12" fmla="*/ 80 w 354"/>
                <a:gd name="T13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400">
                  <a:moveTo>
                    <a:pt x="80" y="0"/>
                  </a:moveTo>
                  <a:lnTo>
                    <a:pt x="0" y="0"/>
                  </a:lnTo>
                  <a:lnTo>
                    <a:pt x="0" y="400"/>
                  </a:lnTo>
                  <a:lnTo>
                    <a:pt x="272" y="400"/>
                  </a:lnTo>
                  <a:lnTo>
                    <a:pt x="354" y="320"/>
                  </a:lnTo>
                  <a:lnTo>
                    <a:pt x="80" y="320"/>
                  </a:lnTo>
                  <a:lnTo>
                    <a:pt x="80" y="0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6" name="Rectangle 253"/>
            <p:cNvSpPr>
              <a:spLocks noChangeArrowheads="1"/>
            </p:cNvSpPr>
            <p:nvPr/>
          </p:nvSpPr>
          <p:spPr bwMode="auto">
            <a:xfrm>
              <a:off x="3668713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7" name="Rectangle 254"/>
            <p:cNvSpPr>
              <a:spLocks noChangeArrowheads="1"/>
            </p:cNvSpPr>
            <p:nvPr/>
          </p:nvSpPr>
          <p:spPr bwMode="auto">
            <a:xfrm>
              <a:off x="3668713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8" name="Freeform 255"/>
            <p:cNvSpPr>
              <a:spLocks/>
            </p:cNvSpPr>
            <p:nvPr/>
          </p:nvSpPr>
          <p:spPr bwMode="auto">
            <a:xfrm>
              <a:off x="2906713" y="1000125"/>
              <a:ext cx="889000" cy="508000"/>
            </a:xfrm>
            <a:custGeom>
              <a:avLst/>
              <a:gdLst>
                <a:gd name="T0" fmla="*/ 560 w 560"/>
                <a:gd name="T1" fmla="*/ 0 h 320"/>
                <a:gd name="T2" fmla="*/ 320 w 560"/>
                <a:gd name="T3" fmla="*/ 0 h 320"/>
                <a:gd name="T4" fmla="*/ 0 w 560"/>
                <a:gd name="T5" fmla="*/ 320 h 320"/>
                <a:gd name="T6" fmla="*/ 114 w 560"/>
                <a:gd name="T7" fmla="*/ 320 h 320"/>
                <a:gd name="T8" fmla="*/ 354 w 560"/>
                <a:gd name="T9" fmla="*/ 80 h 320"/>
                <a:gd name="T10" fmla="*/ 560 w 560"/>
                <a:gd name="T11" fmla="*/ 80 h 320"/>
                <a:gd name="T12" fmla="*/ 560 w 560"/>
                <a:gd name="T13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0" h="320">
                  <a:moveTo>
                    <a:pt x="560" y="0"/>
                  </a:moveTo>
                  <a:lnTo>
                    <a:pt x="320" y="0"/>
                  </a:lnTo>
                  <a:lnTo>
                    <a:pt x="0" y="320"/>
                  </a:lnTo>
                  <a:lnTo>
                    <a:pt x="114" y="320"/>
                  </a:lnTo>
                  <a:lnTo>
                    <a:pt x="354" y="80"/>
                  </a:lnTo>
                  <a:lnTo>
                    <a:pt x="560" y="80"/>
                  </a:lnTo>
                  <a:lnTo>
                    <a:pt x="56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9" name="Freeform 256"/>
            <p:cNvSpPr>
              <a:spLocks/>
            </p:cNvSpPr>
            <p:nvPr/>
          </p:nvSpPr>
          <p:spPr bwMode="auto">
            <a:xfrm>
              <a:off x="2906713" y="1000125"/>
              <a:ext cx="889000" cy="508000"/>
            </a:xfrm>
            <a:custGeom>
              <a:avLst/>
              <a:gdLst>
                <a:gd name="T0" fmla="*/ 560 w 560"/>
                <a:gd name="T1" fmla="*/ 0 h 320"/>
                <a:gd name="T2" fmla="*/ 320 w 560"/>
                <a:gd name="T3" fmla="*/ 0 h 320"/>
                <a:gd name="T4" fmla="*/ 0 w 560"/>
                <a:gd name="T5" fmla="*/ 320 h 320"/>
                <a:gd name="T6" fmla="*/ 114 w 560"/>
                <a:gd name="T7" fmla="*/ 320 h 320"/>
                <a:gd name="T8" fmla="*/ 354 w 560"/>
                <a:gd name="T9" fmla="*/ 80 h 320"/>
                <a:gd name="T10" fmla="*/ 560 w 560"/>
                <a:gd name="T11" fmla="*/ 80 h 320"/>
                <a:gd name="T12" fmla="*/ 560 w 560"/>
                <a:gd name="T13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0" h="320">
                  <a:moveTo>
                    <a:pt x="560" y="0"/>
                  </a:moveTo>
                  <a:lnTo>
                    <a:pt x="320" y="0"/>
                  </a:lnTo>
                  <a:lnTo>
                    <a:pt x="0" y="320"/>
                  </a:lnTo>
                  <a:lnTo>
                    <a:pt x="114" y="320"/>
                  </a:lnTo>
                  <a:lnTo>
                    <a:pt x="354" y="80"/>
                  </a:lnTo>
                  <a:lnTo>
                    <a:pt x="560" y="80"/>
                  </a:lnTo>
                  <a:lnTo>
                    <a:pt x="560" y="0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0" name="Rectangle 257"/>
            <p:cNvSpPr>
              <a:spLocks noChangeArrowheads="1"/>
            </p:cNvSpPr>
            <p:nvPr/>
          </p:nvSpPr>
          <p:spPr bwMode="auto">
            <a:xfrm>
              <a:off x="52038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1" name="Rectangle 258"/>
            <p:cNvSpPr>
              <a:spLocks noChangeArrowheads="1"/>
            </p:cNvSpPr>
            <p:nvPr/>
          </p:nvSpPr>
          <p:spPr bwMode="auto">
            <a:xfrm>
              <a:off x="52038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2" name="Rectangle 259"/>
            <p:cNvSpPr>
              <a:spLocks noChangeArrowheads="1"/>
            </p:cNvSpPr>
            <p:nvPr/>
          </p:nvSpPr>
          <p:spPr bwMode="auto">
            <a:xfrm>
              <a:off x="4810125" y="1000125"/>
              <a:ext cx="5207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3" name="Rectangle 260"/>
            <p:cNvSpPr>
              <a:spLocks noChangeArrowheads="1"/>
            </p:cNvSpPr>
            <p:nvPr/>
          </p:nvSpPr>
          <p:spPr bwMode="auto">
            <a:xfrm>
              <a:off x="4810125" y="1000125"/>
              <a:ext cx="5207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924" name="Заголовок 1"/>
          <p:cNvSpPr txBox="1">
            <a:spLocks/>
          </p:cNvSpPr>
          <p:nvPr userDrawn="1"/>
        </p:nvSpPr>
        <p:spPr>
          <a:xfrm>
            <a:off x="16464543" y="1392132"/>
            <a:ext cx="2654618" cy="687243"/>
          </a:xfrm>
          <a:prstGeom prst="rect">
            <a:avLst/>
          </a:prstGeom>
        </p:spPr>
        <p:txBody>
          <a:bodyPr vert="horz" lIns="150781" tIns="75390" rIns="150781" bIns="753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Geometria" panose="020B0503020204020204" pitchFamily="34" charset="-52"/>
                <a:ea typeface="+mj-ea"/>
                <a:cs typeface="+mj-cs"/>
              </a:defRPr>
            </a:lvl1pPr>
          </a:lstStyle>
          <a:p>
            <a:r>
              <a:rPr lang="ru-RU" sz="1400" kern="7100" spc="900" baseline="0" dirty="0"/>
              <a:t>22—24 МАЯ</a:t>
            </a:r>
          </a:p>
        </p:txBody>
      </p:sp>
      <p:sp>
        <p:nvSpPr>
          <p:cNvPr id="925" name="Заголовок 1"/>
          <p:cNvSpPr txBox="1">
            <a:spLocks/>
          </p:cNvSpPr>
          <p:nvPr userDrawn="1"/>
        </p:nvSpPr>
        <p:spPr>
          <a:xfrm>
            <a:off x="16464543" y="1749336"/>
            <a:ext cx="2654618" cy="687243"/>
          </a:xfrm>
          <a:prstGeom prst="rect">
            <a:avLst/>
          </a:prstGeom>
        </p:spPr>
        <p:txBody>
          <a:bodyPr vert="horz" lIns="150781" tIns="75390" rIns="150781" bIns="753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Geometria" panose="020B0503020204020204" pitchFamily="34" charset="-52"/>
                <a:ea typeface="+mj-ea"/>
                <a:cs typeface="+mj-cs"/>
              </a:defRPr>
            </a:lvl1pPr>
          </a:lstStyle>
          <a:p>
            <a:r>
              <a:rPr lang="ru-RU" sz="1400" kern="7100" spc="900" baseline="0" dirty="0"/>
              <a:t>ИННОПОЛИС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218655" y="2049519"/>
            <a:ext cx="6484095" cy="414180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latin typeface="Geometria bold"/>
              </a:defRPr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0" name="Прямоугольник 39"/>
          <p:cNvSpPr/>
          <p:nvPr userDrawn="1"/>
        </p:nvSpPr>
        <p:spPr>
          <a:xfrm>
            <a:off x="16640175" y="11021786"/>
            <a:ext cx="2700338" cy="293913"/>
          </a:xfrm>
          <a:prstGeom prst="rect">
            <a:avLst/>
          </a:prstGeom>
          <a:solidFill>
            <a:srgbClr val="DBE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103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Внутренни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Прямоугольник 925"/>
          <p:cNvSpPr/>
          <p:nvPr userDrawn="1"/>
        </p:nvSpPr>
        <p:spPr>
          <a:xfrm>
            <a:off x="16640175" y="11021786"/>
            <a:ext cx="2700338" cy="293913"/>
          </a:xfrm>
          <a:prstGeom prst="rect">
            <a:avLst/>
          </a:prstGeom>
          <a:solidFill>
            <a:srgbClr val="DBE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1008155" y="264199"/>
            <a:ext cx="855406" cy="855406"/>
          </a:xfrm>
          <a:prstGeom prst="rect">
            <a:avLst/>
          </a:prstGeom>
          <a:solidFill>
            <a:srgbClr val="DBE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1218655" y="394830"/>
            <a:ext cx="14635471" cy="1222955"/>
          </a:xfrm>
        </p:spPr>
        <p:txBody>
          <a:bodyPr anchor="t">
            <a:normAutofit/>
          </a:bodyPr>
          <a:lstStyle>
            <a:lvl1pPr>
              <a:defRPr sz="4000">
                <a:latin typeface="Geometria bold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grpSp>
        <p:nvGrpSpPr>
          <p:cNvPr id="794" name="Группа 793"/>
          <p:cNvGrpSpPr>
            <a:grpSpLocks noChangeAspect="1"/>
          </p:cNvGrpSpPr>
          <p:nvPr userDrawn="1"/>
        </p:nvGrpSpPr>
        <p:grpSpPr>
          <a:xfrm>
            <a:off x="16662817" y="602346"/>
            <a:ext cx="2654483" cy="288000"/>
            <a:chOff x="1001713" y="1000125"/>
            <a:chExt cx="5853112" cy="635000"/>
          </a:xfrm>
          <a:solidFill>
            <a:schemeClr val="tx1"/>
          </a:solidFill>
        </p:grpSpPr>
        <p:sp>
          <p:nvSpPr>
            <p:cNvPr id="795" name="Rectangle 231"/>
            <p:cNvSpPr>
              <a:spLocks noChangeArrowheads="1"/>
            </p:cNvSpPr>
            <p:nvPr/>
          </p:nvSpPr>
          <p:spPr bwMode="auto">
            <a:xfrm>
              <a:off x="40481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6" name="Rectangle 232"/>
            <p:cNvSpPr>
              <a:spLocks noChangeArrowheads="1"/>
            </p:cNvSpPr>
            <p:nvPr/>
          </p:nvSpPr>
          <p:spPr bwMode="auto">
            <a:xfrm>
              <a:off x="40481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7" name="Rectangle 233"/>
            <p:cNvSpPr>
              <a:spLocks noChangeArrowheads="1"/>
            </p:cNvSpPr>
            <p:nvPr/>
          </p:nvSpPr>
          <p:spPr bwMode="auto">
            <a:xfrm>
              <a:off x="4048125" y="1000125"/>
              <a:ext cx="508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8" name="Rectangle 234"/>
            <p:cNvSpPr>
              <a:spLocks noChangeArrowheads="1"/>
            </p:cNvSpPr>
            <p:nvPr/>
          </p:nvSpPr>
          <p:spPr bwMode="auto">
            <a:xfrm>
              <a:off x="4048125" y="1000125"/>
              <a:ext cx="508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9" name="Rectangle 235"/>
            <p:cNvSpPr>
              <a:spLocks noChangeArrowheads="1"/>
            </p:cNvSpPr>
            <p:nvPr/>
          </p:nvSpPr>
          <p:spPr bwMode="auto">
            <a:xfrm>
              <a:off x="1001713" y="1508125"/>
              <a:ext cx="139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0" name="Rectangle 236"/>
            <p:cNvSpPr>
              <a:spLocks noChangeArrowheads="1"/>
            </p:cNvSpPr>
            <p:nvPr/>
          </p:nvSpPr>
          <p:spPr bwMode="auto">
            <a:xfrm>
              <a:off x="1001713" y="1508125"/>
              <a:ext cx="139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1" name="Rectangle 237"/>
            <p:cNvSpPr>
              <a:spLocks noChangeArrowheads="1"/>
            </p:cNvSpPr>
            <p:nvPr/>
          </p:nvSpPr>
          <p:spPr bwMode="auto">
            <a:xfrm>
              <a:off x="1001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2" name="Rectangle 238"/>
            <p:cNvSpPr>
              <a:spLocks noChangeArrowheads="1"/>
            </p:cNvSpPr>
            <p:nvPr/>
          </p:nvSpPr>
          <p:spPr bwMode="auto">
            <a:xfrm>
              <a:off x="1001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3" name="Rectangle 239"/>
            <p:cNvSpPr>
              <a:spLocks noChangeArrowheads="1"/>
            </p:cNvSpPr>
            <p:nvPr/>
          </p:nvSpPr>
          <p:spPr bwMode="auto">
            <a:xfrm>
              <a:off x="2144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4" name="Rectangle 240"/>
            <p:cNvSpPr>
              <a:spLocks noChangeArrowheads="1"/>
            </p:cNvSpPr>
            <p:nvPr/>
          </p:nvSpPr>
          <p:spPr bwMode="auto">
            <a:xfrm>
              <a:off x="2144713" y="1000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5" name="Rectangle 241"/>
            <p:cNvSpPr>
              <a:spLocks noChangeArrowheads="1"/>
            </p:cNvSpPr>
            <p:nvPr/>
          </p:nvSpPr>
          <p:spPr bwMode="auto">
            <a:xfrm>
              <a:off x="5584825" y="1381125"/>
              <a:ext cx="127000" cy="254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6" name="Rectangle 242"/>
            <p:cNvSpPr>
              <a:spLocks noChangeArrowheads="1"/>
            </p:cNvSpPr>
            <p:nvPr/>
          </p:nvSpPr>
          <p:spPr bwMode="auto">
            <a:xfrm>
              <a:off x="5584825" y="1381125"/>
              <a:ext cx="127000" cy="254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7" name="Rectangle 243"/>
            <p:cNvSpPr>
              <a:spLocks noChangeArrowheads="1"/>
            </p:cNvSpPr>
            <p:nvPr/>
          </p:nvSpPr>
          <p:spPr bwMode="auto">
            <a:xfrm>
              <a:off x="5584825" y="1254125"/>
              <a:ext cx="1270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8" name="Rectangle 244"/>
            <p:cNvSpPr>
              <a:spLocks noChangeArrowheads="1"/>
            </p:cNvSpPr>
            <p:nvPr/>
          </p:nvSpPr>
          <p:spPr bwMode="auto">
            <a:xfrm>
              <a:off x="5584825" y="1254125"/>
              <a:ext cx="1270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9" name="Rectangle 245"/>
            <p:cNvSpPr>
              <a:spLocks noChangeArrowheads="1"/>
            </p:cNvSpPr>
            <p:nvPr/>
          </p:nvSpPr>
          <p:spPr bwMode="auto">
            <a:xfrm>
              <a:off x="5584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10" name="Rectangle 246"/>
            <p:cNvSpPr>
              <a:spLocks noChangeArrowheads="1"/>
            </p:cNvSpPr>
            <p:nvPr/>
          </p:nvSpPr>
          <p:spPr bwMode="auto">
            <a:xfrm>
              <a:off x="5584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0" name="Freeform 247"/>
            <p:cNvSpPr>
              <a:spLocks/>
            </p:cNvSpPr>
            <p:nvPr/>
          </p:nvSpPr>
          <p:spPr bwMode="auto">
            <a:xfrm>
              <a:off x="5584825" y="1000125"/>
              <a:ext cx="1270000" cy="127000"/>
            </a:xfrm>
            <a:custGeom>
              <a:avLst/>
              <a:gdLst>
                <a:gd name="T0" fmla="*/ 800 w 800"/>
                <a:gd name="T1" fmla="*/ 0 h 80"/>
                <a:gd name="T2" fmla="*/ 0 w 800"/>
                <a:gd name="T3" fmla="*/ 0 h 80"/>
                <a:gd name="T4" fmla="*/ 0 w 800"/>
                <a:gd name="T5" fmla="*/ 80 h 80"/>
                <a:gd name="T6" fmla="*/ 720 w 800"/>
                <a:gd name="T7" fmla="*/ 80 h 80"/>
                <a:gd name="T8" fmla="*/ 800 w 800"/>
                <a:gd name="T9" fmla="*/ 80 h 80"/>
                <a:gd name="T10" fmla="*/ 800 w 800"/>
                <a:gd name="T11" fmla="*/ 80 h 80"/>
                <a:gd name="T12" fmla="*/ 800 w 800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0" h="80">
                  <a:moveTo>
                    <a:pt x="800" y="0"/>
                  </a:moveTo>
                  <a:lnTo>
                    <a:pt x="0" y="0"/>
                  </a:lnTo>
                  <a:lnTo>
                    <a:pt x="0" y="80"/>
                  </a:lnTo>
                  <a:lnTo>
                    <a:pt x="720" y="80"/>
                  </a:lnTo>
                  <a:lnTo>
                    <a:pt x="800" y="80"/>
                  </a:lnTo>
                  <a:lnTo>
                    <a:pt x="800" y="80"/>
                  </a:lnTo>
                  <a:lnTo>
                    <a:pt x="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1" name="Freeform 248"/>
            <p:cNvSpPr>
              <a:spLocks/>
            </p:cNvSpPr>
            <p:nvPr/>
          </p:nvSpPr>
          <p:spPr bwMode="auto">
            <a:xfrm>
              <a:off x="5584825" y="1000125"/>
              <a:ext cx="1270000" cy="127000"/>
            </a:xfrm>
            <a:custGeom>
              <a:avLst/>
              <a:gdLst>
                <a:gd name="T0" fmla="*/ 800 w 800"/>
                <a:gd name="T1" fmla="*/ 0 h 80"/>
                <a:gd name="T2" fmla="*/ 0 w 800"/>
                <a:gd name="T3" fmla="*/ 0 h 80"/>
                <a:gd name="T4" fmla="*/ 0 w 800"/>
                <a:gd name="T5" fmla="*/ 80 h 80"/>
                <a:gd name="T6" fmla="*/ 720 w 800"/>
                <a:gd name="T7" fmla="*/ 80 h 80"/>
                <a:gd name="T8" fmla="*/ 800 w 800"/>
                <a:gd name="T9" fmla="*/ 80 h 80"/>
                <a:gd name="T10" fmla="*/ 800 w 800"/>
                <a:gd name="T11" fmla="*/ 80 h 80"/>
                <a:gd name="T12" fmla="*/ 800 w 800"/>
                <a:gd name="T1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0" h="80">
                  <a:moveTo>
                    <a:pt x="800" y="0"/>
                  </a:moveTo>
                  <a:lnTo>
                    <a:pt x="0" y="0"/>
                  </a:lnTo>
                  <a:lnTo>
                    <a:pt x="0" y="80"/>
                  </a:lnTo>
                  <a:lnTo>
                    <a:pt x="720" y="80"/>
                  </a:lnTo>
                  <a:lnTo>
                    <a:pt x="800" y="80"/>
                  </a:lnTo>
                  <a:lnTo>
                    <a:pt x="800" y="80"/>
                  </a:lnTo>
                  <a:lnTo>
                    <a:pt x="800" y="0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2" name="Rectangle 249"/>
            <p:cNvSpPr>
              <a:spLocks noChangeArrowheads="1"/>
            </p:cNvSpPr>
            <p:nvPr/>
          </p:nvSpPr>
          <p:spPr bwMode="auto">
            <a:xfrm>
              <a:off x="6727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3" name="Rectangle 250"/>
            <p:cNvSpPr>
              <a:spLocks noChangeArrowheads="1"/>
            </p:cNvSpPr>
            <p:nvPr/>
          </p:nvSpPr>
          <p:spPr bwMode="auto">
            <a:xfrm>
              <a:off x="6727825" y="1127125"/>
              <a:ext cx="1270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4" name="Freeform 251"/>
            <p:cNvSpPr>
              <a:spLocks/>
            </p:cNvSpPr>
            <p:nvPr/>
          </p:nvSpPr>
          <p:spPr bwMode="auto">
            <a:xfrm>
              <a:off x="2525713" y="1000125"/>
              <a:ext cx="561975" cy="635000"/>
            </a:xfrm>
            <a:custGeom>
              <a:avLst/>
              <a:gdLst>
                <a:gd name="T0" fmla="*/ 80 w 354"/>
                <a:gd name="T1" fmla="*/ 0 h 400"/>
                <a:gd name="T2" fmla="*/ 0 w 354"/>
                <a:gd name="T3" fmla="*/ 0 h 400"/>
                <a:gd name="T4" fmla="*/ 0 w 354"/>
                <a:gd name="T5" fmla="*/ 400 h 400"/>
                <a:gd name="T6" fmla="*/ 272 w 354"/>
                <a:gd name="T7" fmla="*/ 400 h 400"/>
                <a:gd name="T8" fmla="*/ 354 w 354"/>
                <a:gd name="T9" fmla="*/ 320 h 400"/>
                <a:gd name="T10" fmla="*/ 80 w 354"/>
                <a:gd name="T11" fmla="*/ 320 h 400"/>
                <a:gd name="T12" fmla="*/ 80 w 354"/>
                <a:gd name="T13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400">
                  <a:moveTo>
                    <a:pt x="80" y="0"/>
                  </a:moveTo>
                  <a:lnTo>
                    <a:pt x="0" y="0"/>
                  </a:lnTo>
                  <a:lnTo>
                    <a:pt x="0" y="400"/>
                  </a:lnTo>
                  <a:lnTo>
                    <a:pt x="272" y="400"/>
                  </a:lnTo>
                  <a:lnTo>
                    <a:pt x="354" y="320"/>
                  </a:lnTo>
                  <a:lnTo>
                    <a:pt x="80" y="320"/>
                  </a:lnTo>
                  <a:lnTo>
                    <a:pt x="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5" name="Freeform 252"/>
            <p:cNvSpPr>
              <a:spLocks/>
            </p:cNvSpPr>
            <p:nvPr/>
          </p:nvSpPr>
          <p:spPr bwMode="auto">
            <a:xfrm>
              <a:off x="2525713" y="1000125"/>
              <a:ext cx="561975" cy="635000"/>
            </a:xfrm>
            <a:custGeom>
              <a:avLst/>
              <a:gdLst>
                <a:gd name="T0" fmla="*/ 80 w 354"/>
                <a:gd name="T1" fmla="*/ 0 h 400"/>
                <a:gd name="T2" fmla="*/ 0 w 354"/>
                <a:gd name="T3" fmla="*/ 0 h 400"/>
                <a:gd name="T4" fmla="*/ 0 w 354"/>
                <a:gd name="T5" fmla="*/ 400 h 400"/>
                <a:gd name="T6" fmla="*/ 272 w 354"/>
                <a:gd name="T7" fmla="*/ 400 h 400"/>
                <a:gd name="T8" fmla="*/ 354 w 354"/>
                <a:gd name="T9" fmla="*/ 320 h 400"/>
                <a:gd name="T10" fmla="*/ 80 w 354"/>
                <a:gd name="T11" fmla="*/ 320 h 400"/>
                <a:gd name="T12" fmla="*/ 80 w 354"/>
                <a:gd name="T13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4" h="400">
                  <a:moveTo>
                    <a:pt x="80" y="0"/>
                  </a:moveTo>
                  <a:lnTo>
                    <a:pt x="0" y="0"/>
                  </a:lnTo>
                  <a:lnTo>
                    <a:pt x="0" y="400"/>
                  </a:lnTo>
                  <a:lnTo>
                    <a:pt x="272" y="400"/>
                  </a:lnTo>
                  <a:lnTo>
                    <a:pt x="354" y="320"/>
                  </a:lnTo>
                  <a:lnTo>
                    <a:pt x="80" y="320"/>
                  </a:lnTo>
                  <a:lnTo>
                    <a:pt x="80" y="0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6" name="Rectangle 253"/>
            <p:cNvSpPr>
              <a:spLocks noChangeArrowheads="1"/>
            </p:cNvSpPr>
            <p:nvPr/>
          </p:nvSpPr>
          <p:spPr bwMode="auto">
            <a:xfrm>
              <a:off x="3668713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7" name="Rectangle 254"/>
            <p:cNvSpPr>
              <a:spLocks noChangeArrowheads="1"/>
            </p:cNvSpPr>
            <p:nvPr/>
          </p:nvSpPr>
          <p:spPr bwMode="auto">
            <a:xfrm>
              <a:off x="3668713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8" name="Freeform 255"/>
            <p:cNvSpPr>
              <a:spLocks/>
            </p:cNvSpPr>
            <p:nvPr/>
          </p:nvSpPr>
          <p:spPr bwMode="auto">
            <a:xfrm>
              <a:off x="2906713" y="1000125"/>
              <a:ext cx="889000" cy="508000"/>
            </a:xfrm>
            <a:custGeom>
              <a:avLst/>
              <a:gdLst>
                <a:gd name="T0" fmla="*/ 560 w 560"/>
                <a:gd name="T1" fmla="*/ 0 h 320"/>
                <a:gd name="T2" fmla="*/ 320 w 560"/>
                <a:gd name="T3" fmla="*/ 0 h 320"/>
                <a:gd name="T4" fmla="*/ 0 w 560"/>
                <a:gd name="T5" fmla="*/ 320 h 320"/>
                <a:gd name="T6" fmla="*/ 114 w 560"/>
                <a:gd name="T7" fmla="*/ 320 h 320"/>
                <a:gd name="T8" fmla="*/ 354 w 560"/>
                <a:gd name="T9" fmla="*/ 80 h 320"/>
                <a:gd name="T10" fmla="*/ 560 w 560"/>
                <a:gd name="T11" fmla="*/ 80 h 320"/>
                <a:gd name="T12" fmla="*/ 560 w 560"/>
                <a:gd name="T13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0" h="320">
                  <a:moveTo>
                    <a:pt x="560" y="0"/>
                  </a:moveTo>
                  <a:lnTo>
                    <a:pt x="320" y="0"/>
                  </a:lnTo>
                  <a:lnTo>
                    <a:pt x="0" y="320"/>
                  </a:lnTo>
                  <a:lnTo>
                    <a:pt x="114" y="320"/>
                  </a:lnTo>
                  <a:lnTo>
                    <a:pt x="354" y="80"/>
                  </a:lnTo>
                  <a:lnTo>
                    <a:pt x="560" y="80"/>
                  </a:lnTo>
                  <a:lnTo>
                    <a:pt x="56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9" name="Freeform 256"/>
            <p:cNvSpPr>
              <a:spLocks/>
            </p:cNvSpPr>
            <p:nvPr/>
          </p:nvSpPr>
          <p:spPr bwMode="auto">
            <a:xfrm>
              <a:off x="2906713" y="1000125"/>
              <a:ext cx="889000" cy="508000"/>
            </a:xfrm>
            <a:custGeom>
              <a:avLst/>
              <a:gdLst>
                <a:gd name="T0" fmla="*/ 560 w 560"/>
                <a:gd name="T1" fmla="*/ 0 h 320"/>
                <a:gd name="T2" fmla="*/ 320 w 560"/>
                <a:gd name="T3" fmla="*/ 0 h 320"/>
                <a:gd name="T4" fmla="*/ 0 w 560"/>
                <a:gd name="T5" fmla="*/ 320 h 320"/>
                <a:gd name="T6" fmla="*/ 114 w 560"/>
                <a:gd name="T7" fmla="*/ 320 h 320"/>
                <a:gd name="T8" fmla="*/ 354 w 560"/>
                <a:gd name="T9" fmla="*/ 80 h 320"/>
                <a:gd name="T10" fmla="*/ 560 w 560"/>
                <a:gd name="T11" fmla="*/ 80 h 320"/>
                <a:gd name="T12" fmla="*/ 560 w 560"/>
                <a:gd name="T13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0" h="320">
                  <a:moveTo>
                    <a:pt x="560" y="0"/>
                  </a:moveTo>
                  <a:lnTo>
                    <a:pt x="320" y="0"/>
                  </a:lnTo>
                  <a:lnTo>
                    <a:pt x="0" y="320"/>
                  </a:lnTo>
                  <a:lnTo>
                    <a:pt x="114" y="320"/>
                  </a:lnTo>
                  <a:lnTo>
                    <a:pt x="354" y="80"/>
                  </a:lnTo>
                  <a:lnTo>
                    <a:pt x="560" y="80"/>
                  </a:lnTo>
                  <a:lnTo>
                    <a:pt x="560" y="0"/>
                  </a:ln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0" name="Rectangle 257"/>
            <p:cNvSpPr>
              <a:spLocks noChangeArrowheads="1"/>
            </p:cNvSpPr>
            <p:nvPr/>
          </p:nvSpPr>
          <p:spPr bwMode="auto">
            <a:xfrm>
              <a:off x="52038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1" name="Rectangle 258"/>
            <p:cNvSpPr>
              <a:spLocks noChangeArrowheads="1"/>
            </p:cNvSpPr>
            <p:nvPr/>
          </p:nvSpPr>
          <p:spPr bwMode="auto">
            <a:xfrm>
              <a:off x="5203825" y="1127125"/>
              <a:ext cx="127000" cy="508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2" name="Rectangle 259"/>
            <p:cNvSpPr>
              <a:spLocks noChangeArrowheads="1"/>
            </p:cNvSpPr>
            <p:nvPr/>
          </p:nvSpPr>
          <p:spPr bwMode="auto">
            <a:xfrm>
              <a:off x="4810125" y="1000125"/>
              <a:ext cx="5207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3" name="Rectangle 260"/>
            <p:cNvSpPr>
              <a:spLocks noChangeArrowheads="1"/>
            </p:cNvSpPr>
            <p:nvPr/>
          </p:nvSpPr>
          <p:spPr bwMode="auto">
            <a:xfrm>
              <a:off x="4810125" y="1000125"/>
              <a:ext cx="520700" cy="1270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924" name="Заголовок 1"/>
          <p:cNvSpPr txBox="1">
            <a:spLocks/>
          </p:cNvSpPr>
          <p:nvPr userDrawn="1"/>
        </p:nvSpPr>
        <p:spPr>
          <a:xfrm>
            <a:off x="16464543" y="1392132"/>
            <a:ext cx="2654618" cy="687243"/>
          </a:xfrm>
          <a:prstGeom prst="rect">
            <a:avLst/>
          </a:prstGeom>
        </p:spPr>
        <p:txBody>
          <a:bodyPr vert="horz" lIns="150781" tIns="75390" rIns="150781" bIns="753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Geometria" panose="020B0503020204020204" pitchFamily="34" charset="-52"/>
                <a:ea typeface="+mj-ea"/>
                <a:cs typeface="+mj-cs"/>
              </a:defRPr>
            </a:lvl1pPr>
          </a:lstStyle>
          <a:p>
            <a:r>
              <a:rPr lang="ru-RU" sz="1400" kern="7100" spc="900" baseline="0" dirty="0"/>
              <a:t>22—24 МАЯ</a:t>
            </a:r>
          </a:p>
        </p:txBody>
      </p:sp>
      <p:sp>
        <p:nvSpPr>
          <p:cNvPr id="925" name="Заголовок 1"/>
          <p:cNvSpPr txBox="1">
            <a:spLocks/>
          </p:cNvSpPr>
          <p:nvPr userDrawn="1"/>
        </p:nvSpPr>
        <p:spPr>
          <a:xfrm>
            <a:off x="16464543" y="1749336"/>
            <a:ext cx="2654618" cy="687243"/>
          </a:xfrm>
          <a:prstGeom prst="rect">
            <a:avLst/>
          </a:prstGeom>
        </p:spPr>
        <p:txBody>
          <a:bodyPr vert="horz" lIns="150781" tIns="75390" rIns="150781" bIns="753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Geometria" panose="020B0503020204020204" pitchFamily="34" charset="-52"/>
                <a:ea typeface="+mj-ea"/>
                <a:cs typeface="+mj-cs"/>
              </a:defRPr>
            </a:lvl1pPr>
          </a:lstStyle>
          <a:p>
            <a:r>
              <a:rPr lang="ru-RU" sz="1400" kern="7100" spc="900" baseline="0" dirty="0"/>
              <a:t>ИННОПОЛИС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218655" y="2049519"/>
            <a:ext cx="6484095" cy="414180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latin typeface="Geometria bold"/>
              </a:defRPr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0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18655" y="3092193"/>
            <a:ext cx="14635471" cy="7031521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latin typeface="Geometria" panose="020B0503020204020204" pitchFamily="34" charset="-52"/>
              </a:defRPr>
            </a:lvl1pPr>
            <a:lvl2pPr marL="753923" indent="0">
              <a:buNone/>
              <a:defRPr sz="4617"/>
            </a:lvl2pPr>
            <a:lvl3pPr marL="1507846" indent="0">
              <a:buNone/>
              <a:defRPr sz="3958"/>
            </a:lvl3pPr>
            <a:lvl4pPr marL="2261768" indent="0">
              <a:buNone/>
              <a:defRPr sz="3298"/>
            </a:lvl4pPr>
            <a:lvl5pPr marL="3015691" indent="0">
              <a:buNone/>
              <a:defRPr sz="3298"/>
            </a:lvl5pPr>
            <a:lvl6pPr marL="3769614" indent="0">
              <a:buNone/>
              <a:defRPr sz="3298"/>
            </a:lvl6pPr>
            <a:lvl7pPr marL="4523537" indent="0">
              <a:buNone/>
              <a:defRPr sz="3298"/>
            </a:lvl7pPr>
            <a:lvl8pPr marL="5277460" indent="0">
              <a:buNone/>
              <a:defRPr sz="3298"/>
            </a:lvl8pPr>
            <a:lvl9pPr marL="6031382" indent="0">
              <a:buNone/>
              <a:defRPr sz="3298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398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183" userDrawn="1">
          <p15:clr>
            <a:srgbClr val="FBAE40"/>
          </p15:clr>
        </p15:guide>
        <p15:guide id="2" pos="10482" userDrawn="1">
          <p15:clr>
            <a:srgbClr val="FBAE40"/>
          </p15:clr>
        </p15:guide>
        <p15:guide id="3" orient="horz" pos="637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808" y="3515203"/>
            <a:ext cx="17088485" cy="242554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15615" y="6412230"/>
            <a:ext cx="14072870" cy="289179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0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1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015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02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02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031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036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041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005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82157" y="602457"/>
            <a:ext cx="17339786" cy="2187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2157" y="3012281"/>
            <a:ext cx="17339786" cy="7179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82157" y="10487978"/>
            <a:ext cx="4523423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1AD21-FD50-4909-8714-0A3085D490F0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59483" y="10487978"/>
            <a:ext cx="6785134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198520" y="10487978"/>
            <a:ext cx="4523423" cy="602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8CEBC-FB43-44E5-A5BA-DEA66080C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148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9" r:id="rId2"/>
    <p:sldLayoutId id="2147483689" r:id="rId3"/>
    <p:sldLayoutId id="2147483690" r:id="rId4"/>
    <p:sldLayoutId id="2147483691" r:id="rId5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2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7.png"/><Relationship Id="rId4" Type="http://schemas.openxmlformats.org/officeDocument/2006/relationships/image" Target="../media/image21.png"/><Relationship Id="rId9" Type="http://schemas.openxmlformats.org/officeDocument/2006/relationships/image" Target="../media/image28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jpg"/><Relationship Id="rId18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12" Type="http://schemas.openxmlformats.org/officeDocument/2006/relationships/image" Target="../media/image41.jpg"/><Relationship Id="rId1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jpg"/><Relationship Id="rId9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jpg"/><Relationship Id="rId9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2258EB-5702-4767-9D47-A5DAB01C48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"/>
            <a:ext cx="20104100" cy="113065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46162" y="1541593"/>
            <a:ext cx="18211780" cy="17163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553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Морданов Иван Сергеевич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11124" y="3368633"/>
            <a:ext cx="14881853" cy="2528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277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 Холдинга «Швабе» в сфере  Интеллектуальных транспортных систем</a:t>
            </a:r>
          </a:p>
          <a:p>
            <a:pPr algn="ctr"/>
            <a:r>
              <a:rPr lang="ru-RU" sz="5277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Умный город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D34E2A-229F-48CF-9DA6-78BE15186014}"/>
              </a:ext>
            </a:extLst>
          </p:cNvPr>
          <p:cNvSpPr txBox="1"/>
          <p:nvPr/>
        </p:nvSpPr>
        <p:spPr>
          <a:xfrm>
            <a:off x="1378842" y="6426360"/>
            <a:ext cx="17346415" cy="17163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53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Mordanov</a:t>
            </a:r>
            <a:r>
              <a:rPr lang="en-US" sz="10553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Ivan </a:t>
            </a:r>
            <a:r>
              <a:rPr lang="en-US" sz="10553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Sergeevich</a:t>
            </a:r>
            <a:endParaRPr lang="ru-RU" sz="10553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5691BA-F961-44A5-AF7D-4F31EF57430A}"/>
              </a:ext>
            </a:extLst>
          </p:cNvPr>
          <p:cNvSpPr txBox="1"/>
          <p:nvPr/>
        </p:nvSpPr>
        <p:spPr>
          <a:xfrm>
            <a:off x="2925757" y="8057611"/>
            <a:ext cx="14881853" cy="1716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77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Holding "</a:t>
            </a:r>
            <a:r>
              <a:rPr lang="en-US" sz="5277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Shvabe</a:t>
            </a:r>
            <a:r>
              <a:rPr lang="en-US" sz="5277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solutions in the sphere of Intelligent transport systems. Smart </a:t>
            </a:r>
            <a:r>
              <a:rPr lang="en-US" sz="5277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cty</a:t>
            </a:r>
            <a:endParaRPr lang="ru-RU" sz="5277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775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FEB408-C0B4-4B35-BD0A-484F595D0A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"/>
            <a:ext cx="20104100" cy="1130655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787453" y="4784239"/>
            <a:ext cx="855406" cy="855406"/>
          </a:xfrm>
          <a:prstGeom prst="rect">
            <a:avLst/>
          </a:prstGeom>
          <a:solidFill>
            <a:srgbClr val="DBE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797481" y="6534934"/>
            <a:ext cx="855406" cy="855406"/>
          </a:xfrm>
          <a:prstGeom prst="rect">
            <a:avLst/>
          </a:prstGeom>
          <a:solidFill>
            <a:srgbClr val="DBE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97481" y="8612650"/>
            <a:ext cx="855406" cy="855406"/>
          </a:xfrm>
          <a:prstGeom prst="rect">
            <a:avLst/>
          </a:prstGeom>
          <a:solidFill>
            <a:srgbClr val="DBE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740152" y="2946304"/>
            <a:ext cx="855406" cy="855406"/>
          </a:xfrm>
          <a:prstGeom prst="rect">
            <a:avLst/>
          </a:prstGeom>
          <a:solidFill>
            <a:srgbClr val="DBE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61398" y="1379838"/>
            <a:ext cx="14329442" cy="1170179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Эффективное управление дорожным движением</a:t>
            </a:r>
            <a:br>
              <a:rPr lang="ru-RU" sz="3600" b="1" dirty="0"/>
            </a:br>
            <a:r>
              <a:rPr lang="ru-RU" sz="3600" b="1" dirty="0"/>
              <a:t>и внедрение интеллектуальных транспортных систем находится в центре внимания государства и граждан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83161" y="2912342"/>
            <a:ext cx="56938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5400" b="1" dirty="0">
                <a:latin typeface="Geometria bold"/>
              </a:rPr>
              <a:t>1</a:t>
            </a:r>
          </a:p>
        </p:txBody>
      </p:sp>
      <p:cxnSp>
        <p:nvCxnSpPr>
          <p:cNvPr id="10" name="Прямая соединительная линия 9"/>
          <p:cNvCxnSpPr>
            <a:cxnSpLocks/>
          </p:cNvCxnSpPr>
          <p:nvPr/>
        </p:nvCxnSpPr>
        <p:spPr>
          <a:xfrm>
            <a:off x="1757725" y="4013448"/>
            <a:ext cx="1297525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36201" y="4750277"/>
            <a:ext cx="569387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5400" b="1" dirty="0">
                <a:latin typeface="Geometria bold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36201" y="6500972"/>
            <a:ext cx="569387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5400" b="1" dirty="0">
                <a:latin typeface="Geometria bold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78872" y="8578688"/>
            <a:ext cx="56938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5400" b="1" dirty="0">
                <a:latin typeface="Geometria bold"/>
              </a:rPr>
              <a:t>4</a:t>
            </a:r>
          </a:p>
        </p:txBody>
      </p:sp>
      <p:sp>
        <p:nvSpPr>
          <p:cNvPr id="26" name="Номер слайда 8"/>
          <p:cNvSpPr txBox="1">
            <a:spLocks/>
          </p:cNvSpPr>
          <p:nvPr/>
        </p:nvSpPr>
        <p:spPr>
          <a:xfrm>
            <a:off x="17732168" y="9865272"/>
            <a:ext cx="615118" cy="307434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457200" rtl="0" eaLnBrk="1" latinLnBrk="0" hangingPunct="1">
              <a:defRPr sz="1600" kern="1200">
                <a:solidFill>
                  <a:schemeClr val="tx1"/>
                </a:solidFill>
                <a:latin typeface="Geometria" panose="020B0503020204020204" pitchFamily="34" charset="-52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D2445CE-8765-4AE5-8CBC-271407A6D8BE}" type="slidenum">
              <a:rPr lang="ru-RU" smtClean="0"/>
              <a:t>2</a:t>
            </a:fld>
            <a:endParaRPr lang="ru-RU" dirty="0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7C92A2EC-2CB6-427B-B311-EADCBF6E0E95}"/>
              </a:ext>
            </a:extLst>
          </p:cNvPr>
          <p:cNvCxnSpPr>
            <a:cxnSpLocks/>
          </p:cNvCxnSpPr>
          <p:nvPr/>
        </p:nvCxnSpPr>
        <p:spPr>
          <a:xfrm>
            <a:off x="1787452" y="5823513"/>
            <a:ext cx="1297525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78508E86-6B71-4EE3-96ED-311BAE2144A6}"/>
              </a:ext>
            </a:extLst>
          </p:cNvPr>
          <p:cNvCxnSpPr>
            <a:cxnSpLocks/>
          </p:cNvCxnSpPr>
          <p:nvPr/>
        </p:nvCxnSpPr>
        <p:spPr>
          <a:xfrm>
            <a:off x="1797479" y="7617776"/>
            <a:ext cx="1297525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8908B48-B6B2-436A-A6E5-4488BFB9CFC8}"/>
              </a:ext>
            </a:extLst>
          </p:cNvPr>
          <p:cNvCxnSpPr>
            <a:cxnSpLocks/>
          </p:cNvCxnSpPr>
          <p:nvPr/>
        </p:nvCxnSpPr>
        <p:spPr>
          <a:xfrm>
            <a:off x="1797481" y="9681287"/>
            <a:ext cx="1297525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0F419A-9AB8-4DB7-9C67-99378BB25B2D}"/>
              </a:ext>
            </a:extLst>
          </p:cNvPr>
          <p:cNvSpPr/>
          <p:nvPr/>
        </p:nvSpPr>
        <p:spPr>
          <a:xfrm>
            <a:off x="2994159" y="2916957"/>
            <a:ext cx="14790651" cy="1559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spc="1522" baseline="-13838" dirty="0">
                <a:latin typeface="Geometria bold"/>
                <a:cs typeface="Arial"/>
              </a:rPr>
              <a:t>"</a:t>
            </a:r>
            <a:r>
              <a:rPr lang="ru-RU" sz="3200" b="1" spc="60" dirty="0">
                <a:latin typeface="Geometria bold"/>
                <a:cs typeface="Arial"/>
              </a:rPr>
              <a:t>По</a:t>
            </a:r>
            <a:r>
              <a:rPr lang="ru-RU" sz="3200" b="1" spc="10" dirty="0">
                <a:latin typeface="Geometria bold"/>
                <a:cs typeface="Arial"/>
              </a:rPr>
              <a:t>в</a:t>
            </a:r>
            <a:r>
              <a:rPr lang="ru-RU" sz="3200" b="1" spc="135" dirty="0">
                <a:latin typeface="Geometria bold"/>
                <a:cs typeface="Arial"/>
              </a:rPr>
              <a:t>тор</a:t>
            </a:r>
            <a:r>
              <a:rPr lang="ru-RU" sz="3200" b="1" spc="130" dirty="0">
                <a:latin typeface="Geometria bold"/>
                <a:cs typeface="Arial"/>
              </a:rPr>
              <a:t>ю</a:t>
            </a:r>
            <a:r>
              <a:rPr lang="ru-RU" sz="3200" b="1" spc="-25" dirty="0">
                <a:latin typeface="Geometria bold"/>
                <a:cs typeface="Arial"/>
              </a:rPr>
              <a:t>,</a:t>
            </a:r>
            <a:r>
              <a:rPr lang="ru-RU" sz="3200" b="1" spc="-15" dirty="0">
                <a:latin typeface="Geometria bold"/>
                <a:cs typeface="Arial"/>
              </a:rPr>
              <a:t> </a:t>
            </a:r>
            <a:r>
              <a:rPr lang="ru-RU" sz="3200" b="1" spc="70" dirty="0">
                <a:latin typeface="Geometria bold"/>
                <a:cs typeface="Arial"/>
              </a:rPr>
              <a:t>снижение</a:t>
            </a:r>
            <a:r>
              <a:rPr lang="ru-RU" sz="3200" b="1" spc="-15" dirty="0">
                <a:latin typeface="Geometria bold"/>
                <a:cs typeface="Arial"/>
              </a:rPr>
              <a:t> </a:t>
            </a:r>
            <a:r>
              <a:rPr lang="ru-RU" sz="3200" b="1" spc="100" dirty="0">
                <a:latin typeface="Geometria bold"/>
                <a:cs typeface="Arial"/>
              </a:rPr>
              <a:t>смертности</a:t>
            </a:r>
            <a:r>
              <a:rPr lang="ru-RU" sz="3200" b="1" spc="-15" dirty="0">
                <a:latin typeface="Geometria bold"/>
                <a:cs typeface="Arial"/>
              </a:rPr>
              <a:t> </a:t>
            </a:r>
            <a:r>
              <a:rPr lang="ru-RU" sz="3200" b="1" spc="150" dirty="0">
                <a:latin typeface="Geometria bold"/>
                <a:cs typeface="Arial"/>
              </a:rPr>
              <a:t>от</a:t>
            </a:r>
            <a:r>
              <a:rPr lang="ru-RU" sz="3200" b="1" spc="-15" dirty="0">
                <a:latin typeface="Geometria bold"/>
                <a:cs typeface="Arial"/>
              </a:rPr>
              <a:t> </a:t>
            </a:r>
            <a:r>
              <a:rPr lang="ru-RU" sz="3200" b="1" spc="160" dirty="0">
                <a:latin typeface="Geometria bold"/>
                <a:cs typeface="Arial"/>
              </a:rPr>
              <a:t>ДТП</a:t>
            </a:r>
            <a:r>
              <a:rPr lang="ru-RU" sz="3200" b="1" spc="-15" dirty="0">
                <a:latin typeface="Geometria bold"/>
                <a:cs typeface="Arial"/>
              </a:rPr>
              <a:t> </a:t>
            </a:r>
            <a:r>
              <a:rPr lang="ru-RU" sz="3200" b="1" spc="-30" dirty="0">
                <a:latin typeface="Geometria bold"/>
                <a:cs typeface="Arial"/>
              </a:rPr>
              <a:t>–</a:t>
            </a:r>
            <a:r>
              <a:rPr lang="ru-RU" sz="3200" b="1" spc="-15" dirty="0">
                <a:latin typeface="Geometria bold"/>
                <a:cs typeface="Arial"/>
              </a:rPr>
              <a:t> </a:t>
            </a:r>
            <a:r>
              <a:rPr lang="ru-RU" sz="3200" b="1" spc="-10" dirty="0">
                <a:latin typeface="Geometria bold"/>
                <a:cs typeface="Arial"/>
              </a:rPr>
              <a:t>наша</a:t>
            </a:r>
            <a:r>
              <a:rPr lang="ru-RU" sz="3200" b="1" spc="-15" dirty="0">
                <a:latin typeface="Geometria bold"/>
                <a:cs typeface="Arial"/>
              </a:rPr>
              <a:t> </a:t>
            </a:r>
            <a:r>
              <a:rPr lang="ru-RU" sz="3200" b="1" spc="175" dirty="0">
                <a:latin typeface="Geometria bold"/>
                <a:cs typeface="Arial"/>
              </a:rPr>
              <a:t>г</a:t>
            </a:r>
            <a:r>
              <a:rPr lang="ru-RU" sz="3200" b="1" spc="-20" dirty="0">
                <a:latin typeface="Geometria bold"/>
                <a:cs typeface="Arial"/>
              </a:rPr>
              <a:t>лавная</a:t>
            </a:r>
            <a:r>
              <a:rPr lang="ru-RU" sz="3200" b="1" spc="-15" dirty="0">
                <a:latin typeface="Geometria bold"/>
                <a:cs typeface="Arial"/>
              </a:rPr>
              <a:t> </a:t>
            </a:r>
            <a:r>
              <a:rPr lang="ru-RU" sz="3200" b="1" spc="80" dirty="0">
                <a:latin typeface="Geometria bold"/>
                <a:cs typeface="Arial"/>
              </a:rPr>
              <a:t>задача</a:t>
            </a:r>
            <a:r>
              <a:rPr lang="ru-RU" sz="3200" b="1" spc="1522" baseline="-13838" dirty="0">
                <a:latin typeface="Geometria bold"/>
                <a:cs typeface="Arial"/>
              </a:rPr>
              <a:t> </a:t>
            </a:r>
            <a:r>
              <a:rPr lang="ru-RU" sz="8000" b="1" spc="1522" baseline="-13838" dirty="0">
                <a:latin typeface="Geometria bold"/>
                <a:cs typeface="Arial"/>
              </a:rPr>
              <a:t>"</a:t>
            </a:r>
            <a:r>
              <a:rPr lang="ru-RU" sz="2400" b="1" spc="80" dirty="0">
                <a:latin typeface="Geometria bold"/>
                <a:cs typeface="Arial"/>
              </a:rPr>
              <a:t> </a:t>
            </a:r>
          </a:p>
          <a:p>
            <a:r>
              <a:rPr lang="ru-RU" sz="2400" b="1" dirty="0">
                <a:latin typeface="Geometria bold"/>
              </a:rPr>
              <a:t>В.В. Путин на заседании президиума Госсовета 14 марта 2016 года</a:t>
            </a:r>
          </a:p>
          <a:p>
            <a:endParaRPr lang="ru-RU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EDFBC731-F048-46B7-8DB1-FA7060D61EB7}"/>
              </a:ext>
            </a:extLst>
          </p:cNvPr>
          <p:cNvSpPr/>
          <p:nvPr/>
        </p:nvSpPr>
        <p:spPr>
          <a:xfrm>
            <a:off x="2941516" y="4455633"/>
            <a:ext cx="164044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Geometria bold"/>
              </a:rPr>
              <a:t>Интеллектуальная Транспортная Система (ИТС) – неотъемлемый компонент концепции</a:t>
            </a:r>
          </a:p>
          <a:p>
            <a:r>
              <a:rPr lang="ru-RU" sz="2400" b="1" dirty="0">
                <a:latin typeface="Geometria bold"/>
              </a:rPr>
              <a:t>«Умного города» в рамках реализации программы «Цифровая экономика Российской  Федерации», разработанной Минкомсвязи по поручению В.В. Путина.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93A0962E-B58D-41D9-A58F-1D15A6C176F5}"/>
              </a:ext>
            </a:extLst>
          </p:cNvPr>
          <p:cNvSpPr/>
          <p:nvPr/>
        </p:nvSpPr>
        <p:spPr>
          <a:xfrm>
            <a:off x="2941516" y="6180350"/>
            <a:ext cx="1590417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Geometria bold"/>
              </a:rPr>
              <a:t>Ряд федеральных программ предполагают, что к 2020 г. интеллектуальная транспортная  система (ИТС) станет общероссийской системой, и определяют KПЭ1 по внедрению ИТС: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Geometria bold"/>
              </a:rPr>
              <a:t>“Безопасный город” в части блока “Транспортная безопасность” (МЧС)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Geometria bold"/>
              </a:rPr>
              <a:t>“Повышение безопасности дорожного движения” (МВД)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Geometria bold"/>
              </a:rPr>
              <a:t>“Развитие транспортной системы России”, в т.ч. приоритетный проект  “Безопасные и качественные дороги” (Минтранс)</a:t>
            </a:r>
          </a:p>
          <a:p>
            <a:endParaRPr lang="ru-RU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6507CF16-0444-44A6-84A6-88A3F1CC975A}"/>
              </a:ext>
            </a:extLst>
          </p:cNvPr>
          <p:cNvSpPr/>
          <p:nvPr/>
        </p:nvSpPr>
        <p:spPr>
          <a:xfrm>
            <a:off x="2941516" y="8592026"/>
            <a:ext cx="144892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Geometria bold"/>
              </a:rPr>
              <a:t>Согласно данным ВЦИОМ2, страх стать жертвой ДТП один из трех самых больших  страхов россиян (наряду с терактами и интернет мошенничеством) и наиболее  обоснованный из них. Количество россиян, которые больше всего опасаются попасть  в ДТП, составляет 21%от общего числа опрошенных.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6D309781-F416-46FB-A06A-551DB5244BE8}"/>
              </a:ext>
            </a:extLst>
          </p:cNvPr>
          <p:cNvSpPr/>
          <p:nvPr/>
        </p:nvSpPr>
        <p:spPr>
          <a:xfrm>
            <a:off x="2941517" y="10172706"/>
            <a:ext cx="74175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Geometria bold"/>
              </a:rPr>
              <a:t>Примечание 1: Ключевые показатели эффективности</a:t>
            </a:r>
          </a:p>
          <a:p>
            <a:r>
              <a:rPr lang="ru-RU" sz="1600" spc="3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Примечание</a:t>
            </a:r>
            <a:r>
              <a:rPr lang="ru-RU" sz="1600" spc="-5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35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2: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45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Опрос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1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ВЦИОМ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5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был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45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проведен</a:t>
            </a:r>
            <a:r>
              <a:rPr lang="ru-RU" sz="1600" spc="-5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2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в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45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период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105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с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75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28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35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по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75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29</a:t>
            </a:r>
            <a:r>
              <a:rPr lang="ru-RU" sz="1600" spc="-5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3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мая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1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2016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 </a:t>
            </a:r>
            <a:r>
              <a:rPr lang="ru-RU" sz="1600" spc="65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года</a:t>
            </a:r>
          </a:p>
          <a:p>
            <a:r>
              <a:rPr lang="en-US" sz="1600" spc="65" dirty="0">
                <a:solidFill>
                  <a:schemeClr val="bg2">
                    <a:lumMod val="75000"/>
                  </a:schemeClr>
                </a:solidFill>
                <a:latin typeface="Geometria bold"/>
                <a:cs typeface="Arial"/>
              </a:rPr>
              <a:t>https://wciom.ru/index.php?id=236&amp;uid=332</a:t>
            </a:r>
            <a:endParaRPr lang="en-US" sz="1600" dirty="0">
              <a:solidFill>
                <a:schemeClr val="bg2">
                  <a:lumMod val="75000"/>
                </a:schemeClr>
              </a:solidFill>
              <a:latin typeface="Geometria bold"/>
              <a:cs typeface="Arial"/>
            </a:endParaRPr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2D69AD7D-61E4-41E3-B35D-B63639CB6E6D}"/>
              </a:ext>
            </a:extLst>
          </p:cNvPr>
          <p:cNvGrpSpPr/>
          <p:nvPr/>
        </p:nvGrpSpPr>
        <p:grpSpPr>
          <a:xfrm>
            <a:off x="514350" y="2868064"/>
            <a:ext cx="970210" cy="923330"/>
            <a:chOff x="404809" y="2861558"/>
            <a:chExt cx="1151255" cy="1151890"/>
          </a:xfrm>
        </p:grpSpPr>
        <p:sp>
          <p:nvSpPr>
            <p:cNvPr id="40" name="object 26">
              <a:extLst>
                <a:ext uri="{FF2B5EF4-FFF2-40B4-BE49-F238E27FC236}">
                  <a16:creationId xmlns:a16="http://schemas.microsoft.com/office/drawing/2014/main" id="{3DEE3375-30A0-4D76-B933-6A2135ECE2A3}"/>
                </a:ext>
              </a:extLst>
            </p:cNvPr>
            <p:cNvSpPr/>
            <p:nvPr/>
          </p:nvSpPr>
          <p:spPr>
            <a:xfrm>
              <a:off x="404809" y="2861558"/>
              <a:ext cx="1151255" cy="1151890"/>
            </a:xfrm>
            <a:custGeom>
              <a:avLst/>
              <a:gdLst/>
              <a:ahLst/>
              <a:cxnLst/>
              <a:rect l="l" t="t" r="r" b="b"/>
              <a:pathLst>
                <a:path w="1151254" h="1151889">
                  <a:moveTo>
                    <a:pt x="116933" y="249469"/>
                  </a:moveTo>
                  <a:lnTo>
                    <a:pt x="70286" y="299994"/>
                  </a:lnTo>
                  <a:lnTo>
                    <a:pt x="49171" y="342675"/>
                  </a:lnTo>
                  <a:lnTo>
                    <a:pt x="31849" y="386486"/>
                  </a:lnTo>
                  <a:lnTo>
                    <a:pt x="18296" y="431195"/>
                  </a:lnTo>
                  <a:lnTo>
                    <a:pt x="8487" y="476567"/>
                  </a:lnTo>
                  <a:lnTo>
                    <a:pt x="2397" y="522370"/>
                  </a:lnTo>
                  <a:lnTo>
                    <a:pt x="0" y="568370"/>
                  </a:lnTo>
                  <a:lnTo>
                    <a:pt x="1271" y="614335"/>
                  </a:lnTo>
                  <a:lnTo>
                    <a:pt x="6185" y="660032"/>
                  </a:lnTo>
                  <a:lnTo>
                    <a:pt x="14718" y="705227"/>
                  </a:lnTo>
                  <a:lnTo>
                    <a:pt x="26844" y="749687"/>
                  </a:lnTo>
                  <a:lnTo>
                    <a:pt x="42538" y="793180"/>
                  </a:lnTo>
                  <a:lnTo>
                    <a:pt x="61774" y="835472"/>
                  </a:lnTo>
                  <a:lnTo>
                    <a:pt x="84529" y="876331"/>
                  </a:lnTo>
                  <a:lnTo>
                    <a:pt x="110776" y="915522"/>
                  </a:lnTo>
                  <a:lnTo>
                    <a:pt x="140490" y="952814"/>
                  </a:lnTo>
                  <a:lnTo>
                    <a:pt x="173647" y="987972"/>
                  </a:lnTo>
                  <a:lnTo>
                    <a:pt x="210979" y="1021418"/>
                  </a:lnTo>
                  <a:lnTo>
                    <a:pt x="250629" y="1051243"/>
                  </a:lnTo>
                  <a:lnTo>
                    <a:pt x="292385" y="1077365"/>
                  </a:lnTo>
                  <a:lnTo>
                    <a:pt x="336038" y="1099698"/>
                  </a:lnTo>
                  <a:lnTo>
                    <a:pt x="381379" y="1118159"/>
                  </a:lnTo>
                  <a:lnTo>
                    <a:pt x="428197" y="1132664"/>
                  </a:lnTo>
                  <a:lnTo>
                    <a:pt x="476282" y="1143128"/>
                  </a:lnTo>
                  <a:lnTo>
                    <a:pt x="525425" y="1149469"/>
                  </a:lnTo>
                  <a:lnTo>
                    <a:pt x="575415" y="1151601"/>
                  </a:lnTo>
                  <a:lnTo>
                    <a:pt x="577834" y="1151601"/>
                  </a:lnTo>
                  <a:lnTo>
                    <a:pt x="633554" y="1148716"/>
                  </a:lnTo>
                  <a:lnTo>
                    <a:pt x="683440" y="1141552"/>
                  </a:lnTo>
                  <a:lnTo>
                    <a:pt x="732154" y="1130150"/>
                  </a:lnTo>
                  <a:lnTo>
                    <a:pt x="779477" y="1114602"/>
                  </a:lnTo>
                  <a:lnTo>
                    <a:pt x="792726" y="1108921"/>
                  </a:lnTo>
                  <a:lnTo>
                    <a:pt x="582190" y="1108921"/>
                  </a:lnTo>
                  <a:lnTo>
                    <a:pt x="529333" y="1106948"/>
                  </a:lnTo>
                  <a:lnTo>
                    <a:pt x="477444" y="1099908"/>
                  </a:lnTo>
                  <a:lnTo>
                    <a:pt x="426827" y="1087912"/>
                  </a:lnTo>
                  <a:lnTo>
                    <a:pt x="377785" y="1071069"/>
                  </a:lnTo>
                  <a:lnTo>
                    <a:pt x="330621" y="1049491"/>
                  </a:lnTo>
                  <a:lnTo>
                    <a:pt x="285638" y="1023289"/>
                  </a:lnTo>
                  <a:lnTo>
                    <a:pt x="243139" y="992571"/>
                  </a:lnTo>
                  <a:lnTo>
                    <a:pt x="203427" y="957450"/>
                  </a:lnTo>
                  <a:lnTo>
                    <a:pt x="170911" y="922792"/>
                  </a:lnTo>
                  <a:lnTo>
                    <a:pt x="141995" y="885921"/>
                  </a:lnTo>
                  <a:lnTo>
                    <a:pt x="116707" y="847094"/>
                  </a:lnTo>
                  <a:lnTo>
                    <a:pt x="95075" y="806571"/>
                  </a:lnTo>
                  <a:lnTo>
                    <a:pt x="77127" y="764611"/>
                  </a:lnTo>
                  <a:lnTo>
                    <a:pt x="62890" y="721472"/>
                  </a:lnTo>
                  <a:lnTo>
                    <a:pt x="52392" y="677413"/>
                  </a:lnTo>
                  <a:lnTo>
                    <a:pt x="45662" y="632694"/>
                  </a:lnTo>
                  <a:lnTo>
                    <a:pt x="42726" y="587572"/>
                  </a:lnTo>
                  <a:lnTo>
                    <a:pt x="43614" y="542307"/>
                  </a:lnTo>
                  <a:lnTo>
                    <a:pt x="48352" y="497158"/>
                  </a:lnTo>
                  <a:lnTo>
                    <a:pt x="56969" y="452383"/>
                  </a:lnTo>
                  <a:lnTo>
                    <a:pt x="69492" y="408241"/>
                  </a:lnTo>
                  <a:lnTo>
                    <a:pt x="85950" y="364991"/>
                  </a:lnTo>
                  <a:lnTo>
                    <a:pt x="106370" y="322892"/>
                  </a:lnTo>
                  <a:lnTo>
                    <a:pt x="130780" y="282203"/>
                  </a:lnTo>
                  <a:lnTo>
                    <a:pt x="133965" y="274358"/>
                  </a:lnTo>
                  <a:lnTo>
                    <a:pt x="133896" y="266187"/>
                  </a:lnTo>
                  <a:lnTo>
                    <a:pt x="130766" y="258633"/>
                  </a:lnTo>
                  <a:lnTo>
                    <a:pt x="124769" y="252644"/>
                  </a:lnTo>
                  <a:lnTo>
                    <a:pt x="116933" y="249469"/>
                  </a:lnTo>
                  <a:close/>
                </a:path>
                <a:path w="1151254" h="1151889">
                  <a:moveTo>
                    <a:pt x="791805" y="42610"/>
                  </a:moveTo>
                  <a:lnTo>
                    <a:pt x="563249" y="42610"/>
                  </a:lnTo>
                  <a:lnTo>
                    <a:pt x="609694" y="43568"/>
                  </a:lnTo>
                  <a:lnTo>
                    <a:pt x="655844" y="48574"/>
                  </a:lnTo>
                  <a:lnTo>
                    <a:pt x="701428" y="57598"/>
                  </a:lnTo>
                  <a:lnTo>
                    <a:pt x="746172" y="70613"/>
                  </a:lnTo>
                  <a:lnTo>
                    <a:pt x="789806" y="87586"/>
                  </a:lnTo>
                  <a:lnTo>
                    <a:pt x="832058" y="108491"/>
                  </a:lnTo>
                  <a:lnTo>
                    <a:pt x="872656" y="133295"/>
                  </a:lnTo>
                  <a:lnTo>
                    <a:pt x="911328" y="161971"/>
                  </a:lnTo>
                  <a:lnTo>
                    <a:pt x="947802" y="194489"/>
                  </a:lnTo>
                  <a:lnTo>
                    <a:pt x="983898" y="233298"/>
                  </a:lnTo>
                  <a:lnTo>
                    <a:pt x="1015669" y="274983"/>
                  </a:lnTo>
                  <a:lnTo>
                    <a:pt x="1042992" y="319256"/>
                  </a:lnTo>
                  <a:lnTo>
                    <a:pt x="1065743" y="365830"/>
                  </a:lnTo>
                  <a:lnTo>
                    <a:pt x="1083799" y="414417"/>
                  </a:lnTo>
                  <a:lnTo>
                    <a:pt x="1097036" y="464729"/>
                  </a:lnTo>
                  <a:lnTo>
                    <a:pt x="1105332" y="516479"/>
                  </a:lnTo>
                  <a:lnTo>
                    <a:pt x="1108561" y="569378"/>
                  </a:lnTo>
                  <a:lnTo>
                    <a:pt x="1106636" y="622347"/>
                  </a:lnTo>
                  <a:lnTo>
                    <a:pt x="1099620" y="674292"/>
                  </a:lnTo>
                  <a:lnTo>
                    <a:pt x="1087628" y="724920"/>
                  </a:lnTo>
                  <a:lnTo>
                    <a:pt x="1070777" y="773942"/>
                  </a:lnTo>
                  <a:lnTo>
                    <a:pt x="1049183" y="821068"/>
                  </a:lnTo>
                  <a:lnTo>
                    <a:pt x="1022961" y="866006"/>
                  </a:lnTo>
                  <a:lnTo>
                    <a:pt x="992228" y="908468"/>
                  </a:lnTo>
                  <a:lnTo>
                    <a:pt x="957100" y="948162"/>
                  </a:lnTo>
                  <a:lnTo>
                    <a:pt x="918284" y="984258"/>
                  </a:lnTo>
                  <a:lnTo>
                    <a:pt x="876594" y="1016028"/>
                  </a:lnTo>
                  <a:lnTo>
                    <a:pt x="832317" y="1043349"/>
                  </a:lnTo>
                  <a:lnTo>
                    <a:pt x="785740" y="1066099"/>
                  </a:lnTo>
                  <a:lnTo>
                    <a:pt x="737152" y="1084155"/>
                  </a:lnTo>
                  <a:lnTo>
                    <a:pt x="686839" y="1097392"/>
                  </a:lnTo>
                  <a:lnTo>
                    <a:pt x="635089" y="1105689"/>
                  </a:lnTo>
                  <a:lnTo>
                    <a:pt x="582190" y="1108921"/>
                  </a:lnTo>
                  <a:lnTo>
                    <a:pt x="792726" y="1108921"/>
                  </a:lnTo>
                  <a:lnTo>
                    <a:pt x="869082" y="1071442"/>
                  </a:lnTo>
                  <a:lnTo>
                    <a:pt x="910927" y="1044017"/>
                  </a:lnTo>
                  <a:lnTo>
                    <a:pt x="950510" y="1012819"/>
                  </a:lnTo>
                  <a:lnTo>
                    <a:pt x="987612" y="977941"/>
                  </a:lnTo>
                  <a:lnTo>
                    <a:pt x="1021568" y="939987"/>
                  </a:lnTo>
                  <a:lnTo>
                    <a:pt x="1051784" y="899645"/>
                  </a:lnTo>
                  <a:lnTo>
                    <a:pt x="1078173" y="857134"/>
                  </a:lnTo>
                  <a:lnTo>
                    <a:pt x="1100646" y="812676"/>
                  </a:lnTo>
                  <a:lnTo>
                    <a:pt x="1119116" y="766489"/>
                  </a:lnTo>
                  <a:lnTo>
                    <a:pt x="1133494" y="718794"/>
                  </a:lnTo>
                  <a:lnTo>
                    <a:pt x="1143692" y="669812"/>
                  </a:lnTo>
                  <a:lnTo>
                    <a:pt x="1149623" y="619762"/>
                  </a:lnTo>
                  <a:lnTo>
                    <a:pt x="1151183" y="569378"/>
                  </a:lnTo>
                  <a:lnTo>
                    <a:pt x="1151171" y="568370"/>
                  </a:lnTo>
                  <a:lnTo>
                    <a:pt x="1148369" y="518021"/>
                  </a:lnTo>
                  <a:lnTo>
                    <a:pt x="1141206" y="468133"/>
                  </a:lnTo>
                  <a:lnTo>
                    <a:pt x="1129802" y="419418"/>
                  </a:lnTo>
                  <a:lnTo>
                    <a:pt x="1114253" y="372093"/>
                  </a:lnTo>
                  <a:lnTo>
                    <a:pt x="1094651" y="326377"/>
                  </a:lnTo>
                  <a:lnTo>
                    <a:pt x="1071090" y="282489"/>
                  </a:lnTo>
                  <a:lnTo>
                    <a:pt x="1043664" y="240646"/>
                  </a:lnTo>
                  <a:lnTo>
                    <a:pt x="1012467" y="201065"/>
                  </a:lnTo>
                  <a:lnTo>
                    <a:pt x="977591" y="163966"/>
                  </a:lnTo>
                  <a:lnTo>
                    <a:pt x="940732" y="130922"/>
                  </a:lnTo>
                  <a:lnTo>
                    <a:pt x="901770" y="101523"/>
                  </a:lnTo>
                  <a:lnTo>
                    <a:pt x="860947" y="75795"/>
                  </a:lnTo>
                  <a:lnTo>
                    <a:pt x="818506" y="53765"/>
                  </a:lnTo>
                  <a:lnTo>
                    <a:pt x="791805" y="42610"/>
                  </a:lnTo>
                  <a:close/>
                </a:path>
                <a:path w="1151254" h="1151889">
                  <a:moveTo>
                    <a:pt x="590490" y="0"/>
                  </a:moveTo>
                  <a:lnTo>
                    <a:pt x="543417" y="706"/>
                  </a:lnTo>
                  <a:lnTo>
                    <a:pt x="496419" y="5295"/>
                  </a:lnTo>
                  <a:lnTo>
                    <a:pt x="449738" y="13790"/>
                  </a:lnTo>
                  <a:lnTo>
                    <a:pt x="403615" y="26220"/>
                  </a:lnTo>
                  <a:lnTo>
                    <a:pt x="358290" y="42610"/>
                  </a:lnTo>
                  <a:lnTo>
                    <a:pt x="314012" y="62984"/>
                  </a:lnTo>
                  <a:lnTo>
                    <a:pt x="271016" y="87371"/>
                  </a:lnTo>
                  <a:lnTo>
                    <a:pt x="261255" y="108830"/>
                  </a:lnTo>
                  <a:lnTo>
                    <a:pt x="264231" y="116753"/>
                  </a:lnTo>
                  <a:lnTo>
                    <a:pt x="270045" y="122906"/>
                  </a:lnTo>
                  <a:lnTo>
                    <a:pt x="277511" y="126228"/>
                  </a:lnTo>
                  <a:lnTo>
                    <a:pt x="285679" y="126508"/>
                  </a:lnTo>
                  <a:lnTo>
                    <a:pt x="293602" y="123538"/>
                  </a:lnTo>
                  <a:lnTo>
                    <a:pt x="336110" y="99584"/>
                  </a:lnTo>
                  <a:lnTo>
                    <a:pt x="379953" y="79856"/>
                  </a:lnTo>
                  <a:lnTo>
                    <a:pt x="424861" y="64324"/>
                  </a:lnTo>
                  <a:lnTo>
                    <a:pt x="470561" y="52959"/>
                  </a:lnTo>
                  <a:lnTo>
                    <a:pt x="516781" y="45731"/>
                  </a:lnTo>
                  <a:lnTo>
                    <a:pt x="563249" y="42610"/>
                  </a:lnTo>
                  <a:lnTo>
                    <a:pt x="791805" y="42610"/>
                  </a:lnTo>
                  <a:lnTo>
                    <a:pt x="774689" y="35459"/>
                  </a:lnTo>
                  <a:lnTo>
                    <a:pt x="729736" y="20904"/>
                  </a:lnTo>
                  <a:lnTo>
                    <a:pt x="683891" y="10124"/>
                  </a:lnTo>
                  <a:lnTo>
                    <a:pt x="637395" y="3148"/>
                  </a:lnTo>
                  <a:lnTo>
                    <a:pt x="590490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27">
              <a:extLst>
                <a:ext uri="{FF2B5EF4-FFF2-40B4-BE49-F238E27FC236}">
                  <a16:creationId xmlns:a16="http://schemas.microsoft.com/office/drawing/2014/main" id="{BBE028C3-78F7-4C34-B223-C2CA2E1D1F2F}"/>
                </a:ext>
              </a:extLst>
            </p:cNvPr>
            <p:cNvSpPr/>
            <p:nvPr/>
          </p:nvSpPr>
          <p:spPr>
            <a:xfrm>
              <a:off x="688322" y="3411668"/>
              <a:ext cx="556895" cy="356235"/>
            </a:xfrm>
            <a:custGeom>
              <a:avLst/>
              <a:gdLst/>
              <a:ahLst/>
              <a:cxnLst/>
              <a:rect l="l" t="t" r="r" b="b"/>
              <a:pathLst>
                <a:path w="556895" h="356235">
                  <a:moveTo>
                    <a:pt x="23291" y="0"/>
                  </a:moveTo>
                  <a:lnTo>
                    <a:pt x="15156" y="773"/>
                  </a:lnTo>
                  <a:lnTo>
                    <a:pt x="7690" y="4744"/>
                  </a:lnTo>
                  <a:lnTo>
                    <a:pt x="2336" y="11312"/>
                  </a:lnTo>
                  <a:lnTo>
                    <a:pt x="0" y="19144"/>
                  </a:lnTo>
                  <a:lnTo>
                    <a:pt x="773" y="27279"/>
                  </a:lnTo>
                  <a:lnTo>
                    <a:pt x="4748" y="34754"/>
                  </a:lnTo>
                  <a:lnTo>
                    <a:pt x="266028" y="352765"/>
                  </a:lnTo>
                  <a:lnTo>
                    <a:pt x="272080" y="355613"/>
                  </a:lnTo>
                  <a:lnTo>
                    <a:pt x="284834" y="355613"/>
                  </a:lnTo>
                  <a:lnTo>
                    <a:pt x="290886" y="352765"/>
                  </a:lnTo>
                  <a:lnTo>
                    <a:pt x="333643" y="300714"/>
                  </a:lnTo>
                  <a:lnTo>
                    <a:pt x="278457" y="300714"/>
                  </a:lnTo>
                  <a:lnTo>
                    <a:pt x="37689" y="7686"/>
                  </a:lnTo>
                  <a:lnTo>
                    <a:pt x="31125" y="2334"/>
                  </a:lnTo>
                  <a:lnTo>
                    <a:pt x="23291" y="0"/>
                  </a:lnTo>
                  <a:close/>
                </a:path>
                <a:path w="556895" h="356235">
                  <a:moveTo>
                    <a:pt x="533567" y="0"/>
                  </a:moveTo>
                  <a:lnTo>
                    <a:pt x="525733" y="2334"/>
                  </a:lnTo>
                  <a:lnTo>
                    <a:pt x="519172" y="7686"/>
                  </a:lnTo>
                  <a:lnTo>
                    <a:pt x="278457" y="300714"/>
                  </a:lnTo>
                  <a:lnTo>
                    <a:pt x="333643" y="300714"/>
                  </a:lnTo>
                  <a:lnTo>
                    <a:pt x="552114" y="34754"/>
                  </a:lnTo>
                  <a:lnTo>
                    <a:pt x="556092" y="27279"/>
                  </a:lnTo>
                  <a:lnTo>
                    <a:pt x="556862" y="19144"/>
                  </a:lnTo>
                  <a:lnTo>
                    <a:pt x="554523" y="11312"/>
                  </a:lnTo>
                  <a:lnTo>
                    <a:pt x="549171" y="4744"/>
                  </a:lnTo>
                  <a:lnTo>
                    <a:pt x="541704" y="773"/>
                  </a:lnTo>
                  <a:lnTo>
                    <a:pt x="533567" y="0"/>
                  </a:ln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8">
              <a:extLst>
                <a:ext uri="{FF2B5EF4-FFF2-40B4-BE49-F238E27FC236}">
                  <a16:creationId xmlns:a16="http://schemas.microsoft.com/office/drawing/2014/main" id="{8BD1306C-E451-4421-B6A2-80603F8976FA}"/>
                </a:ext>
              </a:extLst>
            </p:cNvPr>
            <p:cNvSpPr/>
            <p:nvPr/>
          </p:nvSpPr>
          <p:spPr>
            <a:xfrm>
              <a:off x="966780" y="3107763"/>
              <a:ext cx="0" cy="659765"/>
            </a:xfrm>
            <a:custGeom>
              <a:avLst/>
              <a:gdLst/>
              <a:ahLst/>
              <a:cxnLst/>
              <a:rect l="l" t="t" r="r" b="b"/>
              <a:pathLst>
                <a:path h="659764">
                  <a:moveTo>
                    <a:pt x="0" y="0"/>
                  </a:moveTo>
                  <a:lnTo>
                    <a:pt x="0" y="659519"/>
                  </a:lnTo>
                </a:path>
              </a:pathLst>
            </a:custGeom>
            <a:ln w="42637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15">
            <a:extLst>
              <a:ext uri="{FF2B5EF4-FFF2-40B4-BE49-F238E27FC236}">
                <a16:creationId xmlns:a16="http://schemas.microsoft.com/office/drawing/2014/main" id="{ACA2AEEE-ACB4-464C-8733-4C8D83C5F885}"/>
              </a:ext>
            </a:extLst>
          </p:cNvPr>
          <p:cNvSpPr/>
          <p:nvPr/>
        </p:nvSpPr>
        <p:spPr>
          <a:xfrm>
            <a:off x="530063" y="4702242"/>
            <a:ext cx="970210" cy="923330"/>
          </a:xfrm>
          <a:custGeom>
            <a:avLst/>
            <a:gdLst/>
            <a:ahLst/>
            <a:cxnLst/>
            <a:rect l="l" t="t" r="r" b="b"/>
            <a:pathLst>
              <a:path w="1162685" h="1160779">
                <a:moveTo>
                  <a:pt x="649057" y="739508"/>
                </a:moveTo>
                <a:lnTo>
                  <a:pt x="614928" y="749693"/>
                </a:lnTo>
                <a:lnTo>
                  <a:pt x="581174" y="753104"/>
                </a:lnTo>
                <a:lnTo>
                  <a:pt x="547601" y="749753"/>
                </a:lnTo>
                <a:lnTo>
                  <a:pt x="514014" y="739654"/>
                </a:lnTo>
                <a:lnTo>
                  <a:pt x="498751" y="763634"/>
                </a:lnTo>
                <a:lnTo>
                  <a:pt x="468541" y="811128"/>
                </a:lnTo>
                <a:lnTo>
                  <a:pt x="435691" y="863533"/>
                </a:lnTo>
                <a:lnTo>
                  <a:pt x="417858" y="892300"/>
                </a:lnTo>
                <a:lnTo>
                  <a:pt x="399953" y="921022"/>
                </a:lnTo>
                <a:lnTo>
                  <a:pt x="381829" y="949606"/>
                </a:lnTo>
                <a:lnTo>
                  <a:pt x="377364" y="957791"/>
                </a:lnTo>
                <a:lnTo>
                  <a:pt x="375391" y="965561"/>
                </a:lnTo>
                <a:lnTo>
                  <a:pt x="376553" y="973422"/>
                </a:lnTo>
                <a:lnTo>
                  <a:pt x="381494" y="981877"/>
                </a:lnTo>
                <a:lnTo>
                  <a:pt x="398523" y="1014391"/>
                </a:lnTo>
                <a:lnTo>
                  <a:pt x="397071" y="1086935"/>
                </a:lnTo>
                <a:lnTo>
                  <a:pt x="345042" y="1147231"/>
                </a:lnTo>
                <a:lnTo>
                  <a:pt x="305924" y="1160694"/>
                </a:lnTo>
                <a:lnTo>
                  <a:pt x="264599" y="1158622"/>
                </a:lnTo>
                <a:lnTo>
                  <a:pt x="224012" y="1140605"/>
                </a:lnTo>
                <a:lnTo>
                  <a:pt x="198810" y="1116778"/>
                </a:lnTo>
                <a:lnTo>
                  <a:pt x="182350" y="1086234"/>
                </a:lnTo>
                <a:lnTo>
                  <a:pt x="175637" y="1051949"/>
                </a:lnTo>
                <a:lnTo>
                  <a:pt x="179678" y="1016902"/>
                </a:lnTo>
                <a:lnTo>
                  <a:pt x="196888" y="981452"/>
                </a:lnTo>
                <a:lnTo>
                  <a:pt x="224712" y="954001"/>
                </a:lnTo>
                <a:lnTo>
                  <a:pt x="260215" y="937242"/>
                </a:lnTo>
                <a:lnTo>
                  <a:pt x="300460" y="933868"/>
                </a:lnTo>
                <a:lnTo>
                  <a:pt x="306503" y="934775"/>
                </a:lnTo>
                <a:lnTo>
                  <a:pt x="312604" y="936110"/>
                </a:lnTo>
                <a:lnTo>
                  <a:pt x="318880" y="937660"/>
                </a:lnTo>
                <a:lnTo>
                  <a:pt x="325454" y="939208"/>
                </a:lnTo>
                <a:lnTo>
                  <a:pt x="349444" y="900915"/>
                </a:lnTo>
                <a:lnTo>
                  <a:pt x="373502" y="862514"/>
                </a:lnTo>
                <a:lnTo>
                  <a:pt x="397596" y="824035"/>
                </a:lnTo>
                <a:lnTo>
                  <a:pt x="421692" y="785506"/>
                </a:lnTo>
                <a:lnTo>
                  <a:pt x="432118" y="768842"/>
                </a:lnTo>
                <a:lnTo>
                  <a:pt x="442497" y="752145"/>
                </a:lnTo>
                <a:lnTo>
                  <a:pt x="452743" y="735367"/>
                </a:lnTo>
                <a:lnTo>
                  <a:pt x="462769" y="718461"/>
                </a:lnTo>
                <a:lnTo>
                  <a:pt x="464664" y="715215"/>
                </a:lnTo>
                <a:lnTo>
                  <a:pt x="464047" y="707770"/>
                </a:lnTo>
                <a:lnTo>
                  <a:pt x="461544" y="705090"/>
                </a:lnTo>
                <a:lnTo>
                  <a:pt x="443856" y="683890"/>
                </a:lnTo>
                <a:lnTo>
                  <a:pt x="418261" y="636477"/>
                </a:lnTo>
                <a:lnTo>
                  <a:pt x="409891" y="593227"/>
                </a:lnTo>
                <a:lnTo>
                  <a:pt x="409790" y="584918"/>
                </a:lnTo>
                <a:lnTo>
                  <a:pt x="410027" y="576643"/>
                </a:lnTo>
                <a:lnTo>
                  <a:pt x="410425" y="568152"/>
                </a:lnTo>
                <a:lnTo>
                  <a:pt x="407493" y="564267"/>
                </a:lnTo>
                <a:lnTo>
                  <a:pt x="399452" y="562277"/>
                </a:lnTo>
                <a:lnTo>
                  <a:pt x="355764" y="551413"/>
                </a:lnTo>
                <a:lnTo>
                  <a:pt x="312085" y="540506"/>
                </a:lnTo>
                <a:lnTo>
                  <a:pt x="268387" y="529689"/>
                </a:lnTo>
                <a:lnTo>
                  <a:pt x="224640" y="519095"/>
                </a:lnTo>
                <a:lnTo>
                  <a:pt x="220400" y="518090"/>
                </a:lnTo>
                <a:lnTo>
                  <a:pt x="212766" y="522038"/>
                </a:lnTo>
                <a:lnTo>
                  <a:pt x="209939" y="525985"/>
                </a:lnTo>
                <a:lnTo>
                  <a:pt x="197558" y="541187"/>
                </a:lnTo>
                <a:lnTo>
                  <a:pt x="183542" y="554087"/>
                </a:lnTo>
                <a:lnTo>
                  <a:pt x="167594" y="564461"/>
                </a:lnTo>
                <a:lnTo>
                  <a:pt x="149417" y="572089"/>
                </a:lnTo>
                <a:lnTo>
                  <a:pt x="103580" y="577351"/>
                </a:lnTo>
                <a:lnTo>
                  <a:pt x="62191" y="565352"/>
                </a:lnTo>
                <a:lnTo>
                  <a:pt x="28830" y="539242"/>
                </a:lnTo>
                <a:lnTo>
                  <a:pt x="7076" y="502174"/>
                </a:lnTo>
                <a:lnTo>
                  <a:pt x="0" y="458086"/>
                </a:lnTo>
                <a:lnTo>
                  <a:pt x="9354" y="417507"/>
                </a:lnTo>
                <a:lnTo>
                  <a:pt x="33165" y="383399"/>
                </a:lnTo>
                <a:lnTo>
                  <a:pt x="69462" y="358723"/>
                </a:lnTo>
                <a:lnTo>
                  <a:pt x="115421" y="349131"/>
                </a:lnTo>
                <a:lnTo>
                  <a:pt x="159814" y="358930"/>
                </a:lnTo>
                <a:lnTo>
                  <a:pt x="196917" y="385060"/>
                </a:lnTo>
                <a:lnTo>
                  <a:pt x="221007" y="424460"/>
                </a:lnTo>
                <a:lnTo>
                  <a:pt x="228630" y="454034"/>
                </a:lnTo>
                <a:lnTo>
                  <a:pt x="231247" y="465244"/>
                </a:lnTo>
                <a:lnTo>
                  <a:pt x="277983" y="476957"/>
                </a:lnTo>
                <a:lnTo>
                  <a:pt x="325390" y="488842"/>
                </a:lnTo>
                <a:lnTo>
                  <a:pt x="373053" y="500795"/>
                </a:lnTo>
                <a:lnTo>
                  <a:pt x="420561" y="512708"/>
                </a:lnTo>
                <a:lnTo>
                  <a:pt x="429313" y="499666"/>
                </a:lnTo>
                <a:lnTo>
                  <a:pt x="437738" y="486860"/>
                </a:lnTo>
                <a:lnTo>
                  <a:pt x="446329" y="474546"/>
                </a:lnTo>
                <a:lnTo>
                  <a:pt x="474499" y="444943"/>
                </a:lnTo>
                <a:lnTo>
                  <a:pt x="519195" y="420026"/>
                </a:lnTo>
                <a:lnTo>
                  <a:pt x="553279" y="410397"/>
                </a:lnTo>
                <a:lnTo>
                  <a:pt x="555248" y="406711"/>
                </a:lnTo>
                <a:lnTo>
                  <a:pt x="555227" y="398743"/>
                </a:lnTo>
                <a:lnTo>
                  <a:pt x="555174" y="357615"/>
                </a:lnTo>
                <a:lnTo>
                  <a:pt x="555156" y="316485"/>
                </a:lnTo>
                <a:lnTo>
                  <a:pt x="555056" y="275358"/>
                </a:lnTo>
                <a:lnTo>
                  <a:pt x="554756" y="234235"/>
                </a:lnTo>
                <a:lnTo>
                  <a:pt x="554714" y="229994"/>
                </a:lnTo>
                <a:lnTo>
                  <a:pt x="549992" y="223440"/>
                </a:lnTo>
                <a:lnTo>
                  <a:pt x="545971" y="221963"/>
                </a:lnTo>
                <a:lnTo>
                  <a:pt x="514317" y="205737"/>
                </a:lnTo>
                <a:lnTo>
                  <a:pt x="490444" y="183335"/>
                </a:lnTo>
                <a:lnTo>
                  <a:pt x="474636" y="155064"/>
                </a:lnTo>
                <a:lnTo>
                  <a:pt x="467177" y="121233"/>
                </a:lnTo>
                <a:lnTo>
                  <a:pt x="467886" y="95139"/>
                </a:lnTo>
                <a:lnTo>
                  <a:pt x="487536" y="48297"/>
                </a:lnTo>
                <a:lnTo>
                  <a:pt x="526453" y="14176"/>
                </a:lnTo>
                <a:lnTo>
                  <a:pt x="570341" y="0"/>
                </a:lnTo>
                <a:lnTo>
                  <a:pt x="594378" y="242"/>
                </a:lnTo>
                <a:lnTo>
                  <a:pt x="634108" y="12623"/>
                </a:lnTo>
                <a:lnTo>
                  <a:pt x="667234" y="38723"/>
                </a:lnTo>
                <a:lnTo>
                  <a:pt x="687575" y="70986"/>
                </a:lnTo>
                <a:lnTo>
                  <a:pt x="695799" y="107412"/>
                </a:lnTo>
                <a:lnTo>
                  <a:pt x="695498" y="127930"/>
                </a:lnTo>
                <a:lnTo>
                  <a:pt x="682920" y="166041"/>
                </a:lnTo>
                <a:lnTo>
                  <a:pt x="646536" y="206803"/>
                </a:lnTo>
                <a:lnTo>
                  <a:pt x="612189" y="223366"/>
                </a:lnTo>
                <a:lnTo>
                  <a:pt x="608011" y="230623"/>
                </a:lnTo>
                <a:lnTo>
                  <a:pt x="607958" y="235094"/>
                </a:lnTo>
                <a:lnTo>
                  <a:pt x="607687" y="275851"/>
                </a:lnTo>
                <a:lnTo>
                  <a:pt x="607605" y="316608"/>
                </a:lnTo>
                <a:lnTo>
                  <a:pt x="607581" y="357363"/>
                </a:lnTo>
                <a:lnTo>
                  <a:pt x="607487" y="398115"/>
                </a:lnTo>
                <a:lnTo>
                  <a:pt x="607456" y="406868"/>
                </a:lnTo>
                <a:lnTo>
                  <a:pt x="609937" y="410188"/>
                </a:lnTo>
                <a:lnTo>
                  <a:pt x="619361" y="412648"/>
                </a:lnTo>
                <a:lnTo>
                  <a:pt x="656085" y="425701"/>
                </a:lnTo>
                <a:lnTo>
                  <a:pt x="688041" y="444963"/>
                </a:lnTo>
                <a:lnTo>
                  <a:pt x="714643" y="471051"/>
                </a:lnTo>
                <a:lnTo>
                  <a:pt x="735305" y="504583"/>
                </a:lnTo>
                <a:lnTo>
                  <a:pt x="738300" y="511001"/>
                </a:lnTo>
                <a:lnTo>
                  <a:pt x="741022" y="513054"/>
                </a:lnTo>
                <a:lnTo>
                  <a:pt x="794688" y="499067"/>
                </a:lnTo>
                <a:lnTo>
                  <a:pt x="839760" y="487706"/>
                </a:lnTo>
                <a:lnTo>
                  <a:pt x="884875" y="476506"/>
                </a:lnTo>
                <a:lnTo>
                  <a:pt x="929990" y="465307"/>
                </a:lnTo>
                <a:lnTo>
                  <a:pt x="931310" y="464961"/>
                </a:lnTo>
                <a:lnTo>
                  <a:pt x="932535" y="464280"/>
                </a:lnTo>
                <a:lnTo>
                  <a:pt x="933268" y="463977"/>
                </a:lnTo>
                <a:lnTo>
                  <a:pt x="940942" y="426636"/>
                </a:lnTo>
                <a:lnTo>
                  <a:pt x="956808" y="395810"/>
                </a:lnTo>
                <a:lnTo>
                  <a:pt x="981557" y="371799"/>
                </a:lnTo>
                <a:lnTo>
                  <a:pt x="1015883" y="354901"/>
                </a:lnTo>
                <a:lnTo>
                  <a:pt x="1050074" y="349410"/>
                </a:lnTo>
                <a:lnTo>
                  <a:pt x="1082723" y="354790"/>
                </a:lnTo>
                <a:lnTo>
                  <a:pt x="1111969" y="369121"/>
                </a:lnTo>
                <a:lnTo>
                  <a:pt x="1135953" y="390482"/>
                </a:lnTo>
                <a:lnTo>
                  <a:pt x="1154773" y="422385"/>
                </a:lnTo>
                <a:lnTo>
                  <a:pt x="1162100" y="458407"/>
                </a:lnTo>
                <a:lnTo>
                  <a:pt x="1157829" y="495037"/>
                </a:lnTo>
                <a:lnTo>
                  <a:pt x="1141858" y="528760"/>
                </a:lnTo>
                <a:lnTo>
                  <a:pt x="1109257" y="559876"/>
                </a:lnTo>
                <a:lnTo>
                  <a:pt x="1069319" y="575610"/>
                </a:lnTo>
                <a:lnTo>
                  <a:pt x="1027163" y="575853"/>
                </a:lnTo>
                <a:lnTo>
                  <a:pt x="987905" y="560497"/>
                </a:lnTo>
                <a:lnTo>
                  <a:pt x="956660" y="529430"/>
                </a:lnTo>
                <a:lnTo>
                  <a:pt x="951505" y="523112"/>
                </a:lnTo>
                <a:lnTo>
                  <a:pt x="946024" y="519758"/>
                </a:lnTo>
                <a:lnTo>
                  <a:pt x="939597" y="518976"/>
                </a:lnTo>
                <a:lnTo>
                  <a:pt x="931603" y="520373"/>
                </a:lnTo>
                <a:lnTo>
                  <a:pt x="889401" y="531212"/>
                </a:lnTo>
                <a:lnTo>
                  <a:pt x="847117" y="541733"/>
                </a:lnTo>
                <a:lnTo>
                  <a:pt x="804793" y="552090"/>
                </a:lnTo>
                <a:lnTo>
                  <a:pt x="762467" y="562434"/>
                </a:lnTo>
                <a:lnTo>
                  <a:pt x="755179" y="564225"/>
                </a:lnTo>
                <a:lnTo>
                  <a:pt x="752258" y="568193"/>
                </a:lnTo>
                <a:lnTo>
                  <a:pt x="752813" y="576026"/>
                </a:lnTo>
                <a:lnTo>
                  <a:pt x="751197" y="611348"/>
                </a:lnTo>
                <a:lnTo>
                  <a:pt x="741901" y="643742"/>
                </a:lnTo>
                <a:lnTo>
                  <a:pt x="725950" y="673555"/>
                </a:lnTo>
                <a:lnTo>
                  <a:pt x="704374" y="701132"/>
                </a:lnTo>
                <a:lnTo>
                  <a:pt x="700397" y="705911"/>
                </a:lnTo>
                <a:lnTo>
                  <a:pt x="698240" y="710404"/>
                </a:lnTo>
                <a:lnTo>
                  <a:pt x="698456" y="715462"/>
                </a:lnTo>
                <a:lnTo>
                  <a:pt x="701600" y="721937"/>
                </a:lnTo>
                <a:lnTo>
                  <a:pt x="731038" y="768333"/>
                </a:lnTo>
                <a:lnTo>
                  <a:pt x="760166" y="814927"/>
                </a:lnTo>
                <a:lnTo>
                  <a:pt x="789141" y="861619"/>
                </a:lnTo>
                <a:lnTo>
                  <a:pt x="818120" y="908309"/>
                </a:lnTo>
                <a:lnTo>
                  <a:pt x="837480" y="939407"/>
                </a:lnTo>
                <a:lnTo>
                  <a:pt x="870539" y="933452"/>
                </a:lnTo>
                <a:lnTo>
                  <a:pt x="901311" y="936390"/>
                </a:lnTo>
                <a:lnTo>
                  <a:pt x="955498" y="968988"/>
                </a:lnTo>
                <a:lnTo>
                  <a:pt x="983586" y="1015545"/>
                </a:lnTo>
                <a:lnTo>
                  <a:pt x="987739" y="1041856"/>
                </a:lnTo>
                <a:lnTo>
                  <a:pt x="985005" y="1069854"/>
                </a:lnTo>
                <a:lnTo>
                  <a:pt x="956110" y="1127074"/>
                </a:lnTo>
                <a:lnTo>
                  <a:pt x="899792" y="1158081"/>
                </a:lnTo>
                <a:lnTo>
                  <a:pt x="851876" y="1159975"/>
                </a:lnTo>
                <a:lnTo>
                  <a:pt x="810460" y="1143493"/>
                </a:lnTo>
                <a:lnTo>
                  <a:pt x="778971" y="1112164"/>
                </a:lnTo>
                <a:lnTo>
                  <a:pt x="760833" y="1069518"/>
                </a:lnTo>
                <a:lnTo>
                  <a:pt x="758133" y="1046765"/>
                </a:lnTo>
                <a:lnTo>
                  <a:pt x="760229" y="1024200"/>
                </a:lnTo>
                <a:lnTo>
                  <a:pt x="767551" y="1002445"/>
                </a:lnTo>
                <a:lnTo>
                  <a:pt x="780529" y="982118"/>
                </a:lnTo>
                <a:lnTo>
                  <a:pt x="784836" y="976494"/>
                </a:lnTo>
                <a:lnTo>
                  <a:pt x="787745" y="970631"/>
                </a:lnTo>
                <a:lnTo>
                  <a:pt x="788158" y="964077"/>
                </a:lnTo>
                <a:lnTo>
                  <a:pt x="784979" y="956381"/>
                </a:lnTo>
                <a:lnTo>
                  <a:pt x="757775" y="913310"/>
                </a:lnTo>
                <a:lnTo>
                  <a:pt x="730655" y="870112"/>
                </a:lnTo>
                <a:lnTo>
                  <a:pt x="703546" y="826763"/>
                </a:lnTo>
                <a:lnTo>
                  <a:pt x="676372" y="783237"/>
                </a:lnTo>
                <a:lnTo>
                  <a:pt x="649057" y="739508"/>
                </a:lnTo>
                <a:close/>
              </a:path>
            </a:pathLst>
          </a:custGeom>
          <a:solidFill>
            <a:schemeClr val="bg1"/>
          </a:solidFill>
          <a:ln w="31412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6716BEEC-68E7-4001-99F0-1AD6E52889A7}"/>
              </a:ext>
            </a:extLst>
          </p:cNvPr>
          <p:cNvGrpSpPr/>
          <p:nvPr/>
        </p:nvGrpSpPr>
        <p:grpSpPr>
          <a:xfrm>
            <a:off x="679972" y="6549681"/>
            <a:ext cx="970210" cy="923330"/>
            <a:chOff x="4366359" y="6370099"/>
            <a:chExt cx="1204300" cy="1224781"/>
          </a:xfrm>
          <a:solidFill>
            <a:schemeClr val="tx1"/>
          </a:solidFill>
        </p:grpSpPr>
        <p:sp>
          <p:nvSpPr>
            <p:cNvPr id="46" name="object 16">
              <a:extLst>
                <a:ext uri="{FF2B5EF4-FFF2-40B4-BE49-F238E27FC236}">
                  <a16:creationId xmlns:a16="http://schemas.microsoft.com/office/drawing/2014/main" id="{A32B6036-E2AA-4D2B-82E9-A267338E10EF}"/>
                </a:ext>
              </a:extLst>
            </p:cNvPr>
            <p:cNvSpPr/>
            <p:nvPr/>
          </p:nvSpPr>
          <p:spPr>
            <a:xfrm>
              <a:off x="5164900" y="7066967"/>
              <a:ext cx="36195" cy="280670"/>
            </a:xfrm>
            <a:custGeom>
              <a:avLst/>
              <a:gdLst/>
              <a:ahLst/>
              <a:cxnLst/>
              <a:rect l="l" t="t" r="r" b="b"/>
              <a:pathLst>
                <a:path w="36195" h="280670">
                  <a:moveTo>
                    <a:pt x="17999" y="0"/>
                  </a:moveTo>
                  <a:lnTo>
                    <a:pt x="10990" y="1413"/>
                  </a:lnTo>
                  <a:lnTo>
                    <a:pt x="5269" y="5268"/>
                  </a:lnTo>
                  <a:lnTo>
                    <a:pt x="1413" y="10986"/>
                  </a:lnTo>
                  <a:lnTo>
                    <a:pt x="0" y="17988"/>
                  </a:lnTo>
                  <a:lnTo>
                    <a:pt x="0" y="262327"/>
                  </a:lnTo>
                  <a:lnTo>
                    <a:pt x="1413" y="269331"/>
                  </a:lnTo>
                  <a:lnTo>
                    <a:pt x="5269" y="275053"/>
                  </a:lnTo>
                  <a:lnTo>
                    <a:pt x="10990" y="278911"/>
                  </a:lnTo>
                  <a:lnTo>
                    <a:pt x="17999" y="280326"/>
                  </a:lnTo>
                  <a:lnTo>
                    <a:pt x="25008" y="278911"/>
                  </a:lnTo>
                  <a:lnTo>
                    <a:pt x="30729" y="275053"/>
                  </a:lnTo>
                  <a:lnTo>
                    <a:pt x="34585" y="269331"/>
                  </a:lnTo>
                  <a:lnTo>
                    <a:pt x="35998" y="262327"/>
                  </a:lnTo>
                  <a:lnTo>
                    <a:pt x="35998" y="17988"/>
                  </a:lnTo>
                  <a:lnTo>
                    <a:pt x="34585" y="10986"/>
                  </a:lnTo>
                  <a:lnTo>
                    <a:pt x="30729" y="5268"/>
                  </a:lnTo>
                  <a:lnTo>
                    <a:pt x="25008" y="1413"/>
                  </a:lnTo>
                  <a:lnTo>
                    <a:pt x="17999" y="0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17">
              <a:extLst>
                <a:ext uri="{FF2B5EF4-FFF2-40B4-BE49-F238E27FC236}">
                  <a16:creationId xmlns:a16="http://schemas.microsoft.com/office/drawing/2014/main" id="{8C6AFF71-7CBE-4933-9065-08DAA824792D}"/>
                </a:ext>
              </a:extLst>
            </p:cNvPr>
            <p:cNvSpPr/>
            <p:nvPr/>
          </p:nvSpPr>
          <p:spPr>
            <a:xfrm>
              <a:off x="5042725" y="7189131"/>
              <a:ext cx="280670" cy="36195"/>
            </a:xfrm>
            <a:custGeom>
              <a:avLst/>
              <a:gdLst/>
              <a:ahLst/>
              <a:cxnLst/>
              <a:rect l="l" t="t" r="r" b="b"/>
              <a:pathLst>
                <a:path w="280670" h="36195">
                  <a:moveTo>
                    <a:pt x="262327" y="0"/>
                  </a:moveTo>
                  <a:lnTo>
                    <a:pt x="18009" y="0"/>
                  </a:lnTo>
                  <a:lnTo>
                    <a:pt x="10999" y="1413"/>
                  </a:lnTo>
                  <a:lnTo>
                    <a:pt x="5274" y="5268"/>
                  </a:lnTo>
                  <a:lnTo>
                    <a:pt x="1415" y="10986"/>
                  </a:lnTo>
                  <a:lnTo>
                    <a:pt x="0" y="17988"/>
                  </a:lnTo>
                  <a:lnTo>
                    <a:pt x="1415" y="24999"/>
                  </a:lnTo>
                  <a:lnTo>
                    <a:pt x="5274" y="30724"/>
                  </a:lnTo>
                  <a:lnTo>
                    <a:pt x="10999" y="34583"/>
                  </a:lnTo>
                  <a:lnTo>
                    <a:pt x="18009" y="35998"/>
                  </a:lnTo>
                  <a:lnTo>
                    <a:pt x="262327" y="35998"/>
                  </a:lnTo>
                  <a:lnTo>
                    <a:pt x="269336" y="34583"/>
                  </a:lnTo>
                  <a:lnTo>
                    <a:pt x="275057" y="30724"/>
                  </a:lnTo>
                  <a:lnTo>
                    <a:pt x="278912" y="24999"/>
                  </a:lnTo>
                  <a:lnTo>
                    <a:pt x="280326" y="17988"/>
                  </a:lnTo>
                  <a:lnTo>
                    <a:pt x="278912" y="10986"/>
                  </a:lnTo>
                  <a:lnTo>
                    <a:pt x="275057" y="5268"/>
                  </a:lnTo>
                  <a:lnTo>
                    <a:pt x="269336" y="1413"/>
                  </a:lnTo>
                  <a:lnTo>
                    <a:pt x="262327" y="0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18">
              <a:extLst>
                <a:ext uri="{FF2B5EF4-FFF2-40B4-BE49-F238E27FC236}">
                  <a16:creationId xmlns:a16="http://schemas.microsoft.com/office/drawing/2014/main" id="{61608DE8-1467-474A-957F-6164245F9B69}"/>
                </a:ext>
              </a:extLst>
            </p:cNvPr>
            <p:cNvSpPr/>
            <p:nvPr/>
          </p:nvSpPr>
          <p:spPr>
            <a:xfrm>
              <a:off x="4903274" y="6927495"/>
              <a:ext cx="667385" cy="667385"/>
            </a:xfrm>
            <a:custGeom>
              <a:avLst/>
              <a:gdLst/>
              <a:ahLst/>
              <a:cxnLst/>
              <a:rect l="l" t="t" r="r" b="b"/>
              <a:pathLst>
                <a:path w="667385" h="667384">
                  <a:moveTo>
                    <a:pt x="474037" y="519617"/>
                  </a:moveTo>
                  <a:lnTo>
                    <a:pt x="423118" y="519617"/>
                  </a:lnTo>
                  <a:lnTo>
                    <a:pt x="551399" y="647886"/>
                  </a:lnTo>
                  <a:lnTo>
                    <a:pt x="561471" y="656170"/>
                  </a:lnTo>
                  <a:lnTo>
                    <a:pt x="572802" y="662237"/>
                  </a:lnTo>
                  <a:lnTo>
                    <a:pt x="585106" y="665966"/>
                  </a:lnTo>
                  <a:lnTo>
                    <a:pt x="598096" y="667236"/>
                  </a:lnTo>
                  <a:lnTo>
                    <a:pt x="611095" y="665966"/>
                  </a:lnTo>
                  <a:lnTo>
                    <a:pt x="644797" y="647875"/>
                  </a:lnTo>
                  <a:lnTo>
                    <a:pt x="658041" y="631237"/>
                  </a:lnTo>
                  <a:lnTo>
                    <a:pt x="590065" y="631237"/>
                  </a:lnTo>
                  <a:lnTo>
                    <a:pt x="582526" y="628106"/>
                  </a:lnTo>
                  <a:lnTo>
                    <a:pt x="474037" y="519617"/>
                  </a:lnTo>
                  <a:close/>
                </a:path>
                <a:path w="667385" h="667384">
                  <a:moveTo>
                    <a:pt x="561020" y="471993"/>
                  </a:moveTo>
                  <a:lnTo>
                    <a:pt x="554249" y="473310"/>
                  </a:lnTo>
                  <a:lnTo>
                    <a:pt x="548297" y="477262"/>
                  </a:lnTo>
                  <a:lnTo>
                    <a:pt x="544339" y="483216"/>
                  </a:lnTo>
                  <a:lnTo>
                    <a:pt x="543020" y="489990"/>
                  </a:lnTo>
                  <a:lnTo>
                    <a:pt x="544339" y="496764"/>
                  </a:lnTo>
                  <a:lnTo>
                    <a:pt x="548297" y="502717"/>
                  </a:lnTo>
                  <a:lnTo>
                    <a:pt x="628096" y="582526"/>
                  </a:lnTo>
                  <a:lnTo>
                    <a:pt x="631237" y="590076"/>
                  </a:lnTo>
                  <a:lnTo>
                    <a:pt x="631237" y="606138"/>
                  </a:lnTo>
                  <a:lnTo>
                    <a:pt x="628096" y="613688"/>
                  </a:lnTo>
                  <a:lnTo>
                    <a:pt x="613667" y="628106"/>
                  </a:lnTo>
                  <a:lnTo>
                    <a:pt x="606128" y="631237"/>
                  </a:lnTo>
                  <a:lnTo>
                    <a:pt x="658041" y="631237"/>
                  </a:lnTo>
                  <a:lnTo>
                    <a:pt x="662236" y="623402"/>
                  </a:lnTo>
                  <a:lnTo>
                    <a:pt x="665966" y="611095"/>
                  </a:lnTo>
                  <a:lnTo>
                    <a:pt x="667236" y="598107"/>
                  </a:lnTo>
                  <a:lnTo>
                    <a:pt x="665966" y="585119"/>
                  </a:lnTo>
                  <a:lnTo>
                    <a:pt x="647875" y="551396"/>
                  </a:lnTo>
                  <a:lnTo>
                    <a:pt x="573752" y="477262"/>
                  </a:lnTo>
                  <a:lnTo>
                    <a:pt x="567794" y="473310"/>
                  </a:lnTo>
                  <a:lnTo>
                    <a:pt x="561020" y="471993"/>
                  </a:lnTo>
                  <a:close/>
                </a:path>
                <a:path w="667385" h="667384">
                  <a:moveTo>
                    <a:pt x="279614" y="0"/>
                  </a:moveTo>
                  <a:lnTo>
                    <a:pt x="224644" y="5371"/>
                  </a:lnTo>
                  <a:lnTo>
                    <a:pt x="172561" y="21151"/>
                  </a:lnTo>
                  <a:lnTo>
                    <a:pt x="124579" y="46833"/>
                  </a:lnTo>
                  <a:lnTo>
                    <a:pt x="81913" y="81913"/>
                  </a:lnTo>
                  <a:lnTo>
                    <a:pt x="46828" y="124585"/>
                  </a:lnTo>
                  <a:lnTo>
                    <a:pt x="21147" y="172569"/>
                  </a:lnTo>
                  <a:lnTo>
                    <a:pt x="5370" y="224650"/>
                  </a:lnTo>
                  <a:lnTo>
                    <a:pt x="0" y="279614"/>
                  </a:lnTo>
                  <a:lnTo>
                    <a:pt x="5370" y="334590"/>
                  </a:lnTo>
                  <a:lnTo>
                    <a:pt x="21147" y="386678"/>
                  </a:lnTo>
                  <a:lnTo>
                    <a:pt x="46828" y="434663"/>
                  </a:lnTo>
                  <a:lnTo>
                    <a:pt x="81913" y="477336"/>
                  </a:lnTo>
                  <a:lnTo>
                    <a:pt x="118196" y="507928"/>
                  </a:lnTo>
                  <a:lnTo>
                    <a:pt x="158235" y="531478"/>
                  </a:lnTo>
                  <a:lnTo>
                    <a:pt x="201061" y="547891"/>
                  </a:lnTo>
                  <a:lnTo>
                    <a:pt x="245707" y="557073"/>
                  </a:lnTo>
                  <a:lnTo>
                    <a:pt x="291203" y="558930"/>
                  </a:lnTo>
                  <a:lnTo>
                    <a:pt x="336583" y="553370"/>
                  </a:lnTo>
                  <a:lnTo>
                    <a:pt x="380877" y="540296"/>
                  </a:lnTo>
                  <a:lnTo>
                    <a:pt x="415847" y="523177"/>
                  </a:lnTo>
                  <a:lnTo>
                    <a:pt x="279729" y="523177"/>
                  </a:lnTo>
                  <a:lnTo>
                    <a:pt x="232867" y="518634"/>
                  </a:lnTo>
                  <a:lnTo>
                    <a:pt x="187589" y="505150"/>
                  </a:lnTo>
                  <a:lnTo>
                    <a:pt x="145280" y="482852"/>
                  </a:lnTo>
                  <a:lnTo>
                    <a:pt x="107357" y="451881"/>
                  </a:lnTo>
                  <a:lnTo>
                    <a:pt x="76799" y="414701"/>
                  </a:lnTo>
                  <a:lnTo>
                    <a:pt x="54430" y="372894"/>
                  </a:lnTo>
                  <a:lnTo>
                    <a:pt x="40687" y="327513"/>
                  </a:lnTo>
                  <a:lnTo>
                    <a:pt x="36009" y="279614"/>
                  </a:lnTo>
                  <a:lnTo>
                    <a:pt x="40687" y="231725"/>
                  </a:lnTo>
                  <a:lnTo>
                    <a:pt x="54430" y="186347"/>
                  </a:lnTo>
                  <a:lnTo>
                    <a:pt x="76799" y="144539"/>
                  </a:lnTo>
                  <a:lnTo>
                    <a:pt x="107357" y="107357"/>
                  </a:lnTo>
                  <a:lnTo>
                    <a:pt x="144537" y="76804"/>
                  </a:lnTo>
                  <a:lnTo>
                    <a:pt x="186343" y="54434"/>
                  </a:lnTo>
                  <a:lnTo>
                    <a:pt x="231721" y="40689"/>
                  </a:lnTo>
                  <a:lnTo>
                    <a:pt x="279614" y="36009"/>
                  </a:lnTo>
                  <a:lnTo>
                    <a:pt x="414439" y="36009"/>
                  </a:lnTo>
                  <a:lnTo>
                    <a:pt x="386678" y="21151"/>
                  </a:lnTo>
                  <a:lnTo>
                    <a:pt x="334590" y="5371"/>
                  </a:lnTo>
                  <a:lnTo>
                    <a:pt x="279614" y="0"/>
                  </a:lnTo>
                  <a:close/>
                </a:path>
                <a:path w="667385" h="667384">
                  <a:moveTo>
                    <a:pt x="427365" y="478774"/>
                  </a:moveTo>
                  <a:lnTo>
                    <a:pt x="421291" y="479219"/>
                  </a:lnTo>
                  <a:lnTo>
                    <a:pt x="415578" y="481754"/>
                  </a:lnTo>
                  <a:lnTo>
                    <a:pt x="372490" y="504872"/>
                  </a:lnTo>
                  <a:lnTo>
                    <a:pt x="326710" y="518636"/>
                  </a:lnTo>
                  <a:lnTo>
                    <a:pt x="279729" y="523177"/>
                  </a:lnTo>
                  <a:lnTo>
                    <a:pt x="415847" y="523177"/>
                  </a:lnTo>
                  <a:lnTo>
                    <a:pt x="423118" y="519617"/>
                  </a:lnTo>
                  <a:lnTo>
                    <a:pt x="474037" y="519617"/>
                  </a:lnTo>
                  <a:lnTo>
                    <a:pt x="438374" y="483953"/>
                  </a:lnTo>
                  <a:lnTo>
                    <a:pt x="433244" y="480369"/>
                  </a:lnTo>
                  <a:lnTo>
                    <a:pt x="427365" y="478774"/>
                  </a:lnTo>
                  <a:close/>
                </a:path>
                <a:path w="667385" h="667384">
                  <a:moveTo>
                    <a:pt x="414439" y="36009"/>
                  </a:moveTo>
                  <a:lnTo>
                    <a:pt x="279614" y="36009"/>
                  </a:lnTo>
                  <a:lnTo>
                    <a:pt x="327509" y="40689"/>
                  </a:lnTo>
                  <a:lnTo>
                    <a:pt x="372890" y="54434"/>
                  </a:lnTo>
                  <a:lnTo>
                    <a:pt x="414700" y="76804"/>
                  </a:lnTo>
                  <a:lnTo>
                    <a:pt x="451881" y="107357"/>
                  </a:lnTo>
                  <a:lnTo>
                    <a:pt x="482845" y="145280"/>
                  </a:lnTo>
                  <a:lnTo>
                    <a:pt x="505139" y="187589"/>
                  </a:lnTo>
                  <a:lnTo>
                    <a:pt x="518624" y="232876"/>
                  </a:lnTo>
                  <a:lnTo>
                    <a:pt x="523166" y="279729"/>
                  </a:lnTo>
                  <a:lnTo>
                    <a:pt x="518626" y="326737"/>
                  </a:lnTo>
                  <a:lnTo>
                    <a:pt x="504867" y="372490"/>
                  </a:lnTo>
                  <a:lnTo>
                    <a:pt x="481754" y="415578"/>
                  </a:lnTo>
                  <a:lnTo>
                    <a:pt x="479009" y="422177"/>
                  </a:lnTo>
                  <a:lnTo>
                    <a:pt x="479010" y="429077"/>
                  </a:lnTo>
                  <a:lnTo>
                    <a:pt x="481600" y="435476"/>
                  </a:lnTo>
                  <a:lnTo>
                    <a:pt x="486623" y="440572"/>
                  </a:lnTo>
                  <a:lnTo>
                    <a:pt x="493211" y="443307"/>
                  </a:lnTo>
                  <a:lnTo>
                    <a:pt x="500109" y="443305"/>
                  </a:lnTo>
                  <a:lnTo>
                    <a:pt x="535412" y="392621"/>
                  </a:lnTo>
                  <a:lnTo>
                    <a:pt x="550981" y="347043"/>
                  </a:lnTo>
                  <a:lnTo>
                    <a:pt x="558421" y="300053"/>
                  </a:lnTo>
                  <a:lnTo>
                    <a:pt x="557835" y="252738"/>
                  </a:lnTo>
                  <a:lnTo>
                    <a:pt x="549328" y="206181"/>
                  </a:lnTo>
                  <a:lnTo>
                    <a:pt x="533006" y="161468"/>
                  </a:lnTo>
                  <a:lnTo>
                    <a:pt x="508974" y="119684"/>
                  </a:lnTo>
                  <a:lnTo>
                    <a:pt x="477336" y="81913"/>
                  </a:lnTo>
                  <a:lnTo>
                    <a:pt x="434663" y="46833"/>
                  </a:lnTo>
                  <a:lnTo>
                    <a:pt x="414439" y="36009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19">
              <a:extLst>
                <a:ext uri="{FF2B5EF4-FFF2-40B4-BE49-F238E27FC236}">
                  <a16:creationId xmlns:a16="http://schemas.microsoft.com/office/drawing/2014/main" id="{A80E089C-63DA-414B-87CF-2AF5C4896BD0}"/>
                </a:ext>
              </a:extLst>
            </p:cNvPr>
            <p:cNvSpPr/>
            <p:nvPr/>
          </p:nvSpPr>
          <p:spPr>
            <a:xfrm>
              <a:off x="4366359" y="6371513"/>
              <a:ext cx="822325" cy="494665"/>
            </a:xfrm>
            <a:custGeom>
              <a:avLst/>
              <a:gdLst/>
              <a:ahLst/>
              <a:cxnLst/>
              <a:rect l="l" t="t" r="r" b="b"/>
              <a:pathLst>
                <a:path w="822325" h="494665">
                  <a:moveTo>
                    <a:pt x="606882" y="36009"/>
                  </a:moveTo>
                  <a:lnTo>
                    <a:pt x="555972" y="36009"/>
                  </a:lnTo>
                  <a:lnTo>
                    <a:pt x="786269" y="266295"/>
                  </a:lnTo>
                  <a:lnTo>
                    <a:pt x="786269" y="476467"/>
                  </a:lnTo>
                  <a:lnTo>
                    <a:pt x="787682" y="483477"/>
                  </a:lnTo>
                  <a:lnTo>
                    <a:pt x="791538" y="489202"/>
                  </a:lnTo>
                  <a:lnTo>
                    <a:pt x="797259" y="493061"/>
                  </a:lnTo>
                  <a:lnTo>
                    <a:pt x="804268" y="494477"/>
                  </a:lnTo>
                  <a:lnTo>
                    <a:pt x="811277" y="493061"/>
                  </a:lnTo>
                  <a:lnTo>
                    <a:pt x="816998" y="489202"/>
                  </a:lnTo>
                  <a:lnTo>
                    <a:pt x="820854" y="483477"/>
                  </a:lnTo>
                  <a:lnTo>
                    <a:pt x="822268" y="476467"/>
                  </a:lnTo>
                  <a:lnTo>
                    <a:pt x="822268" y="254076"/>
                  </a:lnTo>
                  <a:lnTo>
                    <a:pt x="820372" y="249500"/>
                  </a:lnTo>
                  <a:lnTo>
                    <a:pt x="606882" y="36009"/>
                  </a:lnTo>
                  <a:close/>
                </a:path>
                <a:path w="822325" h="494665">
                  <a:moveTo>
                    <a:pt x="568202" y="0"/>
                  </a:moveTo>
                  <a:lnTo>
                    <a:pt x="18009" y="0"/>
                  </a:lnTo>
                  <a:lnTo>
                    <a:pt x="10999" y="1415"/>
                  </a:lnTo>
                  <a:lnTo>
                    <a:pt x="5274" y="5273"/>
                  </a:lnTo>
                  <a:lnTo>
                    <a:pt x="1415" y="10994"/>
                  </a:lnTo>
                  <a:lnTo>
                    <a:pt x="0" y="17999"/>
                  </a:lnTo>
                  <a:lnTo>
                    <a:pt x="0" y="432290"/>
                  </a:lnTo>
                  <a:lnTo>
                    <a:pt x="1415" y="439293"/>
                  </a:lnTo>
                  <a:lnTo>
                    <a:pt x="5274" y="445011"/>
                  </a:lnTo>
                  <a:lnTo>
                    <a:pt x="10999" y="448866"/>
                  </a:lnTo>
                  <a:lnTo>
                    <a:pt x="18009" y="450279"/>
                  </a:lnTo>
                  <a:lnTo>
                    <a:pt x="25012" y="448866"/>
                  </a:lnTo>
                  <a:lnTo>
                    <a:pt x="30730" y="445011"/>
                  </a:lnTo>
                  <a:lnTo>
                    <a:pt x="34585" y="439293"/>
                  </a:lnTo>
                  <a:lnTo>
                    <a:pt x="35998" y="432290"/>
                  </a:lnTo>
                  <a:lnTo>
                    <a:pt x="35998" y="36009"/>
                  </a:lnTo>
                  <a:lnTo>
                    <a:pt x="606882" y="36009"/>
                  </a:lnTo>
                  <a:lnTo>
                    <a:pt x="572778" y="1905"/>
                  </a:lnTo>
                  <a:lnTo>
                    <a:pt x="568202" y="0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20">
              <a:extLst>
                <a:ext uri="{FF2B5EF4-FFF2-40B4-BE49-F238E27FC236}">
                  <a16:creationId xmlns:a16="http://schemas.microsoft.com/office/drawing/2014/main" id="{6B0AD4CD-892E-4B7B-AA6A-CAAE2A1FFF7E}"/>
                </a:ext>
              </a:extLst>
            </p:cNvPr>
            <p:cNvSpPr/>
            <p:nvPr/>
          </p:nvSpPr>
          <p:spPr>
            <a:xfrm>
              <a:off x="4911777" y="6370099"/>
              <a:ext cx="278765" cy="278765"/>
            </a:xfrm>
            <a:custGeom>
              <a:avLst/>
              <a:gdLst/>
              <a:ahLst/>
              <a:cxnLst/>
              <a:rect l="l" t="t" r="r" b="b"/>
              <a:pathLst>
                <a:path w="278764" h="278765">
                  <a:moveTo>
                    <a:pt x="17863" y="0"/>
                  </a:moveTo>
                  <a:lnTo>
                    <a:pt x="4387" y="5570"/>
                  </a:lnTo>
                  <a:lnTo>
                    <a:pt x="0" y="12135"/>
                  </a:lnTo>
                  <a:lnTo>
                    <a:pt x="29" y="260410"/>
                  </a:lnTo>
                  <a:lnTo>
                    <a:pt x="1415" y="267267"/>
                  </a:lnTo>
                  <a:lnTo>
                    <a:pt x="5273" y="272985"/>
                  </a:lnTo>
                  <a:lnTo>
                    <a:pt x="10994" y="276839"/>
                  </a:lnTo>
                  <a:lnTo>
                    <a:pt x="17999" y="278253"/>
                  </a:lnTo>
                  <a:lnTo>
                    <a:pt x="266117" y="278253"/>
                  </a:lnTo>
                  <a:lnTo>
                    <a:pt x="272682" y="273876"/>
                  </a:lnTo>
                  <a:lnTo>
                    <a:pt x="278253" y="260410"/>
                  </a:lnTo>
                  <a:lnTo>
                    <a:pt x="276714" y="252672"/>
                  </a:lnTo>
                  <a:lnTo>
                    <a:pt x="266295" y="242254"/>
                  </a:lnTo>
                  <a:lnTo>
                    <a:pt x="35998" y="242254"/>
                  </a:lnTo>
                  <a:lnTo>
                    <a:pt x="35998" y="62867"/>
                  </a:lnTo>
                  <a:lnTo>
                    <a:pt x="86900" y="62867"/>
                  </a:lnTo>
                  <a:lnTo>
                    <a:pt x="25580" y="1549"/>
                  </a:lnTo>
                  <a:lnTo>
                    <a:pt x="17863" y="0"/>
                  </a:lnTo>
                  <a:close/>
                </a:path>
                <a:path w="278764" h="278765">
                  <a:moveTo>
                    <a:pt x="86900" y="62867"/>
                  </a:moveTo>
                  <a:lnTo>
                    <a:pt x="35998" y="62867"/>
                  </a:lnTo>
                  <a:lnTo>
                    <a:pt x="215386" y="242254"/>
                  </a:lnTo>
                  <a:lnTo>
                    <a:pt x="266295" y="242254"/>
                  </a:lnTo>
                  <a:lnTo>
                    <a:pt x="86900" y="62867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21">
              <a:extLst>
                <a:ext uri="{FF2B5EF4-FFF2-40B4-BE49-F238E27FC236}">
                  <a16:creationId xmlns:a16="http://schemas.microsoft.com/office/drawing/2014/main" id="{849AE1C8-42A8-494C-B7B3-88095A33A81F}"/>
                </a:ext>
              </a:extLst>
            </p:cNvPr>
            <p:cNvSpPr/>
            <p:nvPr/>
          </p:nvSpPr>
          <p:spPr>
            <a:xfrm>
              <a:off x="4366359" y="6785793"/>
              <a:ext cx="687705" cy="655955"/>
            </a:xfrm>
            <a:custGeom>
              <a:avLst/>
              <a:gdLst/>
              <a:ahLst/>
              <a:cxnLst/>
              <a:rect l="l" t="t" r="r" b="b"/>
              <a:pathLst>
                <a:path w="687704" h="655954">
                  <a:moveTo>
                    <a:pt x="18009" y="0"/>
                  </a:moveTo>
                  <a:lnTo>
                    <a:pt x="10999" y="1415"/>
                  </a:lnTo>
                  <a:lnTo>
                    <a:pt x="5274" y="5273"/>
                  </a:lnTo>
                  <a:lnTo>
                    <a:pt x="1415" y="10994"/>
                  </a:lnTo>
                  <a:lnTo>
                    <a:pt x="0" y="17999"/>
                  </a:lnTo>
                  <a:lnTo>
                    <a:pt x="0" y="637781"/>
                  </a:lnTo>
                  <a:lnTo>
                    <a:pt x="1415" y="644786"/>
                  </a:lnTo>
                  <a:lnTo>
                    <a:pt x="5274" y="650507"/>
                  </a:lnTo>
                  <a:lnTo>
                    <a:pt x="10999" y="654366"/>
                  </a:lnTo>
                  <a:lnTo>
                    <a:pt x="18009" y="655781"/>
                  </a:lnTo>
                  <a:lnTo>
                    <a:pt x="669613" y="655781"/>
                  </a:lnTo>
                  <a:lnTo>
                    <a:pt x="676622" y="654366"/>
                  </a:lnTo>
                  <a:lnTo>
                    <a:pt x="682343" y="650507"/>
                  </a:lnTo>
                  <a:lnTo>
                    <a:pt x="686199" y="644786"/>
                  </a:lnTo>
                  <a:lnTo>
                    <a:pt x="687612" y="637781"/>
                  </a:lnTo>
                  <a:lnTo>
                    <a:pt x="686199" y="630777"/>
                  </a:lnTo>
                  <a:lnTo>
                    <a:pt x="682343" y="625055"/>
                  </a:lnTo>
                  <a:lnTo>
                    <a:pt x="676622" y="621197"/>
                  </a:lnTo>
                  <a:lnTo>
                    <a:pt x="669613" y="619782"/>
                  </a:lnTo>
                  <a:lnTo>
                    <a:pt x="35998" y="619782"/>
                  </a:lnTo>
                  <a:lnTo>
                    <a:pt x="35998" y="17999"/>
                  </a:lnTo>
                  <a:lnTo>
                    <a:pt x="34585" y="10994"/>
                  </a:lnTo>
                  <a:lnTo>
                    <a:pt x="30730" y="5273"/>
                  </a:lnTo>
                  <a:lnTo>
                    <a:pt x="25012" y="1415"/>
                  </a:lnTo>
                  <a:lnTo>
                    <a:pt x="18009" y="0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22">
              <a:extLst>
                <a:ext uri="{FF2B5EF4-FFF2-40B4-BE49-F238E27FC236}">
                  <a16:creationId xmlns:a16="http://schemas.microsoft.com/office/drawing/2014/main" id="{43EA5DE5-E55B-4714-BD71-F4088797492D}"/>
                </a:ext>
              </a:extLst>
            </p:cNvPr>
            <p:cNvSpPr/>
            <p:nvPr/>
          </p:nvSpPr>
          <p:spPr>
            <a:xfrm>
              <a:off x="4525464" y="6751228"/>
              <a:ext cx="396240" cy="0"/>
            </a:xfrm>
            <a:custGeom>
              <a:avLst/>
              <a:gdLst/>
              <a:ahLst/>
              <a:cxnLst/>
              <a:rect l="l" t="t" r="r" b="b"/>
              <a:pathLst>
                <a:path w="396239">
                  <a:moveTo>
                    <a:pt x="0" y="0"/>
                  </a:moveTo>
                  <a:lnTo>
                    <a:pt x="396019" y="0"/>
                  </a:lnTo>
                </a:path>
              </a:pathLst>
            </a:custGeom>
            <a:grpFill/>
            <a:ln w="35998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23">
              <a:extLst>
                <a:ext uri="{FF2B5EF4-FFF2-40B4-BE49-F238E27FC236}">
                  <a16:creationId xmlns:a16="http://schemas.microsoft.com/office/drawing/2014/main" id="{82E266A8-A8CA-4419-BC57-F80C236F6B44}"/>
                </a:ext>
              </a:extLst>
            </p:cNvPr>
            <p:cNvSpPr/>
            <p:nvPr/>
          </p:nvSpPr>
          <p:spPr>
            <a:xfrm>
              <a:off x="4525464" y="6866817"/>
              <a:ext cx="396240" cy="0"/>
            </a:xfrm>
            <a:custGeom>
              <a:avLst/>
              <a:gdLst/>
              <a:ahLst/>
              <a:cxnLst/>
              <a:rect l="l" t="t" r="r" b="b"/>
              <a:pathLst>
                <a:path w="396239">
                  <a:moveTo>
                    <a:pt x="0" y="0"/>
                  </a:moveTo>
                  <a:lnTo>
                    <a:pt x="396019" y="0"/>
                  </a:lnTo>
                </a:path>
              </a:pathLst>
            </a:custGeom>
            <a:grpFill/>
            <a:ln w="35998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24">
              <a:extLst>
                <a:ext uri="{FF2B5EF4-FFF2-40B4-BE49-F238E27FC236}">
                  <a16:creationId xmlns:a16="http://schemas.microsoft.com/office/drawing/2014/main" id="{163ACF19-11E9-4857-AA9D-F5ACF574D694}"/>
                </a:ext>
              </a:extLst>
            </p:cNvPr>
            <p:cNvSpPr/>
            <p:nvPr/>
          </p:nvSpPr>
          <p:spPr>
            <a:xfrm>
              <a:off x="4525464" y="6982384"/>
              <a:ext cx="396240" cy="0"/>
            </a:xfrm>
            <a:custGeom>
              <a:avLst/>
              <a:gdLst/>
              <a:ahLst/>
              <a:cxnLst/>
              <a:rect l="l" t="t" r="r" b="b"/>
              <a:pathLst>
                <a:path w="396239">
                  <a:moveTo>
                    <a:pt x="0" y="0"/>
                  </a:moveTo>
                  <a:lnTo>
                    <a:pt x="396019" y="0"/>
                  </a:lnTo>
                </a:path>
              </a:pathLst>
            </a:custGeom>
            <a:grpFill/>
            <a:ln w="35998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25">
              <a:extLst>
                <a:ext uri="{FF2B5EF4-FFF2-40B4-BE49-F238E27FC236}">
                  <a16:creationId xmlns:a16="http://schemas.microsoft.com/office/drawing/2014/main" id="{A1EC5E61-0AE1-408D-BBA6-A58E6325EE7C}"/>
                </a:ext>
              </a:extLst>
            </p:cNvPr>
            <p:cNvSpPr/>
            <p:nvPr/>
          </p:nvSpPr>
          <p:spPr>
            <a:xfrm>
              <a:off x="4525464" y="7066957"/>
              <a:ext cx="237615" cy="23760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E98E1C65-E7E9-49B6-A0FB-8960EF63A12B}"/>
              </a:ext>
            </a:extLst>
          </p:cNvPr>
          <p:cNvGrpSpPr/>
          <p:nvPr/>
        </p:nvGrpSpPr>
        <p:grpSpPr>
          <a:xfrm>
            <a:off x="547281" y="8396608"/>
            <a:ext cx="1144182" cy="1071448"/>
            <a:chOff x="4364244" y="8784035"/>
            <a:chExt cx="1133475" cy="984285"/>
          </a:xfrm>
          <a:noFill/>
        </p:grpSpPr>
        <p:sp>
          <p:nvSpPr>
            <p:cNvPr id="57" name="object 29">
              <a:extLst>
                <a:ext uri="{FF2B5EF4-FFF2-40B4-BE49-F238E27FC236}">
                  <a16:creationId xmlns:a16="http://schemas.microsoft.com/office/drawing/2014/main" id="{A5EC7F2A-4C94-476F-BE31-3143D802A968}"/>
                </a:ext>
              </a:extLst>
            </p:cNvPr>
            <p:cNvSpPr/>
            <p:nvPr/>
          </p:nvSpPr>
          <p:spPr>
            <a:xfrm>
              <a:off x="5284247" y="9283853"/>
              <a:ext cx="151765" cy="482600"/>
            </a:xfrm>
            <a:custGeom>
              <a:avLst/>
              <a:gdLst/>
              <a:ahLst/>
              <a:cxnLst/>
              <a:rect l="l" t="t" r="r" b="b"/>
              <a:pathLst>
                <a:path w="151764" h="482600">
                  <a:moveTo>
                    <a:pt x="0" y="0"/>
                  </a:moveTo>
                  <a:lnTo>
                    <a:pt x="151450" y="0"/>
                  </a:lnTo>
                  <a:lnTo>
                    <a:pt x="151450" y="482278"/>
                  </a:lnTo>
                  <a:lnTo>
                    <a:pt x="0" y="482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412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30">
              <a:extLst>
                <a:ext uri="{FF2B5EF4-FFF2-40B4-BE49-F238E27FC236}">
                  <a16:creationId xmlns:a16="http://schemas.microsoft.com/office/drawing/2014/main" id="{9FC39809-0DF0-4CA2-A0EB-A8148C76807C}"/>
                </a:ext>
              </a:extLst>
            </p:cNvPr>
            <p:cNvSpPr/>
            <p:nvPr/>
          </p:nvSpPr>
          <p:spPr>
            <a:xfrm>
              <a:off x="4998088" y="9416257"/>
              <a:ext cx="151765" cy="349885"/>
            </a:xfrm>
            <a:custGeom>
              <a:avLst/>
              <a:gdLst/>
              <a:ahLst/>
              <a:cxnLst/>
              <a:rect l="l" t="t" r="r" b="b"/>
              <a:pathLst>
                <a:path w="151764" h="349884">
                  <a:moveTo>
                    <a:pt x="0" y="0"/>
                  </a:moveTo>
                  <a:lnTo>
                    <a:pt x="151450" y="0"/>
                  </a:lnTo>
                  <a:lnTo>
                    <a:pt x="151450" y="349863"/>
                  </a:lnTo>
                  <a:lnTo>
                    <a:pt x="0" y="3498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412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31">
              <a:extLst>
                <a:ext uri="{FF2B5EF4-FFF2-40B4-BE49-F238E27FC236}">
                  <a16:creationId xmlns:a16="http://schemas.microsoft.com/office/drawing/2014/main" id="{1BC36221-3F08-4B71-A70E-D163DED3B812}"/>
                </a:ext>
              </a:extLst>
            </p:cNvPr>
            <p:cNvSpPr/>
            <p:nvPr/>
          </p:nvSpPr>
          <p:spPr>
            <a:xfrm>
              <a:off x="4711919" y="9161637"/>
              <a:ext cx="151765" cy="604520"/>
            </a:xfrm>
            <a:custGeom>
              <a:avLst/>
              <a:gdLst/>
              <a:ahLst/>
              <a:cxnLst/>
              <a:rect l="l" t="t" r="r" b="b"/>
              <a:pathLst>
                <a:path w="151764" h="604520">
                  <a:moveTo>
                    <a:pt x="0" y="0"/>
                  </a:moveTo>
                  <a:lnTo>
                    <a:pt x="151450" y="0"/>
                  </a:lnTo>
                  <a:lnTo>
                    <a:pt x="151450" y="604484"/>
                  </a:lnTo>
                  <a:lnTo>
                    <a:pt x="0" y="60448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412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32">
              <a:extLst>
                <a:ext uri="{FF2B5EF4-FFF2-40B4-BE49-F238E27FC236}">
                  <a16:creationId xmlns:a16="http://schemas.microsoft.com/office/drawing/2014/main" id="{F81374BA-DAAD-4A7E-B651-22445E787540}"/>
                </a:ext>
              </a:extLst>
            </p:cNvPr>
            <p:cNvSpPr/>
            <p:nvPr/>
          </p:nvSpPr>
          <p:spPr>
            <a:xfrm>
              <a:off x="4425760" y="9446811"/>
              <a:ext cx="151765" cy="319405"/>
            </a:xfrm>
            <a:custGeom>
              <a:avLst/>
              <a:gdLst/>
              <a:ahLst/>
              <a:cxnLst/>
              <a:rect l="l" t="t" r="r" b="b"/>
              <a:pathLst>
                <a:path w="151764" h="319404">
                  <a:moveTo>
                    <a:pt x="0" y="0"/>
                  </a:moveTo>
                  <a:lnTo>
                    <a:pt x="151450" y="0"/>
                  </a:lnTo>
                  <a:lnTo>
                    <a:pt x="151450" y="319309"/>
                  </a:lnTo>
                  <a:lnTo>
                    <a:pt x="0" y="3193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412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33">
              <a:extLst>
                <a:ext uri="{FF2B5EF4-FFF2-40B4-BE49-F238E27FC236}">
                  <a16:creationId xmlns:a16="http://schemas.microsoft.com/office/drawing/2014/main" id="{F444ABDD-6E3C-4242-BC7A-EF863EE433B8}"/>
                </a:ext>
              </a:extLst>
            </p:cNvPr>
            <p:cNvSpPr/>
            <p:nvPr/>
          </p:nvSpPr>
          <p:spPr>
            <a:xfrm>
              <a:off x="4364244" y="9768320"/>
              <a:ext cx="1133475" cy="0"/>
            </a:xfrm>
            <a:custGeom>
              <a:avLst/>
              <a:gdLst/>
              <a:ahLst/>
              <a:cxnLst/>
              <a:rect l="l" t="t" r="r" b="b"/>
              <a:pathLst>
                <a:path w="1133475">
                  <a:moveTo>
                    <a:pt x="0" y="0"/>
                  </a:moveTo>
                  <a:lnTo>
                    <a:pt x="1132970" y="0"/>
                  </a:lnTo>
                </a:path>
              </a:pathLst>
            </a:custGeom>
            <a:grpFill/>
            <a:ln w="31412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34">
              <a:extLst>
                <a:ext uri="{FF2B5EF4-FFF2-40B4-BE49-F238E27FC236}">
                  <a16:creationId xmlns:a16="http://schemas.microsoft.com/office/drawing/2014/main" id="{84AAF34D-3C54-4A93-ADF5-6CBFAA04C440}"/>
                </a:ext>
              </a:extLst>
            </p:cNvPr>
            <p:cNvSpPr/>
            <p:nvPr/>
          </p:nvSpPr>
          <p:spPr>
            <a:xfrm>
              <a:off x="5256897" y="8911508"/>
              <a:ext cx="206140" cy="20574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35">
              <a:extLst>
                <a:ext uri="{FF2B5EF4-FFF2-40B4-BE49-F238E27FC236}">
                  <a16:creationId xmlns:a16="http://schemas.microsoft.com/office/drawing/2014/main" id="{E4362903-D312-4D5B-ABAA-45D2505DB993}"/>
                </a:ext>
              </a:extLst>
            </p:cNvPr>
            <p:cNvSpPr/>
            <p:nvPr/>
          </p:nvSpPr>
          <p:spPr>
            <a:xfrm>
              <a:off x="4970738" y="9043379"/>
              <a:ext cx="206140" cy="20575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36">
              <a:extLst>
                <a:ext uri="{FF2B5EF4-FFF2-40B4-BE49-F238E27FC236}">
                  <a16:creationId xmlns:a16="http://schemas.microsoft.com/office/drawing/2014/main" id="{29C86A9F-B9ED-41F0-8CC5-D20EB3652BDC}"/>
                </a:ext>
              </a:extLst>
            </p:cNvPr>
            <p:cNvSpPr/>
            <p:nvPr/>
          </p:nvSpPr>
          <p:spPr>
            <a:xfrm>
              <a:off x="4684579" y="8784035"/>
              <a:ext cx="206140" cy="20576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37">
              <a:extLst>
                <a:ext uri="{FF2B5EF4-FFF2-40B4-BE49-F238E27FC236}">
                  <a16:creationId xmlns:a16="http://schemas.microsoft.com/office/drawing/2014/main" id="{18E7036A-CAB9-4908-831B-048EF95624E6}"/>
                </a:ext>
              </a:extLst>
            </p:cNvPr>
            <p:cNvSpPr/>
            <p:nvPr/>
          </p:nvSpPr>
          <p:spPr>
            <a:xfrm>
              <a:off x="4398410" y="9074016"/>
              <a:ext cx="206140" cy="20574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11294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0DE040-D559-4946-92A3-39B728DF4B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"/>
            <a:ext cx="20104100" cy="1130655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881" y="1381592"/>
            <a:ext cx="14635471" cy="1222955"/>
          </a:xfrm>
        </p:spPr>
        <p:txBody>
          <a:bodyPr>
            <a:normAutofit/>
          </a:bodyPr>
          <a:lstStyle/>
          <a:p>
            <a:r>
              <a:rPr lang="ru-RU" sz="3200" b="1" dirty="0"/>
              <a:t>Сегодня регионы не могут эффективно решить  стоящие перед ними проблемы в области управления  транспортом имеющимися у них инструментами</a:t>
            </a:r>
            <a:endParaRPr lang="ru-RU" sz="3200" dirty="0"/>
          </a:p>
        </p:txBody>
      </p:sp>
      <p:sp>
        <p:nvSpPr>
          <p:cNvPr id="26" name="Номер слайда 8"/>
          <p:cNvSpPr txBox="1">
            <a:spLocks/>
          </p:cNvSpPr>
          <p:nvPr/>
        </p:nvSpPr>
        <p:spPr>
          <a:xfrm>
            <a:off x="17732168" y="9865272"/>
            <a:ext cx="615118" cy="307434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457200" rtl="0" eaLnBrk="1" latinLnBrk="0" hangingPunct="1">
              <a:defRPr sz="1600" kern="1200">
                <a:solidFill>
                  <a:schemeClr val="tx1"/>
                </a:solidFill>
                <a:latin typeface="Geometria" panose="020B0503020204020204" pitchFamily="34" charset="-52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D2445CE-8765-4AE5-8CBC-271407A6D8BE}" type="slidenum">
              <a:rPr lang="ru-RU" smtClean="0"/>
              <a:t>3</a:t>
            </a:fld>
            <a:endParaRPr lang="ru-RU" dirty="0"/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BB98B5AF-2FB5-4DCF-95E5-1A1974527906}"/>
              </a:ext>
            </a:extLst>
          </p:cNvPr>
          <p:cNvSpPr/>
          <p:nvPr/>
        </p:nvSpPr>
        <p:spPr>
          <a:xfrm>
            <a:off x="9517259" y="2488593"/>
            <a:ext cx="45719" cy="8536015"/>
          </a:xfrm>
          <a:custGeom>
            <a:avLst/>
            <a:gdLst/>
            <a:ahLst/>
            <a:cxnLst/>
            <a:rect l="l" t="t" r="r" b="b"/>
            <a:pathLst>
              <a:path w="5715" h="7005320">
                <a:moveTo>
                  <a:pt x="5235" y="0"/>
                </a:moveTo>
                <a:lnTo>
                  <a:pt x="0" y="7005022"/>
                </a:lnTo>
              </a:path>
            </a:pathLst>
          </a:custGeom>
          <a:ln w="38100">
            <a:solidFill>
              <a:srgbClr val="DBE4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8415C2-AA9F-4131-81D6-14559DE44CD7}"/>
              </a:ext>
            </a:extLst>
          </p:cNvPr>
          <p:cNvSpPr/>
          <p:nvPr/>
        </p:nvSpPr>
        <p:spPr>
          <a:xfrm>
            <a:off x="1164546" y="2646515"/>
            <a:ext cx="7259191" cy="1405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0200" marR="347980" algn="ctr">
              <a:spcBef>
                <a:spcPts val="765"/>
              </a:spcBef>
            </a:pPr>
            <a:r>
              <a:rPr lang="ru-RU" sz="2400" b="1" spc="-5" dirty="0">
                <a:latin typeface="Geometria bold"/>
                <a:cs typeface="Arial"/>
              </a:rPr>
              <a:t>Города </a:t>
            </a:r>
            <a:r>
              <a:rPr lang="ru-RU" sz="2400" b="1" spc="-155" dirty="0">
                <a:latin typeface="Geometria bold"/>
                <a:cs typeface="Arial"/>
              </a:rPr>
              <a:t>и </a:t>
            </a:r>
            <a:r>
              <a:rPr lang="ru-RU" sz="2400" b="1" spc="-70" dirty="0">
                <a:latin typeface="Geometria bold"/>
                <a:cs typeface="Arial"/>
              </a:rPr>
              <a:t>регионы </a:t>
            </a:r>
            <a:r>
              <a:rPr lang="ru-RU" sz="2400" b="1" spc="-55" dirty="0">
                <a:latin typeface="Geometria bold"/>
                <a:cs typeface="Arial"/>
              </a:rPr>
              <a:t>РФ </a:t>
            </a:r>
            <a:r>
              <a:rPr lang="ru-RU" sz="2400" b="1" spc="-35" dirty="0">
                <a:latin typeface="Geometria bold"/>
                <a:cs typeface="Arial"/>
              </a:rPr>
              <a:t>испытывают </a:t>
            </a:r>
            <a:r>
              <a:rPr lang="ru-RU" sz="2400" b="1" spc="-80" dirty="0">
                <a:latin typeface="Geometria bold"/>
                <a:cs typeface="Arial"/>
              </a:rPr>
              <a:t>проблемы </a:t>
            </a:r>
          </a:p>
          <a:p>
            <a:pPr marL="330200" marR="347980" algn="ctr">
              <a:spcBef>
                <a:spcPts val="765"/>
              </a:spcBef>
            </a:pPr>
            <a:r>
              <a:rPr lang="ru-RU" sz="2400" b="1" spc="-80" dirty="0">
                <a:latin typeface="Geometria bold"/>
                <a:cs typeface="Arial"/>
              </a:rPr>
              <a:t> </a:t>
            </a:r>
            <a:r>
              <a:rPr lang="ru-RU" sz="2400" b="1" spc="55" dirty="0">
                <a:latin typeface="Geometria bold"/>
                <a:cs typeface="Arial"/>
              </a:rPr>
              <a:t>в </a:t>
            </a:r>
            <a:r>
              <a:rPr lang="ru-RU" sz="2400" b="1" spc="-60" dirty="0">
                <a:latin typeface="Geometria bold"/>
                <a:cs typeface="Arial"/>
              </a:rPr>
              <a:t>области организации </a:t>
            </a:r>
            <a:r>
              <a:rPr lang="ru-RU" sz="2400" b="1" spc="-155" dirty="0">
                <a:latin typeface="Geometria bold"/>
                <a:cs typeface="Arial"/>
              </a:rPr>
              <a:t>и </a:t>
            </a:r>
            <a:r>
              <a:rPr lang="ru-RU" sz="2400" b="1" spc="-45" dirty="0">
                <a:latin typeface="Geometria bold"/>
                <a:cs typeface="Arial"/>
              </a:rPr>
              <a:t>безопасности</a:t>
            </a:r>
          </a:p>
          <a:p>
            <a:pPr marL="330200" marR="347980" algn="ctr">
              <a:spcBef>
                <a:spcPts val="765"/>
              </a:spcBef>
            </a:pPr>
            <a:r>
              <a:rPr lang="ru-RU" sz="2400" b="1" spc="-45" dirty="0">
                <a:latin typeface="Geometria bold"/>
                <a:cs typeface="Arial"/>
              </a:rPr>
              <a:t>  </a:t>
            </a:r>
            <a:r>
              <a:rPr lang="ru-RU" sz="2400" b="1" spc="-5" dirty="0">
                <a:latin typeface="Geometria bold"/>
                <a:cs typeface="Arial"/>
              </a:rPr>
              <a:t>дорожного </a:t>
            </a:r>
            <a:r>
              <a:rPr lang="ru-RU" sz="2400" b="1" spc="20" dirty="0">
                <a:latin typeface="Geometria bold"/>
                <a:cs typeface="Arial"/>
              </a:rPr>
              <a:t>движения,</a:t>
            </a:r>
            <a:r>
              <a:rPr lang="ru-RU" sz="2400" b="1" spc="-30" dirty="0">
                <a:latin typeface="Geometria bold"/>
                <a:cs typeface="Arial"/>
              </a:rPr>
              <a:t> </a:t>
            </a:r>
            <a:r>
              <a:rPr lang="ru-RU" sz="2400" b="1" spc="-55" dirty="0">
                <a:latin typeface="Geometria bold"/>
                <a:cs typeface="Arial"/>
              </a:rPr>
              <a:t>экологии</a:t>
            </a:r>
            <a:endParaRPr lang="ru-RU" sz="2400" dirty="0">
              <a:latin typeface="Geometria bold"/>
              <a:cs typeface="Arial"/>
            </a:endParaRP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D50EDE56-0735-4FB5-95D8-7D9A537D2ADC}"/>
              </a:ext>
            </a:extLst>
          </p:cNvPr>
          <p:cNvGrpSpPr/>
          <p:nvPr/>
        </p:nvGrpSpPr>
        <p:grpSpPr>
          <a:xfrm>
            <a:off x="588590" y="2705213"/>
            <a:ext cx="714081" cy="758431"/>
            <a:chOff x="349683" y="2282663"/>
            <a:chExt cx="1357630" cy="1357630"/>
          </a:xfrm>
          <a:solidFill>
            <a:schemeClr val="tx1"/>
          </a:solidFill>
        </p:grpSpPr>
        <p:sp>
          <p:nvSpPr>
            <p:cNvPr id="33" name="object 9">
              <a:extLst>
                <a:ext uri="{FF2B5EF4-FFF2-40B4-BE49-F238E27FC236}">
                  <a16:creationId xmlns:a16="http://schemas.microsoft.com/office/drawing/2014/main" id="{393F5864-B16E-4664-8825-4D100471C129}"/>
                </a:ext>
              </a:extLst>
            </p:cNvPr>
            <p:cNvSpPr/>
            <p:nvPr/>
          </p:nvSpPr>
          <p:spPr>
            <a:xfrm>
              <a:off x="349683" y="2282663"/>
              <a:ext cx="1357630" cy="1357630"/>
            </a:xfrm>
            <a:custGeom>
              <a:avLst/>
              <a:gdLst/>
              <a:ahLst/>
              <a:cxnLst/>
              <a:rect l="l" t="t" r="r" b="b"/>
              <a:pathLst>
                <a:path w="1357630" h="1357629">
                  <a:moveTo>
                    <a:pt x="592682" y="1188801"/>
                  </a:moveTo>
                  <a:lnTo>
                    <a:pt x="541805" y="1188801"/>
                  </a:lnTo>
                  <a:lnTo>
                    <a:pt x="666126" y="1354063"/>
                  </a:lnTo>
                  <a:lnTo>
                    <a:pt x="672147" y="1357068"/>
                  </a:lnTo>
                  <a:lnTo>
                    <a:pt x="684921" y="1357068"/>
                  </a:lnTo>
                  <a:lnTo>
                    <a:pt x="690942" y="1354063"/>
                  </a:lnTo>
                  <a:lnTo>
                    <a:pt x="729409" y="1302923"/>
                  </a:lnTo>
                  <a:lnTo>
                    <a:pt x="678534" y="1302923"/>
                  </a:lnTo>
                  <a:lnTo>
                    <a:pt x="592682" y="1188801"/>
                  </a:lnTo>
                  <a:close/>
                </a:path>
                <a:path w="1357630" h="1357629">
                  <a:moveTo>
                    <a:pt x="809926" y="1143575"/>
                  </a:moveTo>
                  <a:lnTo>
                    <a:pt x="803325" y="1144225"/>
                  </a:lnTo>
                  <a:lnTo>
                    <a:pt x="797279" y="1146962"/>
                  </a:lnTo>
                  <a:lnTo>
                    <a:pt x="792331" y="1151640"/>
                  </a:lnTo>
                  <a:lnTo>
                    <a:pt x="678534" y="1302923"/>
                  </a:lnTo>
                  <a:lnTo>
                    <a:pt x="729409" y="1302923"/>
                  </a:lnTo>
                  <a:lnTo>
                    <a:pt x="815252" y="1188801"/>
                  </a:lnTo>
                  <a:lnTo>
                    <a:pt x="919117" y="1188801"/>
                  </a:lnTo>
                  <a:lnTo>
                    <a:pt x="816540" y="1145158"/>
                  </a:lnTo>
                  <a:lnTo>
                    <a:pt x="809926" y="1143575"/>
                  </a:lnTo>
                  <a:close/>
                </a:path>
                <a:path w="1357630" h="1357629">
                  <a:moveTo>
                    <a:pt x="232485" y="313854"/>
                  </a:moveTo>
                  <a:lnTo>
                    <a:pt x="99714" y="330010"/>
                  </a:lnTo>
                  <a:lnTo>
                    <a:pt x="94112" y="333728"/>
                  </a:lnTo>
                  <a:lnTo>
                    <a:pt x="87714" y="344785"/>
                  </a:lnTo>
                  <a:lnTo>
                    <a:pt x="87306" y="351507"/>
                  </a:lnTo>
                  <a:lnTo>
                    <a:pt x="168267" y="541815"/>
                  </a:lnTo>
                  <a:lnTo>
                    <a:pt x="2994" y="666126"/>
                  </a:lnTo>
                  <a:lnTo>
                    <a:pt x="0" y="672147"/>
                  </a:lnTo>
                  <a:lnTo>
                    <a:pt x="0" y="684932"/>
                  </a:lnTo>
                  <a:lnTo>
                    <a:pt x="2994" y="690942"/>
                  </a:lnTo>
                  <a:lnTo>
                    <a:pt x="168267" y="815263"/>
                  </a:lnTo>
                  <a:lnTo>
                    <a:pt x="87306" y="1005561"/>
                  </a:lnTo>
                  <a:lnTo>
                    <a:pt x="87714" y="1012283"/>
                  </a:lnTo>
                  <a:lnTo>
                    <a:pt x="94101" y="1023340"/>
                  </a:lnTo>
                  <a:lnTo>
                    <a:pt x="99714" y="1027047"/>
                  </a:lnTo>
                  <a:lnTo>
                    <a:pt x="304995" y="1052072"/>
                  </a:lnTo>
                  <a:lnTo>
                    <a:pt x="330007" y="1257375"/>
                  </a:lnTo>
                  <a:lnTo>
                    <a:pt x="333717" y="1262977"/>
                  </a:lnTo>
                  <a:lnTo>
                    <a:pt x="344785" y="1269354"/>
                  </a:lnTo>
                  <a:lnTo>
                    <a:pt x="351497" y="1269783"/>
                  </a:lnTo>
                  <a:lnTo>
                    <a:pt x="470199" y="1219271"/>
                  </a:lnTo>
                  <a:lnTo>
                    <a:pt x="366334" y="1219271"/>
                  </a:lnTo>
                  <a:lnTo>
                    <a:pt x="342303" y="1022084"/>
                  </a:lnTo>
                  <a:lnTo>
                    <a:pt x="334995" y="1014775"/>
                  </a:lnTo>
                  <a:lnTo>
                    <a:pt x="137796" y="990744"/>
                  </a:lnTo>
                  <a:lnTo>
                    <a:pt x="211909" y="816530"/>
                  </a:lnTo>
                  <a:lnTo>
                    <a:pt x="213486" y="809913"/>
                  </a:lnTo>
                  <a:lnTo>
                    <a:pt x="212833" y="803314"/>
                  </a:lnTo>
                  <a:lnTo>
                    <a:pt x="210095" y="797271"/>
                  </a:lnTo>
                  <a:lnTo>
                    <a:pt x="205417" y="792321"/>
                  </a:lnTo>
                  <a:lnTo>
                    <a:pt x="54144" y="678523"/>
                  </a:lnTo>
                  <a:lnTo>
                    <a:pt x="205417" y="564736"/>
                  </a:lnTo>
                  <a:lnTo>
                    <a:pt x="210095" y="559796"/>
                  </a:lnTo>
                  <a:lnTo>
                    <a:pt x="212833" y="553756"/>
                  </a:lnTo>
                  <a:lnTo>
                    <a:pt x="213486" y="547156"/>
                  </a:lnTo>
                  <a:lnTo>
                    <a:pt x="211909" y="540538"/>
                  </a:lnTo>
                  <a:lnTo>
                    <a:pt x="137796" y="366334"/>
                  </a:lnTo>
                  <a:lnTo>
                    <a:pt x="237395" y="354209"/>
                  </a:lnTo>
                  <a:lnTo>
                    <a:pt x="245055" y="351670"/>
                  </a:lnTo>
                  <a:lnTo>
                    <a:pt x="250942" y="346565"/>
                  </a:lnTo>
                  <a:lnTo>
                    <a:pt x="254485" y="339622"/>
                  </a:lnTo>
                  <a:lnTo>
                    <a:pt x="255112" y="331571"/>
                  </a:lnTo>
                  <a:lnTo>
                    <a:pt x="252587" y="323915"/>
                  </a:lnTo>
                  <a:lnTo>
                    <a:pt x="247505" y="318036"/>
                  </a:lnTo>
                  <a:lnTo>
                    <a:pt x="240570" y="314494"/>
                  </a:lnTo>
                  <a:lnTo>
                    <a:pt x="232485" y="313854"/>
                  </a:lnTo>
                  <a:close/>
                </a:path>
                <a:path w="1357630" h="1357629">
                  <a:moveTo>
                    <a:pt x="919117" y="1188801"/>
                  </a:moveTo>
                  <a:lnTo>
                    <a:pt x="815252" y="1188801"/>
                  </a:lnTo>
                  <a:lnTo>
                    <a:pt x="1005561" y="1269783"/>
                  </a:lnTo>
                  <a:lnTo>
                    <a:pt x="1012272" y="1269354"/>
                  </a:lnTo>
                  <a:lnTo>
                    <a:pt x="1023340" y="1262977"/>
                  </a:lnTo>
                  <a:lnTo>
                    <a:pt x="1027048" y="1257364"/>
                  </a:lnTo>
                  <a:lnTo>
                    <a:pt x="1031691" y="1219271"/>
                  </a:lnTo>
                  <a:lnTo>
                    <a:pt x="990734" y="1219271"/>
                  </a:lnTo>
                  <a:lnTo>
                    <a:pt x="919117" y="1188801"/>
                  </a:lnTo>
                  <a:close/>
                </a:path>
                <a:path w="1357630" h="1357629">
                  <a:moveTo>
                    <a:pt x="547144" y="1143575"/>
                  </a:moveTo>
                  <a:lnTo>
                    <a:pt x="540528" y="1145158"/>
                  </a:lnTo>
                  <a:lnTo>
                    <a:pt x="366334" y="1219271"/>
                  </a:lnTo>
                  <a:lnTo>
                    <a:pt x="470199" y="1219271"/>
                  </a:lnTo>
                  <a:lnTo>
                    <a:pt x="541805" y="1188801"/>
                  </a:lnTo>
                  <a:lnTo>
                    <a:pt x="592682" y="1188801"/>
                  </a:lnTo>
                  <a:lnTo>
                    <a:pt x="564726" y="1151640"/>
                  </a:lnTo>
                  <a:lnTo>
                    <a:pt x="559782" y="1146962"/>
                  </a:lnTo>
                  <a:lnTo>
                    <a:pt x="553742" y="1144225"/>
                  </a:lnTo>
                  <a:lnTo>
                    <a:pt x="547144" y="1143575"/>
                  </a:lnTo>
                  <a:close/>
                </a:path>
                <a:path w="1357630" h="1357629">
                  <a:moveTo>
                    <a:pt x="1031689" y="137807"/>
                  </a:moveTo>
                  <a:lnTo>
                    <a:pt x="990734" y="137807"/>
                  </a:lnTo>
                  <a:lnTo>
                    <a:pt x="1014764" y="335005"/>
                  </a:lnTo>
                  <a:lnTo>
                    <a:pt x="1022073" y="342314"/>
                  </a:lnTo>
                  <a:lnTo>
                    <a:pt x="1219261" y="366334"/>
                  </a:lnTo>
                  <a:lnTo>
                    <a:pt x="1145148" y="540538"/>
                  </a:lnTo>
                  <a:lnTo>
                    <a:pt x="1143571" y="547156"/>
                  </a:lnTo>
                  <a:lnTo>
                    <a:pt x="1144224" y="553756"/>
                  </a:lnTo>
                  <a:lnTo>
                    <a:pt x="1146962" y="559796"/>
                  </a:lnTo>
                  <a:lnTo>
                    <a:pt x="1151640" y="564736"/>
                  </a:lnTo>
                  <a:lnTo>
                    <a:pt x="1302923" y="678523"/>
                  </a:lnTo>
                  <a:lnTo>
                    <a:pt x="1151640" y="792321"/>
                  </a:lnTo>
                  <a:lnTo>
                    <a:pt x="1146962" y="797271"/>
                  </a:lnTo>
                  <a:lnTo>
                    <a:pt x="1144224" y="803314"/>
                  </a:lnTo>
                  <a:lnTo>
                    <a:pt x="1143571" y="809913"/>
                  </a:lnTo>
                  <a:lnTo>
                    <a:pt x="1145148" y="816530"/>
                  </a:lnTo>
                  <a:lnTo>
                    <a:pt x="1219261" y="990744"/>
                  </a:lnTo>
                  <a:lnTo>
                    <a:pt x="1022073" y="1014775"/>
                  </a:lnTo>
                  <a:lnTo>
                    <a:pt x="1014764" y="1022084"/>
                  </a:lnTo>
                  <a:lnTo>
                    <a:pt x="990734" y="1219271"/>
                  </a:lnTo>
                  <a:lnTo>
                    <a:pt x="1031691" y="1219271"/>
                  </a:lnTo>
                  <a:lnTo>
                    <a:pt x="1052072" y="1052072"/>
                  </a:lnTo>
                  <a:lnTo>
                    <a:pt x="1257343" y="1027047"/>
                  </a:lnTo>
                  <a:lnTo>
                    <a:pt x="1262956" y="1023340"/>
                  </a:lnTo>
                  <a:lnTo>
                    <a:pt x="1269343" y="1012283"/>
                  </a:lnTo>
                  <a:lnTo>
                    <a:pt x="1269762" y="1005561"/>
                  </a:lnTo>
                  <a:lnTo>
                    <a:pt x="1188791" y="815263"/>
                  </a:lnTo>
                  <a:lnTo>
                    <a:pt x="1354073" y="690942"/>
                  </a:lnTo>
                  <a:lnTo>
                    <a:pt x="1357068" y="684932"/>
                  </a:lnTo>
                  <a:lnTo>
                    <a:pt x="1357068" y="672147"/>
                  </a:lnTo>
                  <a:lnTo>
                    <a:pt x="1354073" y="666126"/>
                  </a:lnTo>
                  <a:lnTo>
                    <a:pt x="1188791" y="541815"/>
                  </a:lnTo>
                  <a:lnTo>
                    <a:pt x="1269762" y="351507"/>
                  </a:lnTo>
                  <a:lnTo>
                    <a:pt x="1269343" y="344785"/>
                  </a:lnTo>
                  <a:lnTo>
                    <a:pt x="1262956" y="333728"/>
                  </a:lnTo>
                  <a:lnTo>
                    <a:pt x="1257343" y="330010"/>
                  </a:lnTo>
                  <a:lnTo>
                    <a:pt x="1052072" y="305006"/>
                  </a:lnTo>
                  <a:lnTo>
                    <a:pt x="1031689" y="137807"/>
                  </a:lnTo>
                  <a:close/>
                </a:path>
                <a:path w="1357630" h="1357629">
                  <a:moveTo>
                    <a:pt x="351486" y="87295"/>
                  </a:moveTo>
                  <a:lnTo>
                    <a:pt x="344774" y="87714"/>
                  </a:lnTo>
                  <a:lnTo>
                    <a:pt x="333717" y="94112"/>
                  </a:lnTo>
                  <a:lnTo>
                    <a:pt x="330000" y="99724"/>
                  </a:lnTo>
                  <a:lnTo>
                    <a:pt x="313959" y="231437"/>
                  </a:lnTo>
                  <a:lnTo>
                    <a:pt x="314586" y="239483"/>
                  </a:lnTo>
                  <a:lnTo>
                    <a:pt x="318129" y="246423"/>
                  </a:lnTo>
                  <a:lnTo>
                    <a:pt x="324015" y="251526"/>
                  </a:lnTo>
                  <a:lnTo>
                    <a:pt x="331675" y="254065"/>
                  </a:lnTo>
                  <a:lnTo>
                    <a:pt x="339721" y="253442"/>
                  </a:lnTo>
                  <a:lnTo>
                    <a:pt x="346662" y="249900"/>
                  </a:lnTo>
                  <a:lnTo>
                    <a:pt x="351769" y="244014"/>
                  </a:lnTo>
                  <a:lnTo>
                    <a:pt x="354313" y="236359"/>
                  </a:lnTo>
                  <a:lnTo>
                    <a:pt x="366334" y="137807"/>
                  </a:lnTo>
                  <a:lnTo>
                    <a:pt x="470193" y="137807"/>
                  </a:lnTo>
                  <a:lnTo>
                    <a:pt x="351486" y="87295"/>
                  </a:lnTo>
                  <a:close/>
                </a:path>
                <a:path w="1357630" h="1357629">
                  <a:moveTo>
                    <a:pt x="470193" y="137807"/>
                  </a:moveTo>
                  <a:lnTo>
                    <a:pt x="366334" y="137807"/>
                  </a:lnTo>
                  <a:lnTo>
                    <a:pt x="540528" y="211909"/>
                  </a:lnTo>
                  <a:lnTo>
                    <a:pt x="547144" y="213493"/>
                  </a:lnTo>
                  <a:lnTo>
                    <a:pt x="553742" y="212842"/>
                  </a:lnTo>
                  <a:lnTo>
                    <a:pt x="559782" y="210106"/>
                  </a:lnTo>
                  <a:lnTo>
                    <a:pt x="564726" y="205428"/>
                  </a:lnTo>
                  <a:lnTo>
                    <a:pt x="592682" y="168267"/>
                  </a:lnTo>
                  <a:lnTo>
                    <a:pt x="541805" y="168267"/>
                  </a:lnTo>
                  <a:lnTo>
                    <a:pt x="470193" y="137807"/>
                  </a:lnTo>
                  <a:close/>
                </a:path>
                <a:path w="1357630" h="1357629">
                  <a:moveTo>
                    <a:pt x="729409" y="54144"/>
                  </a:moveTo>
                  <a:lnTo>
                    <a:pt x="678534" y="54144"/>
                  </a:lnTo>
                  <a:lnTo>
                    <a:pt x="792331" y="205428"/>
                  </a:lnTo>
                  <a:lnTo>
                    <a:pt x="797279" y="210106"/>
                  </a:lnTo>
                  <a:lnTo>
                    <a:pt x="803325" y="212842"/>
                  </a:lnTo>
                  <a:lnTo>
                    <a:pt x="809926" y="213493"/>
                  </a:lnTo>
                  <a:lnTo>
                    <a:pt x="816540" y="211909"/>
                  </a:lnTo>
                  <a:lnTo>
                    <a:pt x="919131" y="168267"/>
                  </a:lnTo>
                  <a:lnTo>
                    <a:pt x="815252" y="168267"/>
                  </a:lnTo>
                  <a:lnTo>
                    <a:pt x="729409" y="54144"/>
                  </a:lnTo>
                  <a:close/>
                </a:path>
                <a:path w="1357630" h="1357629">
                  <a:moveTo>
                    <a:pt x="684921" y="0"/>
                  </a:moveTo>
                  <a:lnTo>
                    <a:pt x="672147" y="0"/>
                  </a:lnTo>
                  <a:lnTo>
                    <a:pt x="666126" y="3005"/>
                  </a:lnTo>
                  <a:lnTo>
                    <a:pt x="541805" y="168267"/>
                  </a:lnTo>
                  <a:lnTo>
                    <a:pt x="592682" y="168267"/>
                  </a:lnTo>
                  <a:lnTo>
                    <a:pt x="678534" y="54144"/>
                  </a:lnTo>
                  <a:lnTo>
                    <a:pt x="729409" y="54144"/>
                  </a:lnTo>
                  <a:lnTo>
                    <a:pt x="690942" y="3005"/>
                  </a:lnTo>
                  <a:lnTo>
                    <a:pt x="684921" y="0"/>
                  </a:lnTo>
                  <a:close/>
                </a:path>
                <a:path w="1357630" h="1357629">
                  <a:moveTo>
                    <a:pt x="1005561" y="87306"/>
                  </a:moveTo>
                  <a:lnTo>
                    <a:pt x="815252" y="168267"/>
                  </a:lnTo>
                  <a:lnTo>
                    <a:pt x="919131" y="168267"/>
                  </a:lnTo>
                  <a:lnTo>
                    <a:pt x="990734" y="137807"/>
                  </a:lnTo>
                  <a:lnTo>
                    <a:pt x="1031689" y="137807"/>
                  </a:lnTo>
                  <a:lnTo>
                    <a:pt x="1027047" y="99724"/>
                  </a:lnTo>
                  <a:lnTo>
                    <a:pt x="1023340" y="94112"/>
                  </a:lnTo>
                  <a:lnTo>
                    <a:pt x="1012283" y="87714"/>
                  </a:lnTo>
                  <a:lnTo>
                    <a:pt x="1005561" y="87306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0">
              <a:extLst>
                <a:ext uri="{FF2B5EF4-FFF2-40B4-BE49-F238E27FC236}">
                  <a16:creationId xmlns:a16="http://schemas.microsoft.com/office/drawing/2014/main" id="{7DBB08C6-764B-4111-B28A-A7AE61D25830}"/>
                </a:ext>
              </a:extLst>
            </p:cNvPr>
            <p:cNvSpPr/>
            <p:nvPr/>
          </p:nvSpPr>
          <p:spPr>
            <a:xfrm>
              <a:off x="939759" y="3203933"/>
              <a:ext cx="176916" cy="17691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1">
              <a:extLst>
                <a:ext uri="{FF2B5EF4-FFF2-40B4-BE49-F238E27FC236}">
                  <a16:creationId xmlns:a16="http://schemas.microsoft.com/office/drawing/2014/main" id="{5ED33F5F-98BC-4914-9941-BA22D2C97CE9}"/>
                </a:ext>
              </a:extLst>
            </p:cNvPr>
            <p:cNvSpPr/>
            <p:nvPr/>
          </p:nvSpPr>
          <p:spPr>
            <a:xfrm>
              <a:off x="939759" y="2574110"/>
              <a:ext cx="177165" cy="589280"/>
            </a:xfrm>
            <a:custGeom>
              <a:avLst/>
              <a:gdLst/>
              <a:ahLst/>
              <a:cxnLst/>
              <a:rect l="l" t="t" r="r" b="b"/>
              <a:pathLst>
                <a:path w="177165" h="589280">
                  <a:moveTo>
                    <a:pt x="88458" y="0"/>
                  </a:moveTo>
                  <a:lnTo>
                    <a:pt x="54060" y="6962"/>
                  </a:lnTo>
                  <a:lnTo>
                    <a:pt x="25939" y="25937"/>
                  </a:lnTo>
                  <a:lnTo>
                    <a:pt x="6962" y="54055"/>
                  </a:lnTo>
                  <a:lnTo>
                    <a:pt x="0" y="88447"/>
                  </a:lnTo>
                  <a:lnTo>
                    <a:pt x="1725" y="110005"/>
                  </a:lnTo>
                  <a:lnTo>
                    <a:pt x="6438" y="148955"/>
                  </a:lnTo>
                  <a:lnTo>
                    <a:pt x="13444" y="201003"/>
                  </a:lnTo>
                  <a:lnTo>
                    <a:pt x="22049" y="261858"/>
                  </a:lnTo>
                  <a:lnTo>
                    <a:pt x="31559" y="327225"/>
                  </a:lnTo>
                  <a:lnTo>
                    <a:pt x="41278" y="392812"/>
                  </a:lnTo>
                  <a:lnTo>
                    <a:pt x="50513" y="454326"/>
                  </a:lnTo>
                  <a:lnTo>
                    <a:pt x="58568" y="507474"/>
                  </a:lnTo>
                  <a:lnTo>
                    <a:pt x="68364" y="571500"/>
                  </a:lnTo>
                  <a:lnTo>
                    <a:pt x="88458" y="588746"/>
                  </a:lnTo>
                  <a:lnTo>
                    <a:pt x="95614" y="587447"/>
                  </a:lnTo>
                  <a:lnTo>
                    <a:pt x="118347" y="507474"/>
                  </a:lnTo>
                  <a:lnTo>
                    <a:pt x="126402" y="454326"/>
                  </a:lnTo>
                  <a:lnTo>
                    <a:pt x="129561" y="433285"/>
                  </a:lnTo>
                  <a:lnTo>
                    <a:pt x="88458" y="433285"/>
                  </a:lnTo>
                  <a:lnTo>
                    <a:pt x="78382" y="365868"/>
                  </a:lnTo>
                  <a:lnTo>
                    <a:pt x="68665" y="299903"/>
                  </a:lnTo>
                  <a:lnTo>
                    <a:pt x="59740" y="238149"/>
                  </a:lnTo>
                  <a:lnTo>
                    <a:pt x="52043" y="183367"/>
                  </a:lnTo>
                  <a:lnTo>
                    <a:pt x="46008" y="138316"/>
                  </a:lnTo>
                  <a:lnTo>
                    <a:pt x="40658" y="88447"/>
                  </a:lnTo>
                  <a:lnTo>
                    <a:pt x="44420" y="69866"/>
                  </a:lnTo>
                  <a:lnTo>
                    <a:pt x="54675" y="54673"/>
                  </a:lnTo>
                  <a:lnTo>
                    <a:pt x="69870" y="44420"/>
                  </a:lnTo>
                  <a:lnTo>
                    <a:pt x="88458" y="40658"/>
                  </a:lnTo>
                  <a:lnTo>
                    <a:pt x="160911" y="40658"/>
                  </a:lnTo>
                  <a:lnTo>
                    <a:pt x="150977" y="25937"/>
                  </a:lnTo>
                  <a:lnTo>
                    <a:pt x="122855" y="6962"/>
                  </a:lnTo>
                  <a:lnTo>
                    <a:pt x="88458" y="0"/>
                  </a:lnTo>
                  <a:close/>
                </a:path>
                <a:path w="177165" h="589280">
                  <a:moveTo>
                    <a:pt x="160911" y="40658"/>
                  </a:moveTo>
                  <a:lnTo>
                    <a:pt x="88458" y="40658"/>
                  </a:lnTo>
                  <a:lnTo>
                    <a:pt x="107045" y="44420"/>
                  </a:lnTo>
                  <a:lnTo>
                    <a:pt x="122241" y="54673"/>
                  </a:lnTo>
                  <a:lnTo>
                    <a:pt x="132495" y="69866"/>
                  </a:lnTo>
                  <a:lnTo>
                    <a:pt x="136257" y="88447"/>
                  </a:lnTo>
                  <a:lnTo>
                    <a:pt x="134847" y="105756"/>
                  </a:lnTo>
                  <a:lnTo>
                    <a:pt x="124872" y="183367"/>
                  </a:lnTo>
                  <a:lnTo>
                    <a:pt x="117175" y="238149"/>
                  </a:lnTo>
                  <a:lnTo>
                    <a:pt x="108251" y="299903"/>
                  </a:lnTo>
                  <a:lnTo>
                    <a:pt x="98533" y="365868"/>
                  </a:lnTo>
                  <a:lnTo>
                    <a:pt x="88458" y="433285"/>
                  </a:lnTo>
                  <a:lnTo>
                    <a:pt x="129561" y="433285"/>
                  </a:lnTo>
                  <a:lnTo>
                    <a:pt x="135637" y="392812"/>
                  </a:lnTo>
                  <a:lnTo>
                    <a:pt x="145356" y="327225"/>
                  </a:lnTo>
                  <a:lnTo>
                    <a:pt x="154866" y="261858"/>
                  </a:lnTo>
                  <a:lnTo>
                    <a:pt x="163471" y="201003"/>
                  </a:lnTo>
                  <a:lnTo>
                    <a:pt x="170477" y="148955"/>
                  </a:lnTo>
                  <a:lnTo>
                    <a:pt x="175190" y="110005"/>
                  </a:lnTo>
                  <a:lnTo>
                    <a:pt x="176916" y="88447"/>
                  </a:lnTo>
                  <a:lnTo>
                    <a:pt x="169953" y="54055"/>
                  </a:lnTo>
                  <a:lnTo>
                    <a:pt x="160911" y="4065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159546CA-A5E8-4EFC-A3E8-6406CAD502F4}"/>
              </a:ext>
            </a:extLst>
          </p:cNvPr>
          <p:cNvGrpSpPr/>
          <p:nvPr/>
        </p:nvGrpSpPr>
        <p:grpSpPr>
          <a:xfrm>
            <a:off x="10122411" y="2727262"/>
            <a:ext cx="773716" cy="707887"/>
            <a:chOff x="10469291" y="2427413"/>
            <a:chExt cx="1184593" cy="1122680"/>
          </a:xfrm>
        </p:grpSpPr>
        <p:sp>
          <p:nvSpPr>
            <p:cNvPr id="37" name="object 12">
              <a:extLst>
                <a:ext uri="{FF2B5EF4-FFF2-40B4-BE49-F238E27FC236}">
                  <a16:creationId xmlns:a16="http://schemas.microsoft.com/office/drawing/2014/main" id="{0947D78F-DE4E-4408-AE34-87F1B589DCEF}"/>
                </a:ext>
              </a:extLst>
            </p:cNvPr>
            <p:cNvSpPr/>
            <p:nvPr/>
          </p:nvSpPr>
          <p:spPr>
            <a:xfrm>
              <a:off x="10469291" y="2427413"/>
              <a:ext cx="1122680" cy="1122680"/>
            </a:xfrm>
            <a:custGeom>
              <a:avLst/>
              <a:gdLst/>
              <a:ahLst/>
              <a:cxnLst/>
              <a:rect l="l" t="t" r="r" b="b"/>
              <a:pathLst>
                <a:path w="1122679" h="1122679">
                  <a:moveTo>
                    <a:pt x="561050" y="0"/>
                  </a:moveTo>
                  <a:lnTo>
                    <a:pt x="512711" y="2063"/>
                  </a:lnTo>
                  <a:lnTo>
                    <a:pt x="465501" y="8140"/>
                  </a:lnTo>
                  <a:lnTo>
                    <a:pt x="419588" y="18060"/>
                  </a:lnTo>
                  <a:lnTo>
                    <a:pt x="375143" y="31655"/>
                  </a:lnTo>
                  <a:lnTo>
                    <a:pt x="332335" y="48754"/>
                  </a:lnTo>
                  <a:lnTo>
                    <a:pt x="291334" y="69187"/>
                  </a:lnTo>
                  <a:lnTo>
                    <a:pt x="252311" y="92786"/>
                  </a:lnTo>
                  <a:lnTo>
                    <a:pt x="215434" y="119380"/>
                  </a:lnTo>
                  <a:lnTo>
                    <a:pt x="180873" y="148799"/>
                  </a:lnTo>
                  <a:lnTo>
                    <a:pt x="148798" y="180874"/>
                  </a:lnTo>
                  <a:lnTo>
                    <a:pt x="119379" y="215436"/>
                  </a:lnTo>
                  <a:lnTo>
                    <a:pt x="92786" y="252313"/>
                  </a:lnTo>
                  <a:lnTo>
                    <a:pt x="69187" y="291338"/>
                  </a:lnTo>
                  <a:lnTo>
                    <a:pt x="48754" y="332339"/>
                  </a:lnTo>
                  <a:lnTo>
                    <a:pt x="31655" y="375148"/>
                  </a:lnTo>
                  <a:lnTo>
                    <a:pt x="18060" y="419594"/>
                  </a:lnTo>
                  <a:lnTo>
                    <a:pt x="8140" y="465508"/>
                  </a:lnTo>
                  <a:lnTo>
                    <a:pt x="2063" y="512720"/>
                  </a:lnTo>
                  <a:lnTo>
                    <a:pt x="0" y="561061"/>
                  </a:lnTo>
                  <a:lnTo>
                    <a:pt x="2063" y="609400"/>
                  </a:lnTo>
                  <a:lnTo>
                    <a:pt x="8140" y="656611"/>
                  </a:lnTo>
                  <a:lnTo>
                    <a:pt x="18060" y="702524"/>
                  </a:lnTo>
                  <a:lnTo>
                    <a:pt x="31655" y="746969"/>
                  </a:lnTo>
                  <a:lnTo>
                    <a:pt x="48754" y="789777"/>
                  </a:lnTo>
                  <a:lnTo>
                    <a:pt x="69187" y="830777"/>
                  </a:lnTo>
                  <a:lnTo>
                    <a:pt x="92786" y="869801"/>
                  </a:lnTo>
                  <a:lnTo>
                    <a:pt x="119379" y="906678"/>
                  </a:lnTo>
                  <a:lnTo>
                    <a:pt x="148798" y="941239"/>
                  </a:lnTo>
                  <a:lnTo>
                    <a:pt x="180873" y="973313"/>
                  </a:lnTo>
                  <a:lnTo>
                    <a:pt x="215434" y="1002732"/>
                  </a:lnTo>
                  <a:lnTo>
                    <a:pt x="252311" y="1029326"/>
                  </a:lnTo>
                  <a:lnTo>
                    <a:pt x="291334" y="1052924"/>
                  </a:lnTo>
                  <a:lnTo>
                    <a:pt x="332335" y="1073358"/>
                  </a:lnTo>
                  <a:lnTo>
                    <a:pt x="375143" y="1090457"/>
                  </a:lnTo>
                  <a:lnTo>
                    <a:pt x="419588" y="1104051"/>
                  </a:lnTo>
                  <a:lnTo>
                    <a:pt x="465501" y="1113972"/>
                  </a:lnTo>
                  <a:lnTo>
                    <a:pt x="512711" y="1120049"/>
                  </a:lnTo>
                  <a:lnTo>
                    <a:pt x="561050" y="1122112"/>
                  </a:lnTo>
                  <a:lnTo>
                    <a:pt x="609391" y="1120049"/>
                  </a:lnTo>
                  <a:lnTo>
                    <a:pt x="656603" y="1113972"/>
                  </a:lnTo>
                  <a:lnTo>
                    <a:pt x="702517" y="1104051"/>
                  </a:lnTo>
                  <a:lnTo>
                    <a:pt x="746964" y="1090457"/>
                  </a:lnTo>
                  <a:lnTo>
                    <a:pt x="776635" y="1078605"/>
                  </a:lnTo>
                  <a:lnTo>
                    <a:pt x="561050" y="1078605"/>
                  </a:lnTo>
                  <a:lnTo>
                    <a:pt x="514012" y="1076486"/>
                  </a:lnTo>
                  <a:lnTo>
                    <a:pt x="468142" y="1070252"/>
                  </a:lnTo>
                  <a:lnTo>
                    <a:pt x="423626" y="1060086"/>
                  </a:lnTo>
                  <a:lnTo>
                    <a:pt x="380647" y="1046174"/>
                  </a:lnTo>
                  <a:lnTo>
                    <a:pt x="339391" y="1028698"/>
                  </a:lnTo>
                  <a:lnTo>
                    <a:pt x="300040" y="1007844"/>
                  </a:lnTo>
                  <a:lnTo>
                    <a:pt x="262779" y="983794"/>
                  </a:lnTo>
                  <a:lnTo>
                    <a:pt x="227792" y="956735"/>
                  </a:lnTo>
                  <a:lnTo>
                    <a:pt x="195263" y="926848"/>
                  </a:lnTo>
                  <a:lnTo>
                    <a:pt x="165377" y="894320"/>
                  </a:lnTo>
                  <a:lnTo>
                    <a:pt x="138317" y="859333"/>
                  </a:lnTo>
                  <a:lnTo>
                    <a:pt x="114268" y="822072"/>
                  </a:lnTo>
                  <a:lnTo>
                    <a:pt x="93413" y="782721"/>
                  </a:lnTo>
                  <a:lnTo>
                    <a:pt x="75938" y="741464"/>
                  </a:lnTo>
                  <a:lnTo>
                    <a:pt x="62025" y="698486"/>
                  </a:lnTo>
                  <a:lnTo>
                    <a:pt x="51859" y="653969"/>
                  </a:lnTo>
                  <a:lnTo>
                    <a:pt x="45625" y="608100"/>
                  </a:lnTo>
                  <a:lnTo>
                    <a:pt x="43506" y="561061"/>
                  </a:lnTo>
                  <a:lnTo>
                    <a:pt x="45625" y="514020"/>
                  </a:lnTo>
                  <a:lnTo>
                    <a:pt x="51859" y="468149"/>
                  </a:lnTo>
                  <a:lnTo>
                    <a:pt x="62025" y="423632"/>
                  </a:lnTo>
                  <a:lnTo>
                    <a:pt x="75938" y="380652"/>
                  </a:lnTo>
                  <a:lnTo>
                    <a:pt x="93413" y="339394"/>
                  </a:lnTo>
                  <a:lnTo>
                    <a:pt x="114268" y="300043"/>
                  </a:lnTo>
                  <a:lnTo>
                    <a:pt x="138317" y="262781"/>
                  </a:lnTo>
                  <a:lnTo>
                    <a:pt x="165377" y="227794"/>
                  </a:lnTo>
                  <a:lnTo>
                    <a:pt x="195263" y="195264"/>
                  </a:lnTo>
                  <a:lnTo>
                    <a:pt x="227792" y="165378"/>
                  </a:lnTo>
                  <a:lnTo>
                    <a:pt x="262779" y="138318"/>
                  </a:lnTo>
                  <a:lnTo>
                    <a:pt x="300040" y="114268"/>
                  </a:lnTo>
                  <a:lnTo>
                    <a:pt x="339391" y="93414"/>
                  </a:lnTo>
                  <a:lnTo>
                    <a:pt x="380647" y="75938"/>
                  </a:lnTo>
                  <a:lnTo>
                    <a:pt x="423626" y="62025"/>
                  </a:lnTo>
                  <a:lnTo>
                    <a:pt x="468142" y="51859"/>
                  </a:lnTo>
                  <a:lnTo>
                    <a:pt x="514012" y="45625"/>
                  </a:lnTo>
                  <a:lnTo>
                    <a:pt x="561050" y="43506"/>
                  </a:lnTo>
                  <a:lnTo>
                    <a:pt x="776478" y="43506"/>
                  </a:lnTo>
                  <a:lnTo>
                    <a:pt x="756944" y="35235"/>
                  </a:lnTo>
                  <a:lnTo>
                    <a:pt x="709815" y="20023"/>
                  </a:lnTo>
                  <a:lnTo>
                    <a:pt x="661286" y="8989"/>
                  </a:lnTo>
                  <a:lnTo>
                    <a:pt x="611613" y="2270"/>
                  </a:lnTo>
                  <a:lnTo>
                    <a:pt x="561050" y="0"/>
                  </a:lnTo>
                  <a:close/>
                </a:path>
                <a:path w="1122679" h="1122679">
                  <a:moveTo>
                    <a:pt x="1083825" y="395582"/>
                  </a:moveTo>
                  <a:lnTo>
                    <a:pt x="1075202" y="396197"/>
                  </a:lnTo>
                  <a:lnTo>
                    <a:pt x="1067495" y="400100"/>
                  </a:lnTo>
                  <a:lnTo>
                    <a:pt x="1062069" y="406433"/>
                  </a:lnTo>
                  <a:lnTo>
                    <a:pt x="1059412" y="414339"/>
                  </a:lnTo>
                  <a:lnTo>
                    <a:pt x="1060009" y="422960"/>
                  </a:lnTo>
                  <a:lnTo>
                    <a:pt x="1068123" y="456819"/>
                  </a:lnTo>
                  <a:lnTo>
                    <a:pt x="1073937" y="491202"/>
                  </a:lnTo>
                  <a:lnTo>
                    <a:pt x="1077436" y="525989"/>
                  </a:lnTo>
                  <a:lnTo>
                    <a:pt x="1078605" y="561061"/>
                  </a:lnTo>
                  <a:lnTo>
                    <a:pt x="1076486" y="608100"/>
                  </a:lnTo>
                  <a:lnTo>
                    <a:pt x="1070252" y="653969"/>
                  </a:lnTo>
                  <a:lnTo>
                    <a:pt x="1060086" y="698486"/>
                  </a:lnTo>
                  <a:lnTo>
                    <a:pt x="1046174" y="741464"/>
                  </a:lnTo>
                  <a:lnTo>
                    <a:pt x="1028698" y="782721"/>
                  </a:lnTo>
                  <a:lnTo>
                    <a:pt x="1007843" y="822072"/>
                  </a:lnTo>
                  <a:lnTo>
                    <a:pt x="983794" y="859333"/>
                  </a:lnTo>
                  <a:lnTo>
                    <a:pt x="956734" y="894320"/>
                  </a:lnTo>
                  <a:lnTo>
                    <a:pt x="926847" y="926848"/>
                  </a:lnTo>
                  <a:lnTo>
                    <a:pt x="894318" y="956735"/>
                  </a:lnTo>
                  <a:lnTo>
                    <a:pt x="859330" y="983794"/>
                  </a:lnTo>
                  <a:lnTo>
                    <a:pt x="822069" y="1007844"/>
                  </a:lnTo>
                  <a:lnTo>
                    <a:pt x="782717" y="1028698"/>
                  </a:lnTo>
                  <a:lnTo>
                    <a:pt x="741459" y="1046174"/>
                  </a:lnTo>
                  <a:lnTo>
                    <a:pt x="698480" y="1060086"/>
                  </a:lnTo>
                  <a:lnTo>
                    <a:pt x="653962" y="1070252"/>
                  </a:lnTo>
                  <a:lnTo>
                    <a:pt x="608091" y="1076486"/>
                  </a:lnTo>
                  <a:lnTo>
                    <a:pt x="561050" y="1078605"/>
                  </a:lnTo>
                  <a:lnTo>
                    <a:pt x="776635" y="1078605"/>
                  </a:lnTo>
                  <a:lnTo>
                    <a:pt x="830774" y="1052924"/>
                  </a:lnTo>
                  <a:lnTo>
                    <a:pt x="869798" y="1029326"/>
                  </a:lnTo>
                  <a:lnTo>
                    <a:pt x="906676" y="1002732"/>
                  </a:lnTo>
                  <a:lnTo>
                    <a:pt x="941237" y="973313"/>
                  </a:lnTo>
                  <a:lnTo>
                    <a:pt x="973312" y="941239"/>
                  </a:lnTo>
                  <a:lnTo>
                    <a:pt x="1002732" y="906678"/>
                  </a:lnTo>
                  <a:lnTo>
                    <a:pt x="1029325" y="869801"/>
                  </a:lnTo>
                  <a:lnTo>
                    <a:pt x="1052924" y="830777"/>
                  </a:lnTo>
                  <a:lnTo>
                    <a:pt x="1073358" y="789777"/>
                  </a:lnTo>
                  <a:lnTo>
                    <a:pt x="1090457" y="746969"/>
                  </a:lnTo>
                  <a:lnTo>
                    <a:pt x="1104051" y="702524"/>
                  </a:lnTo>
                  <a:lnTo>
                    <a:pt x="1113972" y="656611"/>
                  </a:lnTo>
                  <a:lnTo>
                    <a:pt x="1120049" y="609400"/>
                  </a:lnTo>
                  <a:lnTo>
                    <a:pt x="1122112" y="561061"/>
                  </a:lnTo>
                  <a:lnTo>
                    <a:pt x="1120844" y="523065"/>
                  </a:lnTo>
                  <a:lnTo>
                    <a:pt x="1110750" y="448102"/>
                  </a:lnTo>
                  <a:lnTo>
                    <a:pt x="1098062" y="403677"/>
                  </a:lnTo>
                  <a:lnTo>
                    <a:pt x="1091732" y="398241"/>
                  </a:lnTo>
                  <a:lnTo>
                    <a:pt x="1083825" y="395582"/>
                  </a:lnTo>
                  <a:close/>
                </a:path>
                <a:path w="1122679" h="1122679">
                  <a:moveTo>
                    <a:pt x="776478" y="43506"/>
                  </a:moveTo>
                  <a:lnTo>
                    <a:pt x="561050" y="43506"/>
                  </a:lnTo>
                  <a:lnTo>
                    <a:pt x="612315" y="46037"/>
                  </a:lnTo>
                  <a:lnTo>
                    <a:pt x="662559" y="53521"/>
                  </a:lnTo>
                  <a:lnTo>
                    <a:pt x="711468" y="65790"/>
                  </a:lnTo>
                  <a:lnTo>
                    <a:pt x="758732" y="82678"/>
                  </a:lnTo>
                  <a:lnTo>
                    <a:pt x="804035" y="104019"/>
                  </a:lnTo>
                  <a:lnTo>
                    <a:pt x="847066" y="129646"/>
                  </a:lnTo>
                  <a:lnTo>
                    <a:pt x="887512" y="159392"/>
                  </a:lnTo>
                  <a:lnTo>
                    <a:pt x="925060" y="193093"/>
                  </a:lnTo>
                  <a:lnTo>
                    <a:pt x="959397" y="230580"/>
                  </a:lnTo>
                  <a:lnTo>
                    <a:pt x="990210" y="271688"/>
                  </a:lnTo>
                  <a:lnTo>
                    <a:pt x="996366" y="277746"/>
                  </a:lnTo>
                  <a:lnTo>
                    <a:pt x="1004101" y="280863"/>
                  </a:lnTo>
                  <a:lnTo>
                    <a:pt x="1012443" y="280858"/>
                  </a:lnTo>
                  <a:lnTo>
                    <a:pt x="1020419" y="277551"/>
                  </a:lnTo>
                  <a:lnTo>
                    <a:pt x="1026480" y="271385"/>
                  </a:lnTo>
                  <a:lnTo>
                    <a:pt x="1029600" y="263647"/>
                  </a:lnTo>
                  <a:lnTo>
                    <a:pt x="1029594" y="255307"/>
                  </a:lnTo>
                  <a:lnTo>
                    <a:pt x="996070" y="206666"/>
                  </a:lnTo>
                  <a:lnTo>
                    <a:pt x="962686" y="169230"/>
                  </a:lnTo>
                  <a:lnTo>
                    <a:pt x="926374" y="135158"/>
                  </a:lnTo>
                  <a:lnTo>
                    <a:pt x="887389" y="104587"/>
                  </a:lnTo>
                  <a:lnTo>
                    <a:pt x="845986" y="77653"/>
                  </a:lnTo>
                  <a:lnTo>
                    <a:pt x="802420" y="54490"/>
                  </a:lnTo>
                  <a:lnTo>
                    <a:pt x="776478" y="43506"/>
                  </a:lnTo>
                  <a:close/>
                </a:path>
              </a:pathLst>
            </a:custGeom>
            <a:solidFill>
              <a:schemeClr val="tx1">
                <a:alpha val="63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3">
              <a:extLst>
                <a:ext uri="{FF2B5EF4-FFF2-40B4-BE49-F238E27FC236}">
                  <a16:creationId xmlns:a16="http://schemas.microsoft.com/office/drawing/2014/main" id="{B1497E09-BFBB-4339-9658-5B20024325F3}"/>
                </a:ext>
              </a:extLst>
            </p:cNvPr>
            <p:cNvSpPr/>
            <p:nvPr/>
          </p:nvSpPr>
          <p:spPr>
            <a:xfrm>
              <a:off x="10688684" y="2453832"/>
              <a:ext cx="965200" cy="906780"/>
            </a:xfrm>
            <a:custGeom>
              <a:avLst/>
              <a:gdLst/>
              <a:ahLst/>
              <a:cxnLst/>
              <a:rect l="l" t="t" r="r" b="b"/>
              <a:pathLst>
                <a:path w="965200" h="906779">
                  <a:moveTo>
                    <a:pt x="24759" y="468432"/>
                  </a:moveTo>
                  <a:lnTo>
                    <a:pt x="16424" y="468781"/>
                  </a:lnTo>
                  <a:lnTo>
                    <a:pt x="8591" y="472434"/>
                  </a:lnTo>
                  <a:lnTo>
                    <a:pt x="2797" y="478842"/>
                  </a:lnTo>
                  <a:lnTo>
                    <a:pt x="0" y="486701"/>
                  </a:lnTo>
                  <a:lnTo>
                    <a:pt x="351" y="495031"/>
                  </a:lnTo>
                  <a:lnTo>
                    <a:pt x="4005" y="502852"/>
                  </a:lnTo>
                  <a:lnTo>
                    <a:pt x="299043" y="902924"/>
                  </a:lnTo>
                  <a:lnTo>
                    <a:pt x="305535" y="906190"/>
                  </a:lnTo>
                  <a:lnTo>
                    <a:pt x="319409" y="906180"/>
                  </a:lnTo>
                  <a:lnTo>
                    <a:pt x="325911" y="902871"/>
                  </a:lnTo>
                  <a:lnTo>
                    <a:pt x="366273" y="847690"/>
                  </a:lnTo>
                  <a:lnTo>
                    <a:pt x="312372" y="847690"/>
                  </a:lnTo>
                  <a:lnTo>
                    <a:pt x="39019" y="477041"/>
                  </a:lnTo>
                  <a:lnTo>
                    <a:pt x="32617" y="471235"/>
                  </a:lnTo>
                  <a:lnTo>
                    <a:pt x="24759" y="468432"/>
                  </a:lnTo>
                  <a:close/>
                </a:path>
                <a:path w="965200" h="906779">
                  <a:moveTo>
                    <a:pt x="940277" y="0"/>
                  </a:moveTo>
                  <a:lnTo>
                    <a:pt x="932432" y="2828"/>
                  </a:lnTo>
                  <a:lnTo>
                    <a:pt x="926060" y="8658"/>
                  </a:lnTo>
                  <a:lnTo>
                    <a:pt x="312372" y="847690"/>
                  </a:lnTo>
                  <a:lnTo>
                    <a:pt x="366273" y="847690"/>
                  </a:lnTo>
                  <a:lnTo>
                    <a:pt x="961180" y="34343"/>
                  </a:lnTo>
                  <a:lnTo>
                    <a:pt x="964797" y="26504"/>
                  </a:lnTo>
                  <a:lnTo>
                    <a:pt x="965117" y="18170"/>
                  </a:lnTo>
                  <a:lnTo>
                    <a:pt x="962287" y="10324"/>
                  </a:lnTo>
                  <a:lnTo>
                    <a:pt x="956457" y="3946"/>
                  </a:lnTo>
                  <a:lnTo>
                    <a:pt x="948613" y="322"/>
                  </a:lnTo>
                  <a:lnTo>
                    <a:pt x="940277" y="0"/>
                  </a:lnTo>
                  <a:close/>
                </a:path>
              </a:pathLst>
            </a:custGeom>
            <a:solidFill>
              <a:schemeClr val="tx1">
                <a:alpha val="63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AB3D6182-8FD7-46C3-AD93-FFC3DECABA9D}"/>
              </a:ext>
            </a:extLst>
          </p:cNvPr>
          <p:cNvSpPr/>
          <p:nvPr/>
        </p:nvSpPr>
        <p:spPr>
          <a:xfrm>
            <a:off x="9901756" y="2584421"/>
            <a:ext cx="1005205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30200" marR="347980" algn="ctr">
              <a:spcBef>
                <a:spcPts val="765"/>
              </a:spcBef>
            </a:pPr>
            <a:r>
              <a:rPr lang="ru-RU" sz="2400" b="1" dirty="0">
                <a:latin typeface="Geometria bold"/>
                <a:cs typeface="Arial"/>
              </a:rPr>
              <a:t>Существующие и предлагаемые решения  </a:t>
            </a:r>
          </a:p>
          <a:p>
            <a:pPr marL="330200" marR="347980" algn="ctr">
              <a:spcBef>
                <a:spcPts val="765"/>
              </a:spcBef>
            </a:pPr>
            <a:r>
              <a:rPr lang="ru-RU" sz="2400" b="1" dirty="0">
                <a:latin typeface="Geometria bold"/>
                <a:cs typeface="Arial"/>
              </a:rPr>
              <a:t>в регионах не могут решить стоящую перед</a:t>
            </a:r>
          </a:p>
          <a:p>
            <a:pPr marL="330200" marR="347980" algn="ctr">
              <a:spcBef>
                <a:spcPts val="765"/>
              </a:spcBef>
            </a:pPr>
            <a:r>
              <a:rPr lang="ru-RU" sz="2400" b="1" dirty="0">
                <a:latin typeface="Geometria bold"/>
                <a:cs typeface="Arial"/>
              </a:rPr>
              <a:t>исполнительной властью задачу</a:t>
            </a:r>
          </a:p>
          <a:p>
            <a:pPr marL="330200" marR="347980" algn="ctr">
              <a:spcBef>
                <a:spcPts val="765"/>
              </a:spcBef>
            </a:pPr>
            <a:endParaRPr lang="ru-RU" sz="2400" dirty="0">
              <a:latin typeface="Geometria bold"/>
              <a:cs typeface="Arial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846DAC-7EC3-495A-9C0B-07E88C5A4BC5}"/>
              </a:ext>
            </a:extLst>
          </p:cNvPr>
          <p:cNvSpPr/>
          <p:nvPr/>
        </p:nvSpPr>
        <p:spPr>
          <a:xfrm>
            <a:off x="526096" y="4179479"/>
            <a:ext cx="93756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Geometria bold"/>
              </a:rPr>
              <a:t>В результате автомобилизации, урбанизации, роста  </a:t>
            </a:r>
          </a:p>
          <a:p>
            <a:r>
              <a:rPr lang="ru-RU" sz="2000" dirty="0">
                <a:latin typeface="Geometria bold"/>
              </a:rPr>
              <a:t>населения в рамках ограниченной улично-дорожной  сети (УДС) в РФ …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565502B-B52C-4816-9692-5940E2A46678}"/>
              </a:ext>
            </a:extLst>
          </p:cNvPr>
          <p:cNvSpPr/>
          <p:nvPr/>
        </p:nvSpPr>
        <p:spPr>
          <a:xfrm>
            <a:off x="10052050" y="4357864"/>
            <a:ext cx="20574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Ввиду того, что …</a:t>
            </a: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364D265F-8F1C-4F5F-A75E-37D840502703}"/>
              </a:ext>
            </a:extLst>
          </p:cNvPr>
          <p:cNvGrpSpPr/>
          <p:nvPr/>
        </p:nvGrpSpPr>
        <p:grpSpPr>
          <a:xfrm>
            <a:off x="613055" y="5008138"/>
            <a:ext cx="912896" cy="687070"/>
            <a:chOff x="444737" y="5181477"/>
            <a:chExt cx="912896" cy="687070"/>
          </a:xfrm>
        </p:grpSpPr>
        <p:sp>
          <p:nvSpPr>
            <p:cNvPr id="41" name="object 15">
              <a:extLst>
                <a:ext uri="{FF2B5EF4-FFF2-40B4-BE49-F238E27FC236}">
                  <a16:creationId xmlns:a16="http://schemas.microsoft.com/office/drawing/2014/main" id="{7314B6C9-C720-4BC1-B012-6F6DF881596D}"/>
                </a:ext>
              </a:extLst>
            </p:cNvPr>
            <p:cNvSpPr/>
            <p:nvPr/>
          </p:nvSpPr>
          <p:spPr>
            <a:xfrm>
              <a:off x="820129" y="5542115"/>
              <a:ext cx="46990" cy="46355"/>
            </a:xfrm>
            <a:custGeom>
              <a:avLst/>
              <a:gdLst/>
              <a:ahLst/>
              <a:cxnLst/>
              <a:rect l="l" t="t" r="r" b="b"/>
              <a:pathLst>
                <a:path w="46990" h="46354">
                  <a:moveTo>
                    <a:pt x="23245" y="0"/>
                  </a:moveTo>
                  <a:lnTo>
                    <a:pt x="14206" y="1800"/>
                  </a:lnTo>
                  <a:lnTo>
                    <a:pt x="6816" y="6709"/>
                  </a:lnTo>
                  <a:lnTo>
                    <a:pt x="1829" y="13985"/>
                  </a:lnTo>
                  <a:lnTo>
                    <a:pt x="0" y="22889"/>
                  </a:lnTo>
                  <a:lnTo>
                    <a:pt x="1829" y="31793"/>
                  </a:lnTo>
                  <a:lnTo>
                    <a:pt x="6816" y="39069"/>
                  </a:lnTo>
                  <a:lnTo>
                    <a:pt x="14206" y="43978"/>
                  </a:lnTo>
                  <a:lnTo>
                    <a:pt x="23245" y="45778"/>
                  </a:lnTo>
                  <a:lnTo>
                    <a:pt x="32282" y="43978"/>
                  </a:lnTo>
                  <a:lnTo>
                    <a:pt x="39668" y="39069"/>
                  </a:lnTo>
                  <a:lnTo>
                    <a:pt x="44652" y="31793"/>
                  </a:lnTo>
                  <a:lnTo>
                    <a:pt x="46480" y="22889"/>
                  </a:lnTo>
                  <a:lnTo>
                    <a:pt x="44652" y="13985"/>
                  </a:lnTo>
                  <a:lnTo>
                    <a:pt x="39668" y="6709"/>
                  </a:lnTo>
                  <a:lnTo>
                    <a:pt x="32282" y="1800"/>
                  </a:lnTo>
                  <a:lnTo>
                    <a:pt x="23245" y="0"/>
                  </a:lnTo>
                  <a:close/>
                </a:path>
              </a:pathLst>
            </a:custGeom>
            <a:ln w="1047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16">
              <a:extLst>
                <a:ext uri="{FF2B5EF4-FFF2-40B4-BE49-F238E27FC236}">
                  <a16:creationId xmlns:a16="http://schemas.microsoft.com/office/drawing/2014/main" id="{35EFF0FC-D6F1-41B7-93BB-87EC3A05F5A0}"/>
                </a:ext>
              </a:extLst>
            </p:cNvPr>
            <p:cNvSpPr/>
            <p:nvPr/>
          </p:nvSpPr>
          <p:spPr>
            <a:xfrm>
              <a:off x="1109984" y="5629170"/>
              <a:ext cx="36830" cy="49530"/>
            </a:xfrm>
            <a:custGeom>
              <a:avLst/>
              <a:gdLst/>
              <a:ahLst/>
              <a:cxnLst/>
              <a:rect l="l" t="t" r="r" b="b"/>
              <a:pathLst>
                <a:path w="36830" h="49529">
                  <a:moveTo>
                    <a:pt x="0" y="49160"/>
                  </a:moveTo>
                  <a:lnTo>
                    <a:pt x="36229" y="49160"/>
                  </a:lnTo>
                  <a:lnTo>
                    <a:pt x="36229" y="0"/>
                  </a:lnTo>
                  <a:lnTo>
                    <a:pt x="0" y="0"/>
                  </a:lnTo>
                  <a:lnTo>
                    <a:pt x="0" y="49160"/>
                  </a:lnTo>
                  <a:close/>
                </a:path>
              </a:pathLst>
            </a:custGeom>
            <a:ln w="1047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17">
              <a:extLst>
                <a:ext uri="{FF2B5EF4-FFF2-40B4-BE49-F238E27FC236}">
                  <a16:creationId xmlns:a16="http://schemas.microsoft.com/office/drawing/2014/main" id="{6742BC81-8D1D-4A20-BCC8-5C9F3079A757}"/>
                </a:ext>
              </a:extLst>
            </p:cNvPr>
            <p:cNvSpPr/>
            <p:nvPr/>
          </p:nvSpPr>
          <p:spPr>
            <a:xfrm>
              <a:off x="1076488" y="5542115"/>
              <a:ext cx="46990" cy="46355"/>
            </a:xfrm>
            <a:custGeom>
              <a:avLst/>
              <a:gdLst/>
              <a:ahLst/>
              <a:cxnLst/>
              <a:rect l="l" t="t" r="r" b="b"/>
              <a:pathLst>
                <a:path w="46990" h="46354">
                  <a:moveTo>
                    <a:pt x="23245" y="0"/>
                  </a:moveTo>
                  <a:lnTo>
                    <a:pt x="14206" y="1800"/>
                  </a:lnTo>
                  <a:lnTo>
                    <a:pt x="6816" y="6709"/>
                  </a:lnTo>
                  <a:lnTo>
                    <a:pt x="1829" y="13985"/>
                  </a:lnTo>
                  <a:lnTo>
                    <a:pt x="0" y="22889"/>
                  </a:lnTo>
                  <a:lnTo>
                    <a:pt x="1829" y="31793"/>
                  </a:lnTo>
                  <a:lnTo>
                    <a:pt x="6816" y="39069"/>
                  </a:lnTo>
                  <a:lnTo>
                    <a:pt x="14206" y="43978"/>
                  </a:lnTo>
                  <a:lnTo>
                    <a:pt x="23245" y="45778"/>
                  </a:lnTo>
                  <a:lnTo>
                    <a:pt x="32276" y="43978"/>
                  </a:lnTo>
                  <a:lnTo>
                    <a:pt x="39659" y="39069"/>
                  </a:lnTo>
                  <a:lnTo>
                    <a:pt x="44641" y="31793"/>
                  </a:lnTo>
                  <a:lnTo>
                    <a:pt x="46469" y="22889"/>
                  </a:lnTo>
                  <a:lnTo>
                    <a:pt x="44641" y="13985"/>
                  </a:lnTo>
                  <a:lnTo>
                    <a:pt x="39659" y="6709"/>
                  </a:lnTo>
                  <a:lnTo>
                    <a:pt x="32276" y="1800"/>
                  </a:lnTo>
                  <a:lnTo>
                    <a:pt x="23245" y="0"/>
                  </a:lnTo>
                  <a:close/>
                </a:path>
              </a:pathLst>
            </a:custGeom>
            <a:ln w="1047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18">
              <a:extLst>
                <a:ext uri="{FF2B5EF4-FFF2-40B4-BE49-F238E27FC236}">
                  <a16:creationId xmlns:a16="http://schemas.microsoft.com/office/drawing/2014/main" id="{4663B8B4-5B27-4657-B4A5-916C26F0EF31}"/>
                </a:ext>
              </a:extLst>
            </p:cNvPr>
            <p:cNvSpPr/>
            <p:nvPr/>
          </p:nvSpPr>
          <p:spPr>
            <a:xfrm>
              <a:off x="796873" y="5629170"/>
              <a:ext cx="36830" cy="49530"/>
            </a:xfrm>
            <a:custGeom>
              <a:avLst/>
              <a:gdLst/>
              <a:ahLst/>
              <a:cxnLst/>
              <a:rect l="l" t="t" r="r" b="b"/>
              <a:pathLst>
                <a:path w="36830" h="49529">
                  <a:moveTo>
                    <a:pt x="0" y="49160"/>
                  </a:moveTo>
                  <a:lnTo>
                    <a:pt x="36229" y="49160"/>
                  </a:lnTo>
                  <a:lnTo>
                    <a:pt x="36229" y="0"/>
                  </a:lnTo>
                  <a:lnTo>
                    <a:pt x="0" y="0"/>
                  </a:lnTo>
                  <a:lnTo>
                    <a:pt x="0" y="49160"/>
                  </a:lnTo>
                  <a:close/>
                </a:path>
              </a:pathLst>
            </a:custGeom>
            <a:ln w="1047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19">
              <a:extLst>
                <a:ext uri="{FF2B5EF4-FFF2-40B4-BE49-F238E27FC236}">
                  <a16:creationId xmlns:a16="http://schemas.microsoft.com/office/drawing/2014/main" id="{FDB30462-3A13-4E7E-A299-658AB0C260A4}"/>
                </a:ext>
              </a:extLst>
            </p:cNvPr>
            <p:cNvSpPr/>
            <p:nvPr/>
          </p:nvSpPr>
          <p:spPr>
            <a:xfrm>
              <a:off x="762026" y="5350760"/>
              <a:ext cx="573405" cy="347980"/>
            </a:xfrm>
            <a:custGeom>
              <a:avLst/>
              <a:gdLst/>
              <a:ahLst/>
              <a:cxnLst/>
              <a:rect l="l" t="t" r="r" b="b"/>
              <a:pathLst>
                <a:path w="573405" h="347979">
                  <a:moveTo>
                    <a:pt x="527879" y="302064"/>
                  </a:moveTo>
                  <a:lnTo>
                    <a:pt x="454289" y="267080"/>
                  </a:lnTo>
                  <a:lnTo>
                    <a:pt x="426227" y="345978"/>
                  </a:lnTo>
                  <a:lnTo>
                    <a:pt x="404699" y="285415"/>
                  </a:lnTo>
                  <a:lnTo>
                    <a:pt x="404699" y="337769"/>
                  </a:lnTo>
                  <a:lnTo>
                    <a:pt x="404699" y="343371"/>
                  </a:lnTo>
                  <a:lnTo>
                    <a:pt x="400103" y="347937"/>
                  </a:lnTo>
                  <a:lnTo>
                    <a:pt x="394438" y="347937"/>
                  </a:lnTo>
                  <a:lnTo>
                    <a:pt x="337706" y="347937"/>
                  </a:lnTo>
                  <a:lnTo>
                    <a:pt x="332052" y="347937"/>
                  </a:lnTo>
                  <a:lnTo>
                    <a:pt x="327455" y="343371"/>
                  </a:lnTo>
                  <a:lnTo>
                    <a:pt x="327455" y="337769"/>
                  </a:lnTo>
                  <a:lnTo>
                    <a:pt x="327455" y="278410"/>
                  </a:lnTo>
                  <a:lnTo>
                    <a:pt x="91599" y="278410"/>
                  </a:lnTo>
                  <a:lnTo>
                    <a:pt x="91599" y="337769"/>
                  </a:lnTo>
                  <a:lnTo>
                    <a:pt x="91599" y="343371"/>
                  </a:lnTo>
                  <a:lnTo>
                    <a:pt x="87002" y="347937"/>
                  </a:lnTo>
                  <a:lnTo>
                    <a:pt x="81337" y="347937"/>
                  </a:lnTo>
                  <a:lnTo>
                    <a:pt x="24606" y="347937"/>
                  </a:lnTo>
                  <a:lnTo>
                    <a:pt x="18952" y="347937"/>
                  </a:lnTo>
                  <a:lnTo>
                    <a:pt x="14355" y="343371"/>
                  </a:lnTo>
                  <a:lnTo>
                    <a:pt x="14355" y="337769"/>
                  </a:lnTo>
                  <a:lnTo>
                    <a:pt x="14355" y="272766"/>
                  </a:lnTo>
                  <a:lnTo>
                    <a:pt x="8348" y="267544"/>
                  </a:lnTo>
                  <a:lnTo>
                    <a:pt x="3832" y="261129"/>
                  </a:lnTo>
                  <a:lnTo>
                    <a:pt x="988" y="253829"/>
                  </a:lnTo>
                  <a:lnTo>
                    <a:pt x="0" y="245950"/>
                  </a:lnTo>
                  <a:lnTo>
                    <a:pt x="0" y="175785"/>
                  </a:lnTo>
                  <a:lnTo>
                    <a:pt x="1079" y="167515"/>
                  </a:lnTo>
                  <a:lnTo>
                    <a:pt x="4180" y="159927"/>
                  </a:lnTo>
                  <a:lnTo>
                    <a:pt x="9099" y="153359"/>
                  </a:lnTo>
                  <a:lnTo>
                    <a:pt x="15633" y="148152"/>
                  </a:lnTo>
                  <a:lnTo>
                    <a:pt x="59589" y="22062"/>
                  </a:lnTo>
                  <a:lnTo>
                    <a:pt x="64933" y="12925"/>
                  </a:lnTo>
                  <a:lnTo>
                    <a:pt x="72472" y="5973"/>
                  </a:lnTo>
                  <a:lnTo>
                    <a:pt x="81675" y="1550"/>
                  </a:lnTo>
                  <a:lnTo>
                    <a:pt x="92007" y="0"/>
                  </a:lnTo>
                  <a:lnTo>
                    <a:pt x="325770" y="0"/>
                  </a:lnTo>
                  <a:lnTo>
                    <a:pt x="399097" y="142519"/>
                  </a:lnTo>
                  <a:lnTo>
                    <a:pt x="398940" y="139189"/>
                  </a:lnTo>
                  <a:lnTo>
                    <a:pt x="398186" y="131629"/>
                  </a:lnTo>
                  <a:lnTo>
                    <a:pt x="426227" y="52731"/>
                  </a:lnTo>
                  <a:lnTo>
                    <a:pt x="454289" y="131629"/>
                  </a:lnTo>
                  <a:lnTo>
                    <a:pt x="529910" y="95682"/>
                  </a:lnTo>
                  <a:lnTo>
                    <a:pt x="528947" y="97703"/>
                  </a:lnTo>
                  <a:lnTo>
                    <a:pt x="493953" y="171303"/>
                  </a:lnTo>
                  <a:lnTo>
                    <a:pt x="572851" y="199355"/>
                  </a:lnTo>
                  <a:lnTo>
                    <a:pt x="493953" y="227406"/>
                  </a:lnTo>
                  <a:lnTo>
                    <a:pt x="529910" y="303037"/>
                  </a:lnTo>
                  <a:lnTo>
                    <a:pt x="527879" y="302064"/>
                  </a:lnTo>
                  <a:close/>
                </a:path>
              </a:pathLst>
            </a:custGeom>
            <a:ln w="1047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20">
              <a:extLst>
                <a:ext uri="{FF2B5EF4-FFF2-40B4-BE49-F238E27FC236}">
                  <a16:creationId xmlns:a16="http://schemas.microsoft.com/office/drawing/2014/main" id="{1D4DB069-AF92-4354-A21B-580873D3FAA8}"/>
                </a:ext>
              </a:extLst>
            </p:cNvPr>
            <p:cNvSpPr/>
            <p:nvPr/>
          </p:nvSpPr>
          <p:spPr>
            <a:xfrm>
              <a:off x="670563" y="5181477"/>
              <a:ext cx="687070" cy="687070"/>
            </a:xfrm>
            <a:custGeom>
              <a:avLst/>
              <a:gdLst/>
              <a:ahLst/>
              <a:cxnLst/>
              <a:rect l="l" t="t" r="r" b="b"/>
              <a:pathLst>
                <a:path w="687069" h="687070">
                  <a:moveTo>
                    <a:pt x="343246" y="0"/>
                  </a:moveTo>
                  <a:lnTo>
                    <a:pt x="296668" y="3133"/>
                  </a:lnTo>
                  <a:lnTo>
                    <a:pt x="251995" y="12261"/>
                  </a:lnTo>
                  <a:lnTo>
                    <a:pt x="209636" y="26974"/>
                  </a:lnTo>
                  <a:lnTo>
                    <a:pt x="170000" y="46864"/>
                  </a:lnTo>
                  <a:lnTo>
                    <a:pt x="133496" y="71521"/>
                  </a:lnTo>
                  <a:lnTo>
                    <a:pt x="100532" y="100537"/>
                  </a:lnTo>
                  <a:lnTo>
                    <a:pt x="71517" y="133502"/>
                  </a:lnTo>
                  <a:lnTo>
                    <a:pt x="46861" y="170008"/>
                  </a:lnTo>
                  <a:lnTo>
                    <a:pt x="26973" y="209645"/>
                  </a:lnTo>
                  <a:lnTo>
                    <a:pt x="12260" y="252005"/>
                  </a:lnTo>
                  <a:lnTo>
                    <a:pt x="3133" y="296678"/>
                  </a:lnTo>
                  <a:lnTo>
                    <a:pt x="0" y="343256"/>
                  </a:lnTo>
                  <a:lnTo>
                    <a:pt x="3133" y="389832"/>
                  </a:lnTo>
                  <a:lnTo>
                    <a:pt x="12260" y="434503"/>
                  </a:lnTo>
                  <a:lnTo>
                    <a:pt x="26973" y="476861"/>
                  </a:lnTo>
                  <a:lnTo>
                    <a:pt x="46861" y="516497"/>
                  </a:lnTo>
                  <a:lnTo>
                    <a:pt x="71517" y="553002"/>
                  </a:lnTo>
                  <a:lnTo>
                    <a:pt x="100532" y="585966"/>
                  </a:lnTo>
                  <a:lnTo>
                    <a:pt x="133496" y="614981"/>
                  </a:lnTo>
                  <a:lnTo>
                    <a:pt x="170000" y="639638"/>
                  </a:lnTo>
                  <a:lnTo>
                    <a:pt x="209636" y="659528"/>
                  </a:lnTo>
                  <a:lnTo>
                    <a:pt x="251995" y="674241"/>
                  </a:lnTo>
                  <a:lnTo>
                    <a:pt x="296668" y="683369"/>
                  </a:lnTo>
                  <a:lnTo>
                    <a:pt x="343246" y="686502"/>
                  </a:lnTo>
                  <a:lnTo>
                    <a:pt x="389821" y="683369"/>
                  </a:lnTo>
                  <a:lnTo>
                    <a:pt x="434492" y="674241"/>
                  </a:lnTo>
                  <a:lnTo>
                    <a:pt x="476850" y="659528"/>
                  </a:lnTo>
                  <a:lnTo>
                    <a:pt x="516486" y="639638"/>
                  </a:lnTo>
                  <a:lnTo>
                    <a:pt x="552991" y="614981"/>
                  </a:lnTo>
                  <a:lnTo>
                    <a:pt x="585955" y="585966"/>
                  </a:lnTo>
                  <a:lnTo>
                    <a:pt x="614971" y="553002"/>
                  </a:lnTo>
                  <a:lnTo>
                    <a:pt x="639627" y="516497"/>
                  </a:lnTo>
                  <a:lnTo>
                    <a:pt x="659517" y="476861"/>
                  </a:lnTo>
                  <a:lnTo>
                    <a:pt x="674230" y="434503"/>
                  </a:lnTo>
                  <a:lnTo>
                    <a:pt x="683358" y="389832"/>
                  </a:lnTo>
                  <a:lnTo>
                    <a:pt x="686492" y="343256"/>
                  </a:lnTo>
                  <a:lnTo>
                    <a:pt x="683358" y="296678"/>
                  </a:lnTo>
                  <a:lnTo>
                    <a:pt x="674230" y="252005"/>
                  </a:lnTo>
                  <a:lnTo>
                    <a:pt x="659517" y="209645"/>
                  </a:lnTo>
                  <a:lnTo>
                    <a:pt x="639627" y="170008"/>
                  </a:lnTo>
                  <a:lnTo>
                    <a:pt x="614971" y="133502"/>
                  </a:lnTo>
                  <a:lnTo>
                    <a:pt x="585955" y="100537"/>
                  </a:lnTo>
                  <a:lnTo>
                    <a:pt x="552991" y="71521"/>
                  </a:lnTo>
                  <a:lnTo>
                    <a:pt x="516486" y="46864"/>
                  </a:lnTo>
                  <a:lnTo>
                    <a:pt x="476850" y="26974"/>
                  </a:lnTo>
                  <a:lnTo>
                    <a:pt x="434492" y="12261"/>
                  </a:lnTo>
                  <a:lnTo>
                    <a:pt x="389821" y="3133"/>
                  </a:lnTo>
                  <a:lnTo>
                    <a:pt x="343246" y="0"/>
                  </a:lnTo>
                  <a:close/>
                </a:path>
              </a:pathLst>
            </a:custGeom>
            <a:ln w="1047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21">
              <a:extLst>
                <a:ext uri="{FF2B5EF4-FFF2-40B4-BE49-F238E27FC236}">
                  <a16:creationId xmlns:a16="http://schemas.microsoft.com/office/drawing/2014/main" id="{4140EED0-E880-49F9-8278-99314B32AC1E}"/>
                </a:ext>
              </a:extLst>
            </p:cNvPr>
            <p:cNvSpPr/>
            <p:nvPr/>
          </p:nvSpPr>
          <p:spPr>
            <a:xfrm>
              <a:off x="801030" y="5371136"/>
              <a:ext cx="339090" cy="123189"/>
            </a:xfrm>
            <a:custGeom>
              <a:avLst/>
              <a:gdLst/>
              <a:ahLst/>
              <a:cxnLst/>
              <a:rect l="l" t="t" r="r" b="b"/>
              <a:pathLst>
                <a:path w="339089" h="123189">
                  <a:moveTo>
                    <a:pt x="298325" y="7350"/>
                  </a:moveTo>
                  <a:lnTo>
                    <a:pt x="296535" y="2963"/>
                  </a:lnTo>
                  <a:lnTo>
                    <a:pt x="291970" y="0"/>
                  </a:lnTo>
                  <a:lnTo>
                    <a:pt x="286766" y="0"/>
                  </a:lnTo>
                  <a:lnTo>
                    <a:pt x="53003" y="0"/>
                  </a:lnTo>
                  <a:lnTo>
                    <a:pt x="47181" y="0"/>
                  </a:lnTo>
                  <a:lnTo>
                    <a:pt x="42009" y="3403"/>
                  </a:lnTo>
                  <a:lnTo>
                    <a:pt x="39831" y="8701"/>
                  </a:lnTo>
                  <a:lnTo>
                    <a:pt x="0" y="122938"/>
                  </a:lnTo>
                  <a:lnTo>
                    <a:pt x="338691" y="122928"/>
                  </a:lnTo>
                  <a:lnTo>
                    <a:pt x="298325" y="7350"/>
                  </a:lnTo>
                  <a:close/>
                </a:path>
              </a:pathLst>
            </a:custGeom>
            <a:ln w="1047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22">
              <a:extLst>
                <a:ext uri="{FF2B5EF4-FFF2-40B4-BE49-F238E27FC236}">
                  <a16:creationId xmlns:a16="http://schemas.microsoft.com/office/drawing/2014/main" id="{FD5C74FC-6ED7-485B-8592-E5912ADCC358}"/>
                </a:ext>
              </a:extLst>
            </p:cNvPr>
            <p:cNvSpPr/>
            <p:nvPr/>
          </p:nvSpPr>
          <p:spPr>
            <a:xfrm>
              <a:off x="794381" y="5516524"/>
              <a:ext cx="354334" cy="9697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23">
              <a:extLst>
                <a:ext uri="{FF2B5EF4-FFF2-40B4-BE49-F238E27FC236}">
                  <a16:creationId xmlns:a16="http://schemas.microsoft.com/office/drawing/2014/main" id="{CF534172-34D3-4821-8CAB-AA8B903EA57F}"/>
                </a:ext>
              </a:extLst>
            </p:cNvPr>
            <p:cNvSpPr/>
            <p:nvPr/>
          </p:nvSpPr>
          <p:spPr>
            <a:xfrm>
              <a:off x="782528" y="5514430"/>
              <a:ext cx="377825" cy="94615"/>
            </a:xfrm>
            <a:custGeom>
              <a:avLst/>
              <a:gdLst/>
              <a:ahLst/>
              <a:cxnLst/>
              <a:rect l="l" t="t" r="r" b="b"/>
              <a:pathLst>
                <a:path w="377825" h="94614">
                  <a:moveTo>
                    <a:pt x="365025" y="0"/>
                  </a:moveTo>
                  <a:lnTo>
                    <a:pt x="12324" y="0"/>
                  </a:lnTo>
                  <a:lnTo>
                    <a:pt x="5528" y="0"/>
                  </a:lnTo>
                  <a:lnTo>
                    <a:pt x="0" y="5434"/>
                  </a:lnTo>
                  <a:lnTo>
                    <a:pt x="0" y="12114"/>
                  </a:lnTo>
                  <a:lnTo>
                    <a:pt x="0" y="82269"/>
                  </a:lnTo>
                  <a:lnTo>
                    <a:pt x="0" y="88950"/>
                  </a:lnTo>
                  <a:lnTo>
                    <a:pt x="5528" y="94384"/>
                  </a:lnTo>
                  <a:lnTo>
                    <a:pt x="12324" y="94384"/>
                  </a:lnTo>
                  <a:lnTo>
                    <a:pt x="365025" y="94384"/>
                  </a:lnTo>
                  <a:lnTo>
                    <a:pt x="371831" y="94384"/>
                  </a:lnTo>
                  <a:lnTo>
                    <a:pt x="377370" y="88950"/>
                  </a:lnTo>
                  <a:lnTo>
                    <a:pt x="377370" y="82269"/>
                  </a:lnTo>
                  <a:lnTo>
                    <a:pt x="377370" y="12114"/>
                  </a:lnTo>
                  <a:lnTo>
                    <a:pt x="377370" y="5434"/>
                  </a:lnTo>
                  <a:lnTo>
                    <a:pt x="371831" y="0"/>
                  </a:lnTo>
                  <a:lnTo>
                    <a:pt x="365025" y="0"/>
                  </a:lnTo>
                  <a:close/>
                </a:path>
              </a:pathLst>
            </a:custGeom>
            <a:ln w="10470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24">
              <a:extLst>
                <a:ext uri="{FF2B5EF4-FFF2-40B4-BE49-F238E27FC236}">
                  <a16:creationId xmlns:a16="http://schemas.microsoft.com/office/drawing/2014/main" id="{D15C0FE6-565A-4313-B653-E783AA6D7F17}"/>
                </a:ext>
              </a:extLst>
            </p:cNvPr>
            <p:cNvSpPr/>
            <p:nvPr/>
          </p:nvSpPr>
          <p:spPr>
            <a:xfrm>
              <a:off x="529855" y="5295107"/>
              <a:ext cx="0" cy="511809"/>
            </a:xfrm>
            <a:custGeom>
              <a:avLst/>
              <a:gdLst/>
              <a:ahLst/>
              <a:cxnLst/>
              <a:rect l="l" t="t" r="r" b="b"/>
              <a:pathLst>
                <a:path h="511810">
                  <a:moveTo>
                    <a:pt x="0" y="0"/>
                  </a:moveTo>
                  <a:lnTo>
                    <a:pt x="0" y="511314"/>
                  </a:lnTo>
                </a:path>
              </a:pathLst>
            </a:custGeom>
            <a:ln w="3175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25">
              <a:extLst>
                <a:ext uri="{FF2B5EF4-FFF2-40B4-BE49-F238E27FC236}">
                  <a16:creationId xmlns:a16="http://schemas.microsoft.com/office/drawing/2014/main" id="{22D95A81-D6E8-4524-9B20-3818DE4900D5}"/>
                </a:ext>
              </a:extLst>
            </p:cNvPr>
            <p:cNvSpPr/>
            <p:nvPr/>
          </p:nvSpPr>
          <p:spPr>
            <a:xfrm>
              <a:off x="529855" y="5442966"/>
              <a:ext cx="0" cy="363855"/>
            </a:xfrm>
            <a:custGeom>
              <a:avLst/>
              <a:gdLst/>
              <a:ahLst/>
              <a:cxnLst/>
              <a:rect l="l" t="t" r="r" b="b"/>
              <a:pathLst>
                <a:path h="363854">
                  <a:moveTo>
                    <a:pt x="0" y="363454"/>
                  </a:moveTo>
                  <a:lnTo>
                    <a:pt x="0" y="0"/>
                  </a:lnTo>
                </a:path>
              </a:pathLst>
            </a:custGeom>
            <a:ln w="20941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26">
              <a:extLst>
                <a:ext uri="{FF2B5EF4-FFF2-40B4-BE49-F238E27FC236}">
                  <a16:creationId xmlns:a16="http://schemas.microsoft.com/office/drawing/2014/main" id="{648308B5-5945-4003-9913-F668E298ABB7}"/>
                </a:ext>
              </a:extLst>
            </p:cNvPr>
            <p:cNvSpPr/>
            <p:nvPr/>
          </p:nvSpPr>
          <p:spPr>
            <a:xfrm>
              <a:off x="444737" y="5295107"/>
              <a:ext cx="170256" cy="20834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5CD87C91-F6C9-46F5-A814-9CA376E857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95" y="6272716"/>
            <a:ext cx="822063" cy="693273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7A939BCE-4CEE-45B8-90A0-8A85189488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68" y="7707073"/>
            <a:ext cx="833490" cy="705195"/>
          </a:xfrm>
          <a:prstGeom prst="rect">
            <a:avLst/>
          </a:prstGeom>
        </p:spPr>
      </p:pic>
      <p:pic>
        <p:nvPicPr>
          <p:cNvPr id="90" name="Рисунок 89">
            <a:extLst>
              <a:ext uri="{FF2B5EF4-FFF2-40B4-BE49-F238E27FC236}">
                <a16:creationId xmlns:a16="http://schemas.microsoft.com/office/drawing/2014/main" id="{B106ABA6-CD84-4564-94B4-0319AA22EF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80" y="9177537"/>
            <a:ext cx="874567" cy="874567"/>
          </a:xfrm>
          <a:prstGeom prst="rect">
            <a:avLst/>
          </a:prstGeom>
        </p:spPr>
      </p:pic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558E1234-0D29-4068-BD33-164DACBAB939}"/>
              </a:ext>
            </a:extLst>
          </p:cNvPr>
          <p:cNvSpPr/>
          <p:nvPr/>
        </p:nvSpPr>
        <p:spPr>
          <a:xfrm>
            <a:off x="1997075" y="5084112"/>
            <a:ext cx="1005205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Geometria bold"/>
              </a:rPr>
              <a:t>в 2,5х выше смертность в ДТП</a:t>
            </a:r>
          </a:p>
          <a:p>
            <a:r>
              <a:rPr lang="ru-RU" sz="2400" dirty="0">
                <a:latin typeface="Geometria bold"/>
              </a:rPr>
              <a:t>в сравнении с крупнейшими городами мира</a:t>
            </a: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E62E7A7D-4570-499D-9D09-626B4C69063D}"/>
              </a:ext>
            </a:extLst>
          </p:cNvPr>
          <p:cNvSpPr/>
          <p:nvPr/>
        </p:nvSpPr>
        <p:spPr>
          <a:xfrm>
            <a:off x="1997075" y="6155850"/>
            <a:ext cx="1005205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Geometria bold"/>
              </a:rPr>
              <a:t>+30-50% потеря время в пути</a:t>
            </a:r>
          </a:p>
          <a:p>
            <a:r>
              <a:rPr lang="ru-RU" sz="2400" dirty="0">
                <a:latin typeface="Geometria bold"/>
              </a:rPr>
              <a:t>в мегаполисах в часы пик, наравне с</a:t>
            </a:r>
          </a:p>
          <a:p>
            <a:r>
              <a:rPr lang="ru-RU" sz="2400" dirty="0">
                <a:latin typeface="Geometria bold"/>
              </a:rPr>
              <a:t>самыми загруженными городами мира</a:t>
            </a: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1DE44D59-57A6-47A9-891C-726A722E48F3}"/>
              </a:ext>
            </a:extLst>
          </p:cNvPr>
          <p:cNvSpPr/>
          <p:nvPr/>
        </p:nvSpPr>
        <p:spPr>
          <a:xfrm>
            <a:off x="1997075" y="7684319"/>
            <a:ext cx="1005205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Geometria bold"/>
              </a:rPr>
              <a:t>~70% выбросов в атмосферу</a:t>
            </a:r>
          </a:p>
          <a:p>
            <a:r>
              <a:rPr lang="ru-RU" sz="2400" dirty="0">
                <a:latin typeface="Geometria bold"/>
              </a:rPr>
              <a:t>приходится на автомобильный трафик в городах РФ</a:t>
            </a: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1363B5F7-73B3-4B82-A5FF-8B5177A68F85}"/>
              </a:ext>
            </a:extLst>
          </p:cNvPr>
          <p:cNvSpPr/>
          <p:nvPr/>
        </p:nvSpPr>
        <p:spPr>
          <a:xfrm>
            <a:off x="1939331" y="8866727"/>
            <a:ext cx="1005205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Geometria bold"/>
              </a:rPr>
              <a:t>в 12% случаев хуже норматива</a:t>
            </a:r>
          </a:p>
          <a:p>
            <a:r>
              <a:rPr lang="ru-RU" sz="2400" dirty="0">
                <a:latin typeface="Geometria bold"/>
              </a:rPr>
              <a:t>время прибытия экстренных служб (скорая помощь,</a:t>
            </a:r>
          </a:p>
          <a:p>
            <a:r>
              <a:rPr lang="ru-RU" sz="2400" dirty="0">
                <a:latin typeface="Geometria bold"/>
              </a:rPr>
              <a:t>МЧС, МВД и т.д.) в среднем по РФ</a:t>
            </a: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40C1EA13-CA22-472C-A1DA-99A6C0EDDA8A}"/>
              </a:ext>
            </a:extLst>
          </p:cNvPr>
          <p:cNvSpPr/>
          <p:nvPr/>
        </p:nvSpPr>
        <p:spPr>
          <a:xfrm>
            <a:off x="1594049" y="2585305"/>
            <a:ext cx="6422682" cy="1491197"/>
          </a:xfrm>
          <a:prstGeom prst="rect">
            <a:avLst/>
          </a:prstGeom>
          <a:noFill/>
          <a:ln w="57150">
            <a:solidFill>
              <a:srgbClr val="DBE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id="{9381CC01-9CE8-43C9-8850-300728E6EE20}"/>
              </a:ext>
            </a:extLst>
          </p:cNvPr>
          <p:cNvSpPr/>
          <p:nvPr/>
        </p:nvSpPr>
        <p:spPr>
          <a:xfrm>
            <a:off x="11391059" y="2589765"/>
            <a:ext cx="6889776" cy="1544178"/>
          </a:xfrm>
          <a:prstGeom prst="rect">
            <a:avLst/>
          </a:prstGeom>
          <a:noFill/>
          <a:ln w="57150">
            <a:solidFill>
              <a:srgbClr val="DBE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BCAF8F0C-EB71-4085-B1DB-28FAFD9D566C}"/>
              </a:ext>
            </a:extLst>
          </p:cNvPr>
          <p:cNvSpPr/>
          <p:nvPr/>
        </p:nvSpPr>
        <p:spPr>
          <a:xfrm>
            <a:off x="10034102" y="5165884"/>
            <a:ext cx="74156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ru-RU" sz="2400" dirty="0">
                <a:latin typeface="Geometria bold"/>
              </a:rPr>
              <a:t>Отсутствуют современный опыт и компетенции по  </a:t>
            </a:r>
          </a:p>
          <a:p>
            <a:r>
              <a:rPr lang="ru-RU" sz="2400" dirty="0">
                <a:latin typeface="Geometria bold"/>
              </a:rPr>
              <a:t>организации дорожного движения (ДД)</a:t>
            </a:r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id="{48B8144B-6471-4CA5-AF3B-8C439A651F38}"/>
              </a:ext>
            </a:extLst>
          </p:cNvPr>
          <p:cNvSpPr/>
          <p:nvPr/>
        </p:nvSpPr>
        <p:spPr>
          <a:xfrm>
            <a:off x="10063262" y="6121941"/>
            <a:ext cx="1005205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Geometria bold"/>
              </a:rPr>
              <a:t>2. Схемы дорожного движения устарели и не  адаптируются под нужды города / региона ( в том числе  отсутствует транспортная модель и KСОДД).</a:t>
            </a:r>
          </a:p>
        </p:txBody>
      </p:sp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id="{0CC793F0-D0BC-4123-B7AD-95A5D7843456}"/>
              </a:ext>
            </a:extLst>
          </p:cNvPr>
          <p:cNvSpPr/>
          <p:nvPr/>
        </p:nvSpPr>
        <p:spPr>
          <a:xfrm>
            <a:off x="10034102" y="7139106"/>
            <a:ext cx="97873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Geometria bold"/>
              </a:rPr>
              <a:t>3. Устаревшие технические средства не позволяют  адаптивно управлять </a:t>
            </a:r>
          </a:p>
          <a:p>
            <a:r>
              <a:rPr lang="ru-RU" sz="2400" dirty="0">
                <a:latin typeface="Geometria bold"/>
              </a:rPr>
              <a:t>транспортными потоками</a:t>
            </a:r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id="{7F8FB802-BF7C-4072-8E3B-05C4FDC28010}"/>
              </a:ext>
            </a:extLst>
          </p:cNvPr>
          <p:cNvSpPr/>
          <p:nvPr/>
        </p:nvSpPr>
        <p:spPr>
          <a:xfrm>
            <a:off x="10063262" y="8182792"/>
            <a:ext cx="9115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Geometria bold"/>
              </a:rPr>
              <a:t>4. Задача не решается комплексно, эффект  применения отдельных </a:t>
            </a:r>
          </a:p>
          <a:p>
            <a:r>
              <a:rPr lang="ru-RU" sz="2400" dirty="0">
                <a:latin typeface="Geometria bold"/>
              </a:rPr>
              <a:t>решений ограничен</a:t>
            </a:r>
          </a:p>
        </p:txBody>
      </p:sp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id="{D97F62DA-DC10-4EB8-8ED0-CC324A06D211}"/>
              </a:ext>
            </a:extLst>
          </p:cNvPr>
          <p:cNvSpPr/>
          <p:nvPr/>
        </p:nvSpPr>
        <p:spPr>
          <a:xfrm>
            <a:off x="10063262" y="9118863"/>
            <a:ext cx="954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5. Отсутствуют инструменты обратной связи и  координация с участниками дорожного движения</a:t>
            </a:r>
          </a:p>
        </p:txBody>
      </p:sp>
    </p:spTree>
    <p:extLst>
      <p:ext uri="{BB962C8B-B14F-4D97-AF65-F5344CB8AC3E}">
        <p14:creationId xmlns:p14="http://schemas.microsoft.com/office/powerpoint/2010/main" val="3624289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20BD1B-BB9E-4A30-862B-52DCB55F41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"/>
            <a:ext cx="20104100" cy="1130655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56690" y="1263961"/>
            <a:ext cx="17671294" cy="1286224"/>
          </a:xfrm>
        </p:spPr>
        <p:txBody>
          <a:bodyPr>
            <a:normAutofit/>
          </a:bodyPr>
          <a:lstStyle/>
          <a:p>
            <a:r>
              <a:rPr lang="ru-RU" b="1" dirty="0"/>
              <a:t>"</a:t>
            </a:r>
            <a:r>
              <a:rPr lang="ru-RU" sz="3100" b="1" dirty="0"/>
              <a:t>Интеллектуальная Транспортная Система – это эффективное  комплексное решение регионов в области управления транспортом</a:t>
            </a:r>
            <a:r>
              <a:rPr lang="ru-RU" b="1" dirty="0"/>
              <a:t>"</a:t>
            </a:r>
          </a:p>
        </p:txBody>
      </p:sp>
      <p:sp>
        <p:nvSpPr>
          <p:cNvPr id="7" name="Номер слайда 8"/>
          <p:cNvSpPr txBox="1">
            <a:spLocks/>
          </p:cNvSpPr>
          <p:nvPr/>
        </p:nvSpPr>
        <p:spPr>
          <a:xfrm>
            <a:off x="17732168" y="9865272"/>
            <a:ext cx="615118" cy="307434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457200" rtl="0" eaLnBrk="1" latinLnBrk="0" hangingPunct="1">
              <a:defRPr sz="1600" kern="1200">
                <a:solidFill>
                  <a:schemeClr val="tx1"/>
                </a:solidFill>
                <a:latin typeface="Geometria" panose="020B0503020204020204" pitchFamily="34" charset="-52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357CA8D-203E-45FD-8BDA-18B644207146}" type="slidenum">
              <a:rPr lang="ru-RU" smtClean="0"/>
              <a:pPr algn="ctr"/>
              <a:t>4</a:t>
            </a:fld>
            <a:endParaRPr lang="ru-RU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0C9BF027-8421-40FA-8736-02033AD29011}"/>
              </a:ext>
            </a:extLst>
          </p:cNvPr>
          <p:cNvSpPr/>
          <p:nvPr/>
        </p:nvSpPr>
        <p:spPr>
          <a:xfrm>
            <a:off x="0" y="2431029"/>
            <a:ext cx="20104099" cy="88766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09048224-3FD5-45D3-85E4-38406D90C327}"/>
              </a:ext>
            </a:extLst>
          </p:cNvPr>
          <p:cNvSpPr txBox="1"/>
          <p:nvPr/>
        </p:nvSpPr>
        <p:spPr>
          <a:xfrm>
            <a:off x="18944837" y="10238097"/>
            <a:ext cx="299085" cy="5803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endParaRPr sz="3600" dirty="0">
              <a:latin typeface="Arial"/>
              <a:cs typeface="Arial"/>
            </a:endParaRPr>
          </a:p>
        </p:txBody>
      </p:sp>
      <p:sp>
        <p:nvSpPr>
          <p:cNvPr id="14" name="object 7">
            <a:extLst>
              <a:ext uri="{FF2B5EF4-FFF2-40B4-BE49-F238E27FC236}">
                <a16:creationId xmlns:a16="http://schemas.microsoft.com/office/drawing/2014/main" id="{B6270AA4-5E50-4C2D-8DB6-CBC913D3EFF1}"/>
              </a:ext>
            </a:extLst>
          </p:cNvPr>
          <p:cNvSpPr txBox="1"/>
          <p:nvPr/>
        </p:nvSpPr>
        <p:spPr>
          <a:xfrm>
            <a:off x="9339067" y="5465281"/>
            <a:ext cx="1450975" cy="86804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500" spc="-25" dirty="0">
                <a:solidFill>
                  <a:srgbClr val="FFFFFF"/>
                </a:solidFill>
                <a:latin typeface="Arial"/>
                <a:cs typeface="Arial"/>
              </a:rPr>
              <a:t>ИТС</a:t>
            </a:r>
            <a:endParaRPr sz="5500">
              <a:latin typeface="Arial"/>
              <a:cs typeface="Arial"/>
            </a:endParaRP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9F16D2EB-20D8-4469-B7CC-39B7978BD6E2}"/>
              </a:ext>
            </a:extLst>
          </p:cNvPr>
          <p:cNvSpPr/>
          <p:nvPr/>
        </p:nvSpPr>
        <p:spPr>
          <a:xfrm>
            <a:off x="7241458" y="3295715"/>
            <a:ext cx="5629362" cy="53320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E8D1F5D1-5899-4B3D-AEBF-EB3822C4B89C}"/>
              </a:ext>
            </a:extLst>
          </p:cNvPr>
          <p:cNvSpPr txBox="1"/>
          <p:nvPr/>
        </p:nvSpPr>
        <p:spPr>
          <a:xfrm>
            <a:off x="9112697" y="3333903"/>
            <a:ext cx="175895" cy="4241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600" spc="-265" dirty="0">
                <a:solidFill>
                  <a:srgbClr val="C0D1DB"/>
                </a:solidFill>
                <a:latin typeface="Arial"/>
                <a:cs typeface="Arial"/>
              </a:rPr>
              <a:t>1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1FB6D8DF-2503-402E-B89E-55210A7F2C92}"/>
              </a:ext>
            </a:extLst>
          </p:cNvPr>
          <p:cNvSpPr txBox="1"/>
          <p:nvPr/>
        </p:nvSpPr>
        <p:spPr>
          <a:xfrm>
            <a:off x="11978306" y="4178409"/>
            <a:ext cx="222250" cy="4241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600" spc="95" dirty="0">
                <a:solidFill>
                  <a:srgbClr val="C0D1DB"/>
                </a:solidFill>
                <a:latin typeface="Arial"/>
                <a:cs typeface="Arial"/>
              </a:rPr>
              <a:t>3</a:t>
            </a:r>
            <a:endParaRPr sz="260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6E53C253-C578-48AB-A267-30EB7CD93B90}"/>
              </a:ext>
            </a:extLst>
          </p:cNvPr>
          <p:cNvSpPr txBox="1"/>
          <p:nvPr/>
        </p:nvSpPr>
        <p:spPr>
          <a:xfrm>
            <a:off x="10744921" y="8125304"/>
            <a:ext cx="221615" cy="4241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600" spc="95" dirty="0">
                <a:solidFill>
                  <a:srgbClr val="C0D1DB"/>
                </a:solidFill>
                <a:latin typeface="Arial"/>
                <a:cs typeface="Arial"/>
              </a:rPr>
              <a:t>6</a:t>
            </a:r>
            <a:endParaRPr sz="2600">
              <a:latin typeface="Arial"/>
              <a:cs typeface="Arial"/>
            </a:endParaRPr>
          </a:p>
        </p:txBody>
      </p:sp>
      <p:sp>
        <p:nvSpPr>
          <p:cNvPr id="19" name="object 12">
            <a:extLst>
              <a:ext uri="{FF2B5EF4-FFF2-40B4-BE49-F238E27FC236}">
                <a16:creationId xmlns:a16="http://schemas.microsoft.com/office/drawing/2014/main" id="{14716396-9DAB-4BC5-B741-6A21AF010659}"/>
              </a:ext>
            </a:extLst>
          </p:cNvPr>
          <p:cNvSpPr txBox="1"/>
          <p:nvPr/>
        </p:nvSpPr>
        <p:spPr>
          <a:xfrm>
            <a:off x="9179447" y="8134935"/>
            <a:ext cx="212090" cy="4241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600" spc="20" dirty="0">
                <a:solidFill>
                  <a:srgbClr val="C0D1DB"/>
                </a:solidFill>
                <a:latin typeface="Arial"/>
                <a:cs typeface="Arial"/>
              </a:rPr>
              <a:t>7</a:t>
            </a:r>
            <a:endParaRPr sz="2600">
              <a:latin typeface="Arial"/>
              <a:cs typeface="Arial"/>
            </a:endParaRPr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C6012223-78D8-474E-9D81-9E005BCA0D9B}"/>
              </a:ext>
            </a:extLst>
          </p:cNvPr>
          <p:cNvSpPr txBox="1"/>
          <p:nvPr/>
        </p:nvSpPr>
        <p:spPr>
          <a:xfrm>
            <a:off x="7765739" y="4263425"/>
            <a:ext cx="373380" cy="4241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600" spc="-80" dirty="0">
                <a:solidFill>
                  <a:srgbClr val="C0D1DB"/>
                </a:solidFill>
                <a:latin typeface="Arial"/>
                <a:cs typeface="Arial"/>
              </a:rPr>
              <a:t>10</a:t>
            </a:r>
            <a:endParaRPr sz="2600">
              <a:latin typeface="Arial"/>
              <a:cs typeface="Arial"/>
            </a:endParaRPr>
          </a:p>
        </p:txBody>
      </p:sp>
      <p:sp>
        <p:nvSpPr>
          <p:cNvPr id="21" name="object 14">
            <a:extLst>
              <a:ext uri="{FF2B5EF4-FFF2-40B4-BE49-F238E27FC236}">
                <a16:creationId xmlns:a16="http://schemas.microsoft.com/office/drawing/2014/main" id="{86F7A66D-AE9B-4C41-95F9-C1712D9656A0}"/>
              </a:ext>
            </a:extLst>
          </p:cNvPr>
          <p:cNvSpPr txBox="1"/>
          <p:nvPr/>
        </p:nvSpPr>
        <p:spPr>
          <a:xfrm>
            <a:off x="10765179" y="3322944"/>
            <a:ext cx="222250" cy="4241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600" spc="95" dirty="0">
                <a:solidFill>
                  <a:srgbClr val="C0D1DB"/>
                </a:solidFill>
                <a:latin typeface="Arial"/>
                <a:cs typeface="Arial"/>
              </a:rPr>
              <a:t>2</a:t>
            </a:r>
            <a:endParaRPr sz="2600">
              <a:latin typeface="Arial"/>
              <a:cs typeface="Arial"/>
            </a:endParaRPr>
          </a:p>
        </p:txBody>
      </p:sp>
      <p:sp>
        <p:nvSpPr>
          <p:cNvPr id="22" name="object 15">
            <a:extLst>
              <a:ext uri="{FF2B5EF4-FFF2-40B4-BE49-F238E27FC236}">
                <a16:creationId xmlns:a16="http://schemas.microsoft.com/office/drawing/2014/main" id="{B1F96916-B652-4DDB-ABF9-C9C06FC7A7E8}"/>
              </a:ext>
            </a:extLst>
          </p:cNvPr>
          <p:cNvSpPr txBox="1"/>
          <p:nvPr/>
        </p:nvSpPr>
        <p:spPr>
          <a:xfrm>
            <a:off x="1522069" y="2715545"/>
            <a:ext cx="5967095" cy="3556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150" spc="90" dirty="0">
                <a:solidFill>
                  <a:srgbClr val="FFFFFF"/>
                </a:solidFill>
                <a:latin typeface="Geometria bold"/>
                <a:cs typeface="Arial"/>
              </a:rPr>
              <a:t>АСУДД </a:t>
            </a:r>
            <a:r>
              <a:rPr sz="2150" spc="30" dirty="0">
                <a:solidFill>
                  <a:srgbClr val="FFFFFF"/>
                </a:solidFill>
                <a:latin typeface="Geometria bold"/>
                <a:cs typeface="Arial"/>
              </a:rPr>
              <a:t>(интеллектуальные</a:t>
            </a:r>
            <a:r>
              <a:rPr sz="2150" spc="-10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40" dirty="0">
                <a:solidFill>
                  <a:srgbClr val="FFFFFF"/>
                </a:solidFill>
                <a:latin typeface="Geometria bold"/>
                <a:cs typeface="Arial"/>
              </a:rPr>
              <a:t>светофоры,ТОИ</a:t>
            </a:r>
            <a:r>
              <a:rPr sz="2150" spc="4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150" dirty="0">
              <a:latin typeface="Arial"/>
              <a:cs typeface="Arial"/>
            </a:endParaRPr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id="{7C9002EE-84EC-46F9-8E4D-9A47B507D1F7}"/>
              </a:ext>
            </a:extLst>
          </p:cNvPr>
          <p:cNvSpPr txBox="1"/>
          <p:nvPr/>
        </p:nvSpPr>
        <p:spPr>
          <a:xfrm>
            <a:off x="1503083" y="3673928"/>
            <a:ext cx="5504815" cy="678391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2470"/>
              </a:lnSpc>
              <a:spcBef>
                <a:spcPts val="290"/>
              </a:spcBef>
            </a:pPr>
            <a:r>
              <a:rPr sz="2150" spc="25" dirty="0">
                <a:solidFill>
                  <a:srgbClr val="FFFFFF"/>
                </a:solidFill>
                <a:latin typeface="Geometria bold"/>
                <a:cs typeface="Arial"/>
              </a:rPr>
              <a:t>Объективное </a:t>
            </a:r>
            <a:r>
              <a:rPr sz="2150" spc="5" dirty="0">
                <a:solidFill>
                  <a:srgbClr val="FFFFFF"/>
                </a:solidFill>
                <a:latin typeface="Geometria bold"/>
                <a:cs typeface="Arial"/>
              </a:rPr>
              <a:t>информирование  </a:t>
            </a:r>
            <a:r>
              <a:rPr sz="2150" spc="85" dirty="0">
                <a:solidFill>
                  <a:srgbClr val="FFFFFF"/>
                </a:solidFill>
                <a:latin typeface="Geometria bold"/>
                <a:cs typeface="Arial"/>
              </a:rPr>
              <a:t>руководства </a:t>
            </a:r>
            <a:r>
              <a:rPr sz="2150" spc="50" dirty="0">
                <a:solidFill>
                  <a:srgbClr val="FFFFFF"/>
                </a:solidFill>
                <a:latin typeface="Geometria bold"/>
                <a:cs typeface="Arial"/>
              </a:rPr>
              <a:t>региона </a:t>
            </a:r>
            <a:r>
              <a:rPr sz="2150" spc="-40" dirty="0">
                <a:solidFill>
                  <a:srgbClr val="FFFFFF"/>
                </a:solidFill>
                <a:latin typeface="Geometria bold"/>
                <a:cs typeface="Arial"/>
              </a:rPr>
              <a:t>(АРМ</a:t>
            </a:r>
            <a:r>
              <a:rPr sz="2150" spc="-18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70" dirty="0">
                <a:solidFill>
                  <a:srgbClr val="FFFFFF"/>
                </a:solidFill>
                <a:latin typeface="Geometria bold"/>
                <a:cs typeface="Arial"/>
              </a:rPr>
              <a:t>Губернатора)</a:t>
            </a:r>
            <a:endParaRPr sz="2150" dirty="0">
              <a:latin typeface="Geometria bold"/>
              <a:cs typeface="Arial"/>
            </a:endParaRPr>
          </a:p>
        </p:txBody>
      </p:sp>
      <p:sp>
        <p:nvSpPr>
          <p:cNvPr id="24" name="object 17">
            <a:extLst>
              <a:ext uri="{FF2B5EF4-FFF2-40B4-BE49-F238E27FC236}">
                <a16:creationId xmlns:a16="http://schemas.microsoft.com/office/drawing/2014/main" id="{CA3CC0C8-EF12-464B-885C-733D09EE0EEC}"/>
              </a:ext>
            </a:extLst>
          </p:cNvPr>
          <p:cNvSpPr txBox="1"/>
          <p:nvPr/>
        </p:nvSpPr>
        <p:spPr>
          <a:xfrm>
            <a:off x="1351279" y="4868398"/>
            <a:ext cx="6816090" cy="40140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2880" marR="1253490">
              <a:lnSpc>
                <a:spcPct val="107200"/>
              </a:lnSpc>
              <a:spcBef>
                <a:spcPts val="95"/>
              </a:spcBef>
            </a:pPr>
            <a:r>
              <a:rPr sz="2150" dirty="0">
                <a:solidFill>
                  <a:srgbClr val="FFFFFF"/>
                </a:solidFill>
                <a:latin typeface="Geometria bold"/>
                <a:cs typeface="Arial"/>
              </a:rPr>
              <a:t>Единый </a:t>
            </a:r>
            <a:r>
              <a:rPr sz="2150" spc="85" dirty="0">
                <a:solidFill>
                  <a:srgbClr val="FFFFFF"/>
                </a:solidFill>
                <a:latin typeface="Geometria bold"/>
                <a:cs typeface="Arial"/>
              </a:rPr>
              <a:t>центр </a:t>
            </a:r>
            <a:r>
              <a:rPr sz="2150" spc="5" dirty="0">
                <a:solidFill>
                  <a:srgbClr val="FFFFFF"/>
                </a:solidFill>
                <a:latin typeface="Geometria bold"/>
                <a:cs typeface="Arial"/>
              </a:rPr>
              <a:t>управления</a:t>
            </a:r>
            <a:r>
              <a:rPr sz="2150" spc="-15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60" dirty="0">
                <a:solidFill>
                  <a:srgbClr val="FFFFFF"/>
                </a:solidFill>
                <a:latin typeface="Geometria bold"/>
                <a:cs typeface="Arial"/>
              </a:rPr>
              <a:t>транспортной  </a:t>
            </a:r>
            <a:r>
              <a:rPr sz="2150" spc="65" dirty="0">
                <a:solidFill>
                  <a:srgbClr val="FFFFFF"/>
                </a:solidFill>
                <a:latin typeface="Geometria bold"/>
                <a:cs typeface="Arial"/>
              </a:rPr>
              <a:t>системой </a:t>
            </a:r>
            <a:r>
              <a:rPr sz="2150" spc="110" dirty="0">
                <a:solidFill>
                  <a:srgbClr val="FFFFFF"/>
                </a:solidFill>
                <a:latin typeface="Geometria bold"/>
                <a:cs typeface="Arial"/>
              </a:rPr>
              <a:t>(ЦОДД)</a:t>
            </a:r>
            <a:r>
              <a:rPr sz="2150" spc="-9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25" dirty="0">
                <a:solidFill>
                  <a:srgbClr val="FFFFFF"/>
                </a:solidFill>
                <a:latin typeface="Geometria bold"/>
                <a:cs typeface="Arial"/>
              </a:rPr>
              <a:t>(интеллектуальный</a:t>
            </a:r>
            <a:endParaRPr sz="2150" dirty="0">
              <a:latin typeface="Geometria bold"/>
              <a:cs typeface="Arial"/>
            </a:endParaRPr>
          </a:p>
          <a:p>
            <a:pPr marL="12700">
              <a:lnSpc>
                <a:spcPts val="2855"/>
              </a:lnSpc>
              <a:tabLst>
                <a:tab pos="5961380" algn="l"/>
              </a:tabLst>
            </a:pPr>
            <a:r>
              <a:rPr sz="2150" u="heavy" spc="-1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 </a:t>
            </a:r>
            <a:r>
              <a:rPr sz="2150" u="heavy" spc="15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 </a:t>
            </a:r>
            <a:r>
              <a:rPr sz="2150" u="heavy" spc="5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мониторинг</a:t>
            </a:r>
            <a:r>
              <a:rPr sz="2150" u="heavy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 </a:t>
            </a:r>
            <a:r>
              <a:rPr sz="2150" u="heavy" spc="-4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и</a:t>
            </a:r>
            <a:r>
              <a:rPr sz="2150" u="heavy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 </a:t>
            </a:r>
            <a:r>
              <a:rPr sz="2150" u="heavy" spc="5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контроль)</a:t>
            </a:r>
            <a:r>
              <a:rPr sz="2150" u="heavy" spc="5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Arial"/>
                <a:cs typeface="Arial"/>
              </a:rPr>
              <a:t>	</a:t>
            </a:r>
            <a:r>
              <a:rPr sz="3900" spc="142" baseline="-39529" dirty="0">
                <a:solidFill>
                  <a:srgbClr val="C0D1DB"/>
                </a:solidFill>
                <a:latin typeface="Arial"/>
                <a:cs typeface="Arial"/>
              </a:rPr>
              <a:t>9</a:t>
            </a:r>
            <a:endParaRPr sz="3900" baseline="-39529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5600" dirty="0">
              <a:latin typeface="Times New Roman"/>
              <a:cs typeface="Times New Roman"/>
            </a:endParaRPr>
          </a:p>
          <a:p>
            <a:pPr marL="182880">
              <a:lnSpc>
                <a:spcPts val="2520"/>
              </a:lnSpc>
            </a:pPr>
            <a:r>
              <a:rPr sz="2150" spc="-5" dirty="0">
                <a:solidFill>
                  <a:srgbClr val="FFFFFF"/>
                </a:solidFill>
                <a:latin typeface="Geometria bold"/>
                <a:cs typeface="Arial"/>
              </a:rPr>
              <a:t>Умная </a:t>
            </a:r>
            <a:r>
              <a:rPr sz="2150" spc="60" dirty="0">
                <a:solidFill>
                  <a:srgbClr val="FFFFFF"/>
                </a:solidFill>
                <a:latin typeface="Geometria bold"/>
                <a:cs typeface="Arial"/>
              </a:rPr>
              <a:t>инфраструктура </a:t>
            </a:r>
            <a:r>
              <a:rPr sz="2150" spc="55" dirty="0">
                <a:solidFill>
                  <a:srgbClr val="FFFFFF"/>
                </a:solidFill>
                <a:latin typeface="Geometria bold"/>
                <a:cs typeface="Arial"/>
              </a:rPr>
              <a:t>(остановки,</a:t>
            </a:r>
            <a:r>
              <a:rPr sz="2150" spc="-10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70" dirty="0">
                <a:solidFill>
                  <a:srgbClr val="FFFFFF"/>
                </a:solidFill>
                <a:latin typeface="Geometria bold"/>
                <a:cs typeface="Arial"/>
              </a:rPr>
              <a:t>стелы,</a:t>
            </a:r>
            <a:endParaRPr sz="2150" dirty="0">
              <a:latin typeface="Geometria bold"/>
              <a:cs typeface="Arial"/>
            </a:endParaRPr>
          </a:p>
          <a:p>
            <a:pPr marL="12700">
              <a:lnSpc>
                <a:spcPts val="3060"/>
              </a:lnSpc>
              <a:tabLst>
                <a:tab pos="6483350" algn="l"/>
              </a:tabLst>
            </a:pPr>
            <a:r>
              <a:rPr sz="2150" u="heavy" spc="-1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 </a:t>
            </a:r>
            <a:r>
              <a:rPr sz="2150" u="heavy" spc="15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 </a:t>
            </a:r>
            <a:r>
              <a:rPr sz="2150" u="heavy" spc="9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опоры </a:t>
            </a:r>
            <a:r>
              <a:rPr sz="2150" u="heavy" spc="5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двойного </a:t>
            </a:r>
            <a:r>
              <a:rPr sz="2150" u="heavy" spc="1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назначения</a:t>
            </a:r>
            <a:r>
              <a:rPr sz="2150" u="heavy" spc="-15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 </a:t>
            </a:r>
            <a:r>
              <a:rPr sz="2150" u="heavy" spc="-4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и</a:t>
            </a:r>
            <a:r>
              <a:rPr sz="2150" u="heavy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 </a:t>
            </a:r>
            <a:r>
              <a:rPr sz="2150" u="heavy" spc="4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освещение)</a:t>
            </a:r>
            <a:r>
              <a:rPr sz="2150" u="heavy" spc="4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Arial"/>
                <a:cs typeface="Arial"/>
              </a:rPr>
              <a:t>	</a:t>
            </a:r>
            <a:r>
              <a:rPr sz="3900" spc="135" baseline="-29914" dirty="0">
                <a:solidFill>
                  <a:srgbClr val="C0D1DB"/>
                </a:solidFill>
                <a:latin typeface="Arial"/>
                <a:cs typeface="Arial"/>
              </a:rPr>
              <a:t>8</a:t>
            </a:r>
            <a:endParaRPr sz="3900" baseline="-29914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400" dirty="0">
              <a:latin typeface="Times New Roman"/>
              <a:cs typeface="Times New Roman"/>
            </a:endParaRPr>
          </a:p>
          <a:p>
            <a:pPr marL="145415" marR="325120">
              <a:lnSpc>
                <a:spcPct val="104200"/>
              </a:lnSpc>
            </a:pPr>
            <a:r>
              <a:rPr sz="2150" spc="40" dirty="0">
                <a:solidFill>
                  <a:srgbClr val="FFFFFF"/>
                </a:solidFill>
                <a:latin typeface="Geometria bold"/>
                <a:cs typeface="Arial"/>
              </a:rPr>
              <a:t>Взаимодействие</a:t>
            </a:r>
            <a:r>
              <a:rPr sz="2150" spc="-1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120" dirty="0">
                <a:solidFill>
                  <a:srgbClr val="FFFFFF"/>
                </a:solidFill>
                <a:latin typeface="Geometria bold"/>
                <a:cs typeface="Arial"/>
              </a:rPr>
              <a:t>с</a:t>
            </a:r>
            <a:r>
              <a:rPr sz="2150" spc="-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50" dirty="0">
                <a:solidFill>
                  <a:srgbClr val="FFFFFF"/>
                </a:solidFill>
                <a:latin typeface="Geometria bold"/>
                <a:cs typeface="Arial"/>
              </a:rPr>
              <a:t>участниками</a:t>
            </a:r>
            <a:r>
              <a:rPr sz="2150" spc="-1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325" dirty="0">
                <a:solidFill>
                  <a:srgbClr val="FFFFFF"/>
                </a:solidFill>
                <a:latin typeface="Geometria bold"/>
                <a:cs typeface="Arial"/>
              </a:rPr>
              <a:t>ДД</a:t>
            </a:r>
            <a:r>
              <a:rPr sz="2150" spc="-1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190" dirty="0">
                <a:solidFill>
                  <a:srgbClr val="FFFFFF"/>
                </a:solidFill>
                <a:latin typeface="Geometria bold"/>
                <a:cs typeface="Arial"/>
              </a:rPr>
              <a:t>/</a:t>
            </a:r>
            <a:r>
              <a:rPr sz="2150" spc="-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Geometria bold"/>
                <a:cs typeface="Arial"/>
              </a:rPr>
              <a:t>получение  </a:t>
            </a:r>
            <a:r>
              <a:rPr sz="2150" spc="55" dirty="0">
                <a:solidFill>
                  <a:srgbClr val="FFFFFF"/>
                </a:solidFill>
                <a:latin typeface="Geometria bold"/>
                <a:cs typeface="Arial"/>
              </a:rPr>
              <a:t>обратной </a:t>
            </a:r>
            <a:r>
              <a:rPr sz="2150" spc="50" dirty="0">
                <a:solidFill>
                  <a:srgbClr val="FFFFFF"/>
                </a:solidFill>
                <a:latin typeface="Geometria bold"/>
                <a:cs typeface="Arial"/>
              </a:rPr>
              <a:t>связи </a:t>
            </a:r>
            <a:r>
              <a:rPr sz="2150" spc="190" dirty="0">
                <a:solidFill>
                  <a:srgbClr val="FFFFFF"/>
                </a:solidFill>
                <a:latin typeface="Geometria bold"/>
                <a:cs typeface="Arial"/>
              </a:rPr>
              <a:t>/ </a:t>
            </a:r>
            <a:r>
              <a:rPr sz="2150" spc="5" dirty="0">
                <a:solidFill>
                  <a:srgbClr val="FFFFFF"/>
                </a:solidFill>
                <a:latin typeface="Geometria bold"/>
                <a:cs typeface="Arial"/>
              </a:rPr>
              <a:t>информирование</a:t>
            </a:r>
            <a:r>
              <a:rPr sz="2150" spc="-33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95" dirty="0">
                <a:solidFill>
                  <a:srgbClr val="FFFFFF"/>
                </a:solidFill>
                <a:latin typeface="Geometria bold"/>
                <a:cs typeface="Arial"/>
              </a:rPr>
              <a:t>граждан</a:t>
            </a:r>
            <a:endParaRPr sz="2150" dirty="0">
              <a:latin typeface="Geometria bold"/>
              <a:cs typeface="Arial"/>
            </a:endParaRP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35F55294-476E-4271-BB2C-D01EFCB97821}"/>
              </a:ext>
            </a:extLst>
          </p:cNvPr>
          <p:cNvSpPr txBox="1"/>
          <p:nvPr/>
        </p:nvSpPr>
        <p:spPr>
          <a:xfrm>
            <a:off x="11044814" y="2431030"/>
            <a:ext cx="7583170" cy="65024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984250" marR="5080" indent="-972185">
              <a:lnSpc>
                <a:spcPts val="2320"/>
              </a:lnSpc>
              <a:spcBef>
                <a:spcPts val="409"/>
              </a:spcBef>
              <a:tabLst>
                <a:tab pos="3739515" algn="l"/>
              </a:tabLst>
            </a:pPr>
            <a:r>
              <a:rPr sz="2150" spc="60" dirty="0">
                <a:solidFill>
                  <a:srgbClr val="FFFFFF"/>
                </a:solidFill>
                <a:latin typeface="Geometria bold"/>
                <a:cs typeface="Arial"/>
              </a:rPr>
              <a:t>Фиксация</a:t>
            </a:r>
            <a:r>
              <a:rPr sz="2150" spc="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20" dirty="0">
                <a:solidFill>
                  <a:srgbClr val="FFFFFF"/>
                </a:solidFill>
                <a:latin typeface="Geometria bold"/>
                <a:cs typeface="Arial"/>
              </a:rPr>
              <a:t>правонарушений	</a:t>
            </a:r>
            <a:r>
              <a:rPr sz="2150" spc="-45" dirty="0">
                <a:solidFill>
                  <a:srgbClr val="FFFFFF"/>
                </a:solidFill>
                <a:latin typeface="Geometria bold"/>
                <a:cs typeface="Arial"/>
              </a:rPr>
              <a:t>и </a:t>
            </a:r>
            <a:r>
              <a:rPr sz="2150" spc="55" dirty="0">
                <a:solidFill>
                  <a:srgbClr val="FFFFFF"/>
                </a:solidFill>
                <a:latin typeface="Geometria bold"/>
                <a:cs typeface="Arial"/>
              </a:rPr>
              <a:t>мониторинг </a:t>
            </a:r>
            <a:r>
              <a:rPr sz="2150" spc="75" dirty="0">
                <a:solidFill>
                  <a:srgbClr val="FFFFFF"/>
                </a:solidFill>
                <a:latin typeface="Geometria bold"/>
                <a:cs typeface="Arial"/>
              </a:rPr>
              <a:t>транспортного  </a:t>
            </a:r>
            <a:r>
              <a:rPr sz="2150" spc="90" dirty="0">
                <a:solidFill>
                  <a:srgbClr val="FFFFFF"/>
                </a:solidFill>
                <a:latin typeface="Geometria bold"/>
                <a:cs typeface="Arial"/>
              </a:rPr>
              <a:t>потока </a:t>
            </a:r>
            <a:r>
              <a:rPr sz="2150" spc="125" dirty="0">
                <a:solidFill>
                  <a:srgbClr val="FFFFFF"/>
                </a:solidFill>
                <a:latin typeface="Geometria bold"/>
                <a:cs typeface="Arial"/>
              </a:rPr>
              <a:t>(ПДД,</a:t>
            </a:r>
            <a:r>
              <a:rPr sz="2150" spc="-42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Geometria bold"/>
                <a:cs typeface="Arial"/>
              </a:rPr>
              <a:t>ВГK, </a:t>
            </a:r>
            <a:r>
              <a:rPr sz="2150" spc="60" dirty="0">
                <a:solidFill>
                  <a:srgbClr val="FFFFFF"/>
                </a:solidFill>
                <a:latin typeface="Geometria bold"/>
                <a:cs typeface="Arial"/>
              </a:rPr>
              <a:t>парковки, </a:t>
            </a:r>
            <a:r>
              <a:rPr sz="2150" spc="55" dirty="0">
                <a:solidFill>
                  <a:srgbClr val="FFFFFF"/>
                </a:solidFill>
                <a:latin typeface="Geometria bold"/>
                <a:cs typeface="Arial"/>
              </a:rPr>
              <a:t>въезд </a:t>
            </a:r>
            <a:r>
              <a:rPr sz="2150" spc="15" dirty="0">
                <a:solidFill>
                  <a:srgbClr val="FFFFFF"/>
                </a:solidFill>
                <a:latin typeface="Geometria bold"/>
                <a:cs typeface="Arial"/>
              </a:rPr>
              <a:t>в </a:t>
            </a:r>
            <a:r>
              <a:rPr sz="2150" spc="100" dirty="0">
                <a:solidFill>
                  <a:srgbClr val="FFFFFF"/>
                </a:solidFill>
                <a:latin typeface="Geometria bold"/>
                <a:cs typeface="Arial"/>
              </a:rPr>
              <a:t>город, </a:t>
            </a:r>
            <a:r>
              <a:rPr sz="2150" spc="-80" dirty="0">
                <a:solidFill>
                  <a:srgbClr val="FFFFFF"/>
                </a:solidFill>
                <a:latin typeface="Geometria bold"/>
                <a:cs typeface="Arial"/>
              </a:rPr>
              <a:t>KМK)</a:t>
            </a:r>
            <a:endParaRPr sz="2150" dirty="0">
              <a:latin typeface="Geometria bold"/>
              <a:cs typeface="Arial"/>
            </a:endParaRPr>
          </a:p>
        </p:txBody>
      </p:sp>
      <p:sp>
        <p:nvSpPr>
          <p:cNvPr id="26" name="object 19">
            <a:extLst>
              <a:ext uri="{FF2B5EF4-FFF2-40B4-BE49-F238E27FC236}">
                <a16:creationId xmlns:a16="http://schemas.microsoft.com/office/drawing/2014/main" id="{F5EB14AB-D000-427A-86B0-4643C99D3DA3}"/>
              </a:ext>
            </a:extLst>
          </p:cNvPr>
          <p:cNvSpPr txBox="1"/>
          <p:nvPr/>
        </p:nvSpPr>
        <p:spPr>
          <a:xfrm>
            <a:off x="12592046" y="4081852"/>
            <a:ext cx="6078220" cy="3333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25" dirty="0">
                <a:solidFill>
                  <a:srgbClr val="FFFFFF"/>
                </a:solidFill>
                <a:latin typeface="Geometria bold"/>
                <a:cs typeface="Arial"/>
              </a:rPr>
              <a:t>Администрирование </a:t>
            </a:r>
            <a:r>
              <a:rPr sz="2000" spc="65" dirty="0">
                <a:solidFill>
                  <a:srgbClr val="FFFFFF"/>
                </a:solidFill>
                <a:latin typeface="Geometria bold"/>
                <a:cs typeface="Arial"/>
              </a:rPr>
              <a:t>парковочного</a:t>
            </a:r>
            <a:r>
              <a:rPr sz="2000" spc="-5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Geometria bold"/>
                <a:cs typeface="Arial"/>
              </a:rPr>
              <a:t>пространства</a:t>
            </a:r>
            <a:endParaRPr sz="2000" dirty="0">
              <a:latin typeface="Geometria bold"/>
              <a:cs typeface="Arial"/>
            </a:endParaRPr>
          </a:p>
        </p:txBody>
      </p:sp>
      <p:sp>
        <p:nvSpPr>
          <p:cNvPr id="27" name="object 20">
            <a:extLst>
              <a:ext uri="{FF2B5EF4-FFF2-40B4-BE49-F238E27FC236}">
                <a16:creationId xmlns:a16="http://schemas.microsoft.com/office/drawing/2014/main" id="{7568B941-49D0-41B0-8192-27BD88FD4F39}"/>
              </a:ext>
            </a:extLst>
          </p:cNvPr>
          <p:cNvSpPr txBox="1"/>
          <p:nvPr/>
        </p:nvSpPr>
        <p:spPr>
          <a:xfrm>
            <a:off x="12092213" y="5240306"/>
            <a:ext cx="6762115" cy="231358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940435">
              <a:lnSpc>
                <a:spcPts val="2410"/>
              </a:lnSpc>
              <a:spcBef>
                <a:spcPts val="114"/>
              </a:spcBef>
            </a:pPr>
            <a:r>
              <a:rPr sz="2150" spc="20" dirty="0">
                <a:solidFill>
                  <a:srgbClr val="FFFFFF"/>
                </a:solidFill>
                <a:latin typeface="Geometria bold"/>
                <a:cs typeface="Arial"/>
              </a:rPr>
              <a:t>Обеспечение </a:t>
            </a:r>
            <a:r>
              <a:rPr sz="2150" spc="60" dirty="0">
                <a:solidFill>
                  <a:srgbClr val="FFFFFF"/>
                </a:solidFill>
                <a:latin typeface="Geometria bold"/>
                <a:cs typeface="Arial"/>
              </a:rPr>
              <a:t>приоритета</a:t>
            </a:r>
            <a:r>
              <a:rPr sz="2150" spc="-9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70" dirty="0">
                <a:solidFill>
                  <a:srgbClr val="FFFFFF"/>
                </a:solidFill>
                <a:latin typeface="Geometria bold"/>
                <a:cs typeface="Arial"/>
              </a:rPr>
              <a:t>спец.транспорта</a:t>
            </a:r>
            <a:endParaRPr sz="2150" dirty="0">
              <a:latin typeface="Geometria bold"/>
              <a:cs typeface="Arial"/>
            </a:endParaRPr>
          </a:p>
          <a:p>
            <a:pPr marL="372110">
              <a:lnSpc>
                <a:spcPts val="2950"/>
              </a:lnSpc>
              <a:tabLst>
                <a:tab pos="1024255" algn="l"/>
              </a:tabLst>
            </a:pPr>
            <a:r>
              <a:rPr sz="3900" spc="209" baseline="-18162" dirty="0">
                <a:solidFill>
                  <a:srgbClr val="C0D1DB"/>
                </a:solidFill>
                <a:latin typeface="Geometria bold"/>
                <a:cs typeface="Arial"/>
              </a:rPr>
              <a:t>4</a:t>
            </a:r>
            <a:r>
              <a:rPr sz="2600" u="heavy" spc="14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 	</a:t>
            </a:r>
            <a:r>
              <a:rPr sz="2150" u="heavy" spc="7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(скорая </a:t>
            </a:r>
            <a:r>
              <a:rPr sz="2150" u="heavy" spc="5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помощь, </a:t>
            </a:r>
            <a:r>
              <a:rPr sz="2150" u="heavy" spc="7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МЧС,ГИБДД, </a:t>
            </a:r>
            <a:r>
              <a:rPr sz="2150" u="heavy" spc="4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МВД,</a:t>
            </a:r>
            <a:r>
              <a:rPr sz="2150" u="heavy" spc="-21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 </a:t>
            </a:r>
            <a:r>
              <a:rPr sz="2150" u="heavy" spc="-4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ЖKХ)</a:t>
            </a:r>
            <a:endParaRPr sz="2150" dirty="0">
              <a:latin typeface="Geometria bold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800" dirty="0">
              <a:latin typeface="Geometria bold"/>
              <a:cs typeface="Times New Roman"/>
            </a:endParaRPr>
          </a:p>
          <a:p>
            <a:pPr marL="507365" marR="135890" indent="-100965">
              <a:lnSpc>
                <a:spcPct val="104200"/>
              </a:lnSpc>
            </a:pPr>
            <a:r>
              <a:rPr sz="2150" spc="-25" dirty="0">
                <a:solidFill>
                  <a:srgbClr val="FFFFFF"/>
                </a:solidFill>
                <a:latin typeface="Geometria bold"/>
                <a:cs typeface="Arial"/>
              </a:rPr>
              <a:t>РНИС </a:t>
            </a:r>
            <a:r>
              <a:rPr sz="2150" spc="265" dirty="0">
                <a:solidFill>
                  <a:srgbClr val="FFFFFF"/>
                </a:solidFill>
                <a:latin typeface="Geometria bold"/>
                <a:cs typeface="Arial"/>
              </a:rPr>
              <a:t>- </a:t>
            </a:r>
            <a:r>
              <a:rPr sz="2150" spc="55" dirty="0">
                <a:solidFill>
                  <a:srgbClr val="FFFFFF"/>
                </a:solidFill>
                <a:latin typeface="Geometria bold"/>
                <a:cs typeface="Arial"/>
              </a:rPr>
              <a:t>мониторинг </a:t>
            </a:r>
            <a:r>
              <a:rPr sz="2150" spc="75" dirty="0">
                <a:solidFill>
                  <a:srgbClr val="FFFFFF"/>
                </a:solidFill>
                <a:latin typeface="Geometria bold"/>
                <a:cs typeface="Arial"/>
              </a:rPr>
              <a:t>общественного</a:t>
            </a:r>
            <a:r>
              <a:rPr sz="2150" spc="-33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60" dirty="0">
                <a:solidFill>
                  <a:srgbClr val="FFFFFF"/>
                </a:solidFill>
                <a:latin typeface="Geometria bold"/>
                <a:cs typeface="Arial"/>
              </a:rPr>
              <a:t>наземного  </a:t>
            </a:r>
            <a:r>
              <a:rPr sz="2150" spc="55" dirty="0">
                <a:solidFill>
                  <a:srgbClr val="FFFFFF"/>
                </a:solidFill>
                <a:latin typeface="Geometria bold"/>
                <a:cs typeface="Arial"/>
              </a:rPr>
              <a:t>транспорта(автобусы,троллейбусы,трамваи),</a:t>
            </a:r>
            <a:endParaRPr sz="2150" dirty="0">
              <a:latin typeface="Geometria bold"/>
              <a:cs typeface="Arial"/>
            </a:endParaRPr>
          </a:p>
          <a:p>
            <a:pPr marL="12700">
              <a:lnSpc>
                <a:spcPts val="2555"/>
              </a:lnSpc>
              <a:tabLst>
                <a:tab pos="1108075" algn="l"/>
                <a:tab pos="6748780" algn="l"/>
              </a:tabLst>
            </a:pPr>
            <a:r>
              <a:rPr sz="3900" spc="142" baseline="-12820" dirty="0">
                <a:solidFill>
                  <a:srgbClr val="C0D1DB"/>
                </a:solidFill>
                <a:latin typeface="Geometria bold"/>
                <a:cs typeface="Arial"/>
              </a:rPr>
              <a:t>5</a:t>
            </a:r>
            <a:r>
              <a:rPr sz="2600" u="heavy" spc="9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 	</a:t>
            </a:r>
            <a:r>
              <a:rPr sz="2150" u="heavy" spc="7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такси, </a:t>
            </a:r>
            <a:r>
              <a:rPr sz="2150" u="heavy" spc="8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служб </a:t>
            </a:r>
            <a:r>
              <a:rPr sz="2150" u="heavy" spc="-35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ЖKХ, </a:t>
            </a:r>
            <a:r>
              <a:rPr sz="2150" u="heavy" spc="11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грузового</a:t>
            </a:r>
            <a:r>
              <a:rPr sz="2150" u="heavy" spc="-15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 </a:t>
            </a:r>
            <a:r>
              <a:rPr sz="2150" u="heavy" spc="70" dirty="0">
                <a:solidFill>
                  <a:srgbClr val="FFFFFF"/>
                </a:solidFill>
                <a:uFill>
                  <a:solidFill>
                    <a:srgbClr val="8496A9"/>
                  </a:solidFill>
                </a:uFill>
                <a:latin typeface="Geometria bold"/>
                <a:cs typeface="Arial"/>
              </a:rPr>
              <a:t>транспорта	</a:t>
            </a:r>
            <a:endParaRPr sz="2150" dirty="0">
              <a:latin typeface="Geometria bold"/>
              <a:cs typeface="Arial"/>
            </a:endParaRPr>
          </a:p>
        </p:txBody>
      </p:sp>
      <p:sp>
        <p:nvSpPr>
          <p:cNvPr id="28" name="object 21">
            <a:extLst>
              <a:ext uri="{FF2B5EF4-FFF2-40B4-BE49-F238E27FC236}">
                <a16:creationId xmlns:a16="http://schemas.microsoft.com/office/drawing/2014/main" id="{6164912D-F033-4DEF-8823-949DC472B97C}"/>
              </a:ext>
            </a:extLst>
          </p:cNvPr>
          <p:cNvSpPr txBox="1"/>
          <p:nvPr/>
        </p:nvSpPr>
        <p:spPr>
          <a:xfrm>
            <a:off x="12782226" y="8247807"/>
            <a:ext cx="5900420" cy="65024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5080" indent="2059939">
              <a:lnSpc>
                <a:spcPts val="2320"/>
              </a:lnSpc>
              <a:spcBef>
                <a:spcPts val="409"/>
              </a:spcBef>
            </a:pPr>
            <a:r>
              <a:rPr sz="2150" dirty="0">
                <a:solidFill>
                  <a:srgbClr val="FFFFFF"/>
                </a:solidFill>
                <a:latin typeface="Geometria bold"/>
                <a:cs typeface="Arial"/>
              </a:rPr>
              <a:t>Единый </a:t>
            </a:r>
            <a:r>
              <a:rPr sz="2150" spc="70" dirty="0">
                <a:solidFill>
                  <a:srgbClr val="FFFFFF"/>
                </a:solidFill>
                <a:latin typeface="Geometria bold"/>
                <a:cs typeface="Arial"/>
              </a:rPr>
              <a:t>транспортный</a:t>
            </a:r>
            <a:r>
              <a:rPr sz="2150" spc="-7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20" dirty="0">
                <a:solidFill>
                  <a:srgbClr val="FFFFFF"/>
                </a:solidFill>
                <a:latin typeface="Geometria bold"/>
                <a:cs typeface="Arial"/>
              </a:rPr>
              <a:t>билет  (прим. </a:t>
            </a:r>
            <a:r>
              <a:rPr sz="2150" spc="100" dirty="0">
                <a:solidFill>
                  <a:srgbClr val="FFFFFF"/>
                </a:solidFill>
                <a:latin typeface="Geometria bold"/>
                <a:cs typeface="Arial"/>
              </a:rPr>
              <a:t>карта </a:t>
            </a:r>
            <a:r>
              <a:rPr sz="2150" spc="55" dirty="0">
                <a:solidFill>
                  <a:srgbClr val="FFFFFF"/>
                </a:solidFill>
                <a:latin typeface="Geometria bold"/>
                <a:cs typeface="Arial"/>
              </a:rPr>
              <a:t>Тройка, </a:t>
            </a:r>
            <a:r>
              <a:rPr sz="2150" spc="40" dirty="0">
                <a:solidFill>
                  <a:srgbClr val="FFFFFF"/>
                </a:solidFill>
                <a:latin typeface="Geometria bold"/>
                <a:cs typeface="Arial"/>
              </a:rPr>
              <a:t>Стрелка,</a:t>
            </a:r>
            <a:r>
              <a:rPr sz="2150" spc="-19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80" dirty="0">
                <a:solidFill>
                  <a:srgbClr val="FFFFFF"/>
                </a:solidFill>
                <a:latin typeface="Geometria bold"/>
                <a:cs typeface="Arial"/>
              </a:rPr>
              <a:t>Подорожник)</a:t>
            </a:r>
            <a:endParaRPr sz="2150" dirty="0">
              <a:latin typeface="Geometria bold"/>
              <a:cs typeface="Arial"/>
            </a:endParaRPr>
          </a:p>
        </p:txBody>
      </p:sp>
      <p:sp>
        <p:nvSpPr>
          <p:cNvPr id="29" name="object 22">
            <a:extLst>
              <a:ext uri="{FF2B5EF4-FFF2-40B4-BE49-F238E27FC236}">
                <a16:creationId xmlns:a16="http://schemas.microsoft.com/office/drawing/2014/main" id="{6F116CBD-4963-4E9E-BFAF-42AB1D6B190E}"/>
              </a:ext>
            </a:extLst>
          </p:cNvPr>
          <p:cNvSpPr/>
          <p:nvPr/>
        </p:nvSpPr>
        <p:spPr>
          <a:xfrm>
            <a:off x="1363979" y="3136239"/>
            <a:ext cx="7675245" cy="246379"/>
          </a:xfrm>
          <a:custGeom>
            <a:avLst/>
            <a:gdLst/>
            <a:ahLst/>
            <a:cxnLst/>
            <a:rect l="l" t="t" r="r" b="b"/>
            <a:pathLst>
              <a:path w="7675245" h="246379">
                <a:moveTo>
                  <a:pt x="0" y="0"/>
                </a:moveTo>
                <a:lnTo>
                  <a:pt x="7201602" y="0"/>
                </a:lnTo>
                <a:lnTo>
                  <a:pt x="7674928" y="246327"/>
                </a:lnTo>
              </a:path>
            </a:pathLst>
          </a:custGeom>
          <a:ln w="20941">
            <a:solidFill>
              <a:srgbClr val="8496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3">
            <a:extLst>
              <a:ext uri="{FF2B5EF4-FFF2-40B4-BE49-F238E27FC236}">
                <a16:creationId xmlns:a16="http://schemas.microsoft.com/office/drawing/2014/main" id="{3EC88FF6-9B88-4B5F-BF2B-1C69845D5188}"/>
              </a:ext>
            </a:extLst>
          </p:cNvPr>
          <p:cNvSpPr/>
          <p:nvPr/>
        </p:nvSpPr>
        <p:spPr>
          <a:xfrm>
            <a:off x="1188445" y="3012892"/>
            <a:ext cx="199250" cy="1992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4">
            <a:extLst>
              <a:ext uri="{FF2B5EF4-FFF2-40B4-BE49-F238E27FC236}">
                <a16:creationId xmlns:a16="http://schemas.microsoft.com/office/drawing/2014/main" id="{9955A638-8E32-4115-9BAA-B0586BEB3593}"/>
              </a:ext>
            </a:extLst>
          </p:cNvPr>
          <p:cNvSpPr/>
          <p:nvPr/>
        </p:nvSpPr>
        <p:spPr>
          <a:xfrm>
            <a:off x="1193188" y="4322287"/>
            <a:ext cx="199250" cy="1992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5">
            <a:extLst>
              <a:ext uri="{FF2B5EF4-FFF2-40B4-BE49-F238E27FC236}">
                <a16:creationId xmlns:a16="http://schemas.microsoft.com/office/drawing/2014/main" id="{B67EE9E4-B986-482A-906A-70C93E9A27AB}"/>
              </a:ext>
            </a:extLst>
          </p:cNvPr>
          <p:cNvSpPr/>
          <p:nvPr/>
        </p:nvSpPr>
        <p:spPr>
          <a:xfrm>
            <a:off x="1214130" y="8838704"/>
            <a:ext cx="199250" cy="1992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6">
            <a:extLst>
              <a:ext uri="{FF2B5EF4-FFF2-40B4-BE49-F238E27FC236}">
                <a16:creationId xmlns:a16="http://schemas.microsoft.com/office/drawing/2014/main" id="{BFD13D9A-48CC-457C-85D2-D2FEB16DAC1F}"/>
              </a:ext>
            </a:extLst>
          </p:cNvPr>
          <p:cNvSpPr/>
          <p:nvPr/>
        </p:nvSpPr>
        <p:spPr>
          <a:xfrm>
            <a:off x="1193188" y="5916312"/>
            <a:ext cx="199250" cy="1992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7">
            <a:extLst>
              <a:ext uri="{FF2B5EF4-FFF2-40B4-BE49-F238E27FC236}">
                <a16:creationId xmlns:a16="http://schemas.microsoft.com/office/drawing/2014/main" id="{0D82533E-0504-4221-8B7E-2DD87E3A2302}"/>
              </a:ext>
            </a:extLst>
          </p:cNvPr>
          <p:cNvSpPr/>
          <p:nvPr/>
        </p:nvSpPr>
        <p:spPr>
          <a:xfrm>
            <a:off x="1193188" y="7439187"/>
            <a:ext cx="199250" cy="1992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8">
            <a:extLst>
              <a:ext uri="{FF2B5EF4-FFF2-40B4-BE49-F238E27FC236}">
                <a16:creationId xmlns:a16="http://schemas.microsoft.com/office/drawing/2014/main" id="{8FE06C67-1725-4B4E-BC7C-890CC4A9694E}"/>
              </a:ext>
            </a:extLst>
          </p:cNvPr>
          <p:cNvSpPr/>
          <p:nvPr/>
        </p:nvSpPr>
        <p:spPr>
          <a:xfrm>
            <a:off x="1363979" y="4445623"/>
            <a:ext cx="6376670" cy="0"/>
          </a:xfrm>
          <a:custGeom>
            <a:avLst/>
            <a:gdLst/>
            <a:ahLst/>
            <a:cxnLst/>
            <a:rect l="l" t="t" r="r" b="b"/>
            <a:pathLst>
              <a:path w="6376670">
                <a:moveTo>
                  <a:pt x="0" y="0"/>
                </a:moveTo>
                <a:lnTo>
                  <a:pt x="6376119" y="0"/>
                </a:lnTo>
              </a:path>
            </a:pathLst>
          </a:custGeom>
          <a:ln w="20941">
            <a:solidFill>
              <a:srgbClr val="8496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9">
            <a:extLst>
              <a:ext uri="{FF2B5EF4-FFF2-40B4-BE49-F238E27FC236}">
                <a16:creationId xmlns:a16="http://schemas.microsoft.com/office/drawing/2014/main" id="{4CF9F611-A391-45AA-9258-789A7829CD80}"/>
              </a:ext>
            </a:extLst>
          </p:cNvPr>
          <p:cNvSpPr/>
          <p:nvPr/>
        </p:nvSpPr>
        <p:spPr>
          <a:xfrm>
            <a:off x="1411422" y="8544566"/>
            <a:ext cx="7742555" cy="398780"/>
          </a:xfrm>
          <a:custGeom>
            <a:avLst/>
            <a:gdLst/>
            <a:ahLst/>
            <a:cxnLst/>
            <a:rect l="l" t="t" r="r" b="b"/>
            <a:pathLst>
              <a:path w="7742555" h="398779">
                <a:moveTo>
                  <a:pt x="0" y="398511"/>
                </a:moveTo>
                <a:lnTo>
                  <a:pt x="7030822" y="398511"/>
                </a:lnTo>
                <a:lnTo>
                  <a:pt x="7742444" y="0"/>
                </a:lnTo>
              </a:path>
            </a:pathLst>
          </a:custGeom>
          <a:ln w="20941">
            <a:solidFill>
              <a:srgbClr val="8496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0">
            <a:extLst>
              <a:ext uri="{FF2B5EF4-FFF2-40B4-BE49-F238E27FC236}">
                <a16:creationId xmlns:a16="http://schemas.microsoft.com/office/drawing/2014/main" id="{D9BCBAF5-BC81-44CF-B998-C3F3D9FA29B0}"/>
              </a:ext>
            </a:extLst>
          </p:cNvPr>
          <p:cNvSpPr/>
          <p:nvPr/>
        </p:nvSpPr>
        <p:spPr>
          <a:xfrm>
            <a:off x="11023800" y="3145736"/>
            <a:ext cx="7744459" cy="236854"/>
          </a:xfrm>
          <a:custGeom>
            <a:avLst/>
            <a:gdLst/>
            <a:ahLst/>
            <a:cxnLst/>
            <a:rect l="l" t="t" r="r" b="b"/>
            <a:pathLst>
              <a:path w="7744459" h="236854">
                <a:moveTo>
                  <a:pt x="7743900" y="0"/>
                </a:moveTo>
                <a:lnTo>
                  <a:pt x="483168" y="0"/>
                </a:lnTo>
                <a:lnTo>
                  <a:pt x="0" y="236474"/>
                </a:lnTo>
              </a:path>
            </a:pathLst>
          </a:custGeom>
          <a:ln w="20941">
            <a:solidFill>
              <a:srgbClr val="8496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1">
            <a:extLst>
              <a:ext uri="{FF2B5EF4-FFF2-40B4-BE49-F238E27FC236}">
                <a16:creationId xmlns:a16="http://schemas.microsoft.com/office/drawing/2014/main" id="{89029B26-C294-4645-9F8E-CFD8BE271F33}"/>
              </a:ext>
            </a:extLst>
          </p:cNvPr>
          <p:cNvSpPr/>
          <p:nvPr/>
        </p:nvSpPr>
        <p:spPr>
          <a:xfrm>
            <a:off x="12332472" y="4455121"/>
            <a:ext cx="6416040" cy="0"/>
          </a:xfrm>
          <a:custGeom>
            <a:avLst/>
            <a:gdLst/>
            <a:ahLst/>
            <a:cxnLst/>
            <a:rect l="l" t="t" r="r" b="b"/>
            <a:pathLst>
              <a:path w="6416040">
                <a:moveTo>
                  <a:pt x="6415542" y="0"/>
                </a:moveTo>
                <a:lnTo>
                  <a:pt x="0" y="0"/>
                </a:lnTo>
              </a:path>
            </a:pathLst>
          </a:custGeom>
          <a:ln w="20941">
            <a:solidFill>
              <a:srgbClr val="8496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2">
            <a:extLst>
              <a:ext uri="{FF2B5EF4-FFF2-40B4-BE49-F238E27FC236}">
                <a16:creationId xmlns:a16="http://schemas.microsoft.com/office/drawing/2014/main" id="{3970BA4F-67BB-46FD-BDB0-4F1E30417E46}"/>
              </a:ext>
            </a:extLst>
          </p:cNvPr>
          <p:cNvSpPr/>
          <p:nvPr/>
        </p:nvSpPr>
        <p:spPr>
          <a:xfrm>
            <a:off x="10918694" y="8554053"/>
            <a:ext cx="7855584" cy="398780"/>
          </a:xfrm>
          <a:custGeom>
            <a:avLst/>
            <a:gdLst/>
            <a:ahLst/>
            <a:cxnLst/>
            <a:rect l="l" t="t" r="r" b="b"/>
            <a:pathLst>
              <a:path w="7855584" h="398779">
                <a:moveTo>
                  <a:pt x="7855499" y="398511"/>
                </a:moveTo>
                <a:lnTo>
                  <a:pt x="711622" y="398511"/>
                </a:lnTo>
                <a:lnTo>
                  <a:pt x="0" y="0"/>
                </a:lnTo>
              </a:path>
            </a:pathLst>
          </a:custGeom>
          <a:ln w="20941">
            <a:solidFill>
              <a:srgbClr val="8496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3">
            <a:extLst>
              <a:ext uri="{FF2B5EF4-FFF2-40B4-BE49-F238E27FC236}">
                <a16:creationId xmlns:a16="http://schemas.microsoft.com/office/drawing/2014/main" id="{D82F6817-449B-44C6-BA6F-141201C9D531}"/>
              </a:ext>
            </a:extLst>
          </p:cNvPr>
          <p:cNvSpPr/>
          <p:nvPr/>
        </p:nvSpPr>
        <p:spPr>
          <a:xfrm>
            <a:off x="18773993" y="8855436"/>
            <a:ext cx="199250" cy="1992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34">
            <a:extLst>
              <a:ext uri="{FF2B5EF4-FFF2-40B4-BE49-F238E27FC236}">
                <a16:creationId xmlns:a16="http://schemas.microsoft.com/office/drawing/2014/main" id="{C1C7663A-0BD2-47C5-9B6F-553488C386E3}"/>
              </a:ext>
            </a:extLst>
          </p:cNvPr>
          <p:cNvSpPr/>
          <p:nvPr/>
        </p:nvSpPr>
        <p:spPr>
          <a:xfrm>
            <a:off x="18773993" y="7446212"/>
            <a:ext cx="199250" cy="199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35">
            <a:extLst>
              <a:ext uri="{FF2B5EF4-FFF2-40B4-BE49-F238E27FC236}">
                <a16:creationId xmlns:a16="http://schemas.microsoft.com/office/drawing/2014/main" id="{EB40AD98-111E-4EA7-8AC9-B682E855D800}"/>
              </a:ext>
            </a:extLst>
          </p:cNvPr>
          <p:cNvSpPr/>
          <p:nvPr/>
        </p:nvSpPr>
        <p:spPr>
          <a:xfrm>
            <a:off x="18744466" y="5820189"/>
            <a:ext cx="199250" cy="1992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36">
            <a:extLst>
              <a:ext uri="{FF2B5EF4-FFF2-40B4-BE49-F238E27FC236}">
                <a16:creationId xmlns:a16="http://schemas.microsoft.com/office/drawing/2014/main" id="{B5EA57CE-E26F-4B25-A1F1-F5AC368110F8}"/>
              </a:ext>
            </a:extLst>
          </p:cNvPr>
          <p:cNvSpPr/>
          <p:nvPr/>
        </p:nvSpPr>
        <p:spPr>
          <a:xfrm>
            <a:off x="18744466" y="4351846"/>
            <a:ext cx="199250" cy="1992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37">
            <a:extLst>
              <a:ext uri="{FF2B5EF4-FFF2-40B4-BE49-F238E27FC236}">
                <a16:creationId xmlns:a16="http://schemas.microsoft.com/office/drawing/2014/main" id="{D61652E3-F3E9-40A3-8CC6-5B9DFA28E945}"/>
              </a:ext>
            </a:extLst>
          </p:cNvPr>
          <p:cNvSpPr/>
          <p:nvPr/>
        </p:nvSpPr>
        <p:spPr>
          <a:xfrm>
            <a:off x="18744466" y="3060880"/>
            <a:ext cx="199250" cy="1992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38">
            <a:extLst>
              <a:ext uri="{FF2B5EF4-FFF2-40B4-BE49-F238E27FC236}">
                <a16:creationId xmlns:a16="http://schemas.microsoft.com/office/drawing/2014/main" id="{08837B44-D28E-4B7F-9CC8-09DF475AD313}"/>
              </a:ext>
            </a:extLst>
          </p:cNvPr>
          <p:cNvSpPr txBox="1"/>
          <p:nvPr/>
        </p:nvSpPr>
        <p:spPr>
          <a:xfrm>
            <a:off x="2089256" y="10415828"/>
            <a:ext cx="4201795" cy="3556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150" spc="60" dirty="0">
                <a:solidFill>
                  <a:srgbClr val="FFFFFF"/>
                </a:solidFill>
                <a:latin typeface="Geometria bold"/>
                <a:cs typeface="Arial"/>
              </a:rPr>
              <a:t>KСОДД </a:t>
            </a:r>
            <a:r>
              <a:rPr lang="ru-RU" sz="2150" spc="265" dirty="0">
                <a:solidFill>
                  <a:srgbClr val="FFFFFF"/>
                </a:solidFill>
                <a:latin typeface="Geometria bold"/>
                <a:cs typeface="Arial"/>
              </a:rPr>
              <a:t>–</a:t>
            </a:r>
            <a:r>
              <a:rPr sz="2150" spc="26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55" dirty="0" err="1">
                <a:solidFill>
                  <a:srgbClr val="FFFFFF"/>
                </a:solidFill>
                <a:latin typeface="Geometria bold"/>
                <a:cs typeface="Arial"/>
              </a:rPr>
              <a:t>транспортная</a:t>
            </a:r>
            <a:r>
              <a:rPr lang="ru-RU" sz="2150" spc="55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-39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40" dirty="0">
                <a:solidFill>
                  <a:srgbClr val="FFFFFF"/>
                </a:solidFill>
                <a:latin typeface="Geometria bold"/>
                <a:cs typeface="Arial"/>
              </a:rPr>
              <a:t>модель</a:t>
            </a:r>
            <a:endParaRPr sz="2150" dirty="0">
              <a:latin typeface="Geometria bold"/>
              <a:cs typeface="Arial"/>
            </a:endParaRPr>
          </a:p>
        </p:txBody>
      </p:sp>
      <p:sp>
        <p:nvSpPr>
          <p:cNvPr id="46" name="object 39">
            <a:extLst>
              <a:ext uri="{FF2B5EF4-FFF2-40B4-BE49-F238E27FC236}">
                <a16:creationId xmlns:a16="http://schemas.microsoft.com/office/drawing/2014/main" id="{F5557A55-F694-4C8F-BBF1-300C4DBF0E0A}"/>
              </a:ext>
            </a:extLst>
          </p:cNvPr>
          <p:cNvSpPr txBox="1"/>
          <p:nvPr/>
        </p:nvSpPr>
        <p:spPr>
          <a:xfrm>
            <a:off x="8371989" y="10195975"/>
            <a:ext cx="3342640" cy="3556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150" spc="45" dirty="0">
                <a:solidFill>
                  <a:srgbClr val="FFFFFF"/>
                </a:solidFill>
                <a:latin typeface="Geometria bold"/>
                <a:cs typeface="Arial"/>
              </a:rPr>
              <a:t>Транспортная</a:t>
            </a:r>
            <a:r>
              <a:rPr sz="2150" spc="-2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55" dirty="0">
                <a:solidFill>
                  <a:srgbClr val="FFFFFF"/>
                </a:solidFill>
                <a:latin typeface="Geometria bold"/>
                <a:cs typeface="Arial"/>
              </a:rPr>
              <a:t>Стратегия</a:t>
            </a:r>
            <a:endParaRPr sz="2150" dirty="0">
              <a:latin typeface="Geometria bold"/>
              <a:cs typeface="Arial"/>
            </a:endParaRPr>
          </a:p>
        </p:txBody>
      </p:sp>
      <p:sp>
        <p:nvSpPr>
          <p:cNvPr id="47" name="object 40">
            <a:extLst>
              <a:ext uri="{FF2B5EF4-FFF2-40B4-BE49-F238E27FC236}">
                <a16:creationId xmlns:a16="http://schemas.microsoft.com/office/drawing/2014/main" id="{429FEB17-8D62-49A4-A193-70C2F43BC8C3}"/>
              </a:ext>
            </a:extLst>
          </p:cNvPr>
          <p:cNvSpPr txBox="1"/>
          <p:nvPr/>
        </p:nvSpPr>
        <p:spPr>
          <a:xfrm>
            <a:off x="8137003" y="10480491"/>
            <a:ext cx="3891279" cy="3556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150" spc="10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150" spc="105" dirty="0">
                <a:solidFill>
                  <a:srgbClr val="FFFFFF"/>
                </a:solidFill>
                <a:latin typeface="Geometria bold"/>
                <a:cs typeface="Arial"/>
              </a:rPr>
              <a:t>как </a:t>
            </a:r>
            <a:r>
              <a:rPr sz="2150" spc="70" dirty="0">
                <a:solidFill>
                  <a:srgbClr val="FFFFFF"/>
                </a:solidFill>
                <a:latin typeface="Geometria bold"/>
                <a:cs typeface="Arial"/>
              </a:rPr>
              <a:t>часть </a:t>
            </a:r>
            <a:r>
              <a:rPr sz="2150" spc="45" dirty="0">
                <a:solidFill>
                  <a:srgbClr val="FFFFFF"/>
                </a:solidFill>
                <a:latin typeface="Geometria bold"/>
                <a:cs typeface="Arial"/>
              </a:rPr>
              <a:t>ген. </a:t>
            </a:r>
            <a:r>
              <a:rPr sz="2150" spc="-30" dirty="0">
                <a:solidFill>
                  <a:srgbClr val="FFFFFF"/>
                </a:solidFill>
                <a:latin typeface="Geometria bold"/>
                <a:cs typeface="Arial"/>
              </a:rPr>
              <a:t>плана</a:t>
            </a:r>
            <a:r>
              <a:rPr sz="2150" spc="-28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80" dirty="0">
                <a:solidFill>
                  <a:srgbClr val="FFFFFF"/>
                </a:solidFill>
                <a:latin typeface="Geometria bold"/>
                <a:cs typeface="Arial"/>
              </a:rPr>
              <a:t>города)</a:t>
            </a:r>
            <a:endParaRPr sz="2150" dirty="0">
              <a:latin typeface="Geometria bold"/>
              <a:cs typeface="Arial"/>
            </a:endParaRPr>
          </a:p>
        </p:txBody>
      </p:sp>
      <p:sp>
        <p:nvSpPr>
          <p:cNvPr id="48" name="object 41">
            <a:extLst>
              <a:ext uri="{FF2B5EF4-FFF2-40B4-BE49-F238E27FC236}">
                <a16:creationId xmlns:a16="http://schemas.microsoft.com/office/drawing/2014/main" id="{0743B59E-B1EC-4F5B-9171-251382E32E6C}"/>
              </a:ext>
            </a:extLst>
          </p:cNvPr>
          <p:cNvSpPr txBox="1"/>
          <p:nvPr/>
        </p:nvSpPr>
        <p:spPr>
          <a:xfrm>
            <a:off x="15356656" y="10457653"/>
            <a:ext cx="1068705" cy="3556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150" spc="85" dirty="0">
                <a:solidFill>
                  <a:srgbClr val="FFFFFF"/>
                </a:solidFill>
                <a:latin typeface="Geometria bold"/>
                <a:cs typeface="Arial"/>
              </a:rPr>
              <a:t>big</a:t>
            </a:r>
            <a:r>
              <a:rPr sz="2150" spc="-8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150" spc="70" dirty="0">
                <a:solidFill>
                  <a:srgbClr val="FFFFFF"/>
                </a:solidFill>
                <a:latin typeface="Geometria bold"/>
                <a:cs typeface="Arial"/>
              </a:rPr>
              <a:t>data</a:t>
            </a:r>
            <a:endParaRPr sz="2150" dirty="0">
              <a:latin typeface="Geometria bold"/>
              <a:cs typeface="Arial"/>
            </a:endParaRPr>
          </a:p>
        </p:txBody>
      </p:sp>
      <p:sp>
        <p:nvSpPr>
          <p:cNvPr id="49" name="object 42">
            <a:extLst>
              <a:ext uri="{FF2B5EF4-FFF2-40B4-BE49-F238E27FC236}">
                <a16:creationId xmlns:a16="http://schemas.microsoft.com/office/drawing/2014/main" id="{872FEFB2-5925-4005-8D02-973A791E66CC}"/>
              </a:ext>
            </a:extLst>
          </p:cNvPr>
          <p:cNvSpPr/>
          <p:nvPr/>
        </p:nvSpPr>
        <p:spPr>
          <a:xfrm>
            <a:off x="10366249" y="9750362"/>
            <a:ext cx="111125" cy="352425"/>
          </a:xfrm>
          <a:custGeom>
            <a:avLst/>
            <a:gdLst/>
            <a:ahLst/>
            <a:cxnLst/>
            <a:rect l="l" t="t" r="r" b="b"/>
            <a:pathLst>
              <a:path w="111125" h="352425">
                <a:moveTo>
                  <a:pt x="0" y="0"/>
                </a:moveTo>
                <a:lnTo>
                  <a:pt x="110666" y="0"/>
                </a:lnTo>
                <a:lnTo>
                  <a:pt x="110666" y="352429"/>
                </a:lnTo>
                <a:lnTo>
                  <a:pt x="0" y="352429"/>
                </a:lnTo>
                <a:lnTo>
                  <a:pt x="0" y="0"/>
                </a:lnTo>
                <a:close/>
              </a:path>
            </a:pathLst>
          </a:custGeom>
          <a:ln w="314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43">
            <a:extLst>
              <a:ext uri="{FF2B5EF4-FFF2-40B4-BE49-F238E27FC236}">
                <a16:creationId xmlns:a16="http://schemas.microsoft.com/office/drawing/2014/main" id="{5675D349-01F9-4D22-8AE9-75CF4464B9BC}"/>
              </a:ext>
            </a:extLst>
          </p:cNvPr>
          <p:cNvSpPr/>
          <p:nvPr/>
        </p:nvSpPr>
        <p:spPr>
          <a:xfrm>
            <a:off x="10157124" y="9847124"/>
            <a:ext cx="111125" cy="255904"/>
          </a:xfrm>
          <a:custGeom>
            <a:avLst/>
            <a:gdLst/>
            <a:ahLst/>
            <a:cxnLst/>
            <a:rect l="l" t="t" r="r" b="b"/>
            <a:pathLst>
              <a:path w="111125" h="255904">
                <a:moveTo>
                  <a:pt x="0" y="0"/>
                </a:moveTo>
                <a:lnTo>
                  <a:pt x="110666" y="0"/>
                </a:lnTo>
                <a:lnTo>
                  <a:pt x="110666" y="255678"/>
                </a:lnTo>
                <a:lnTo>
                  <a:pt x="0" y="255678"/>
                </a:lnTo>
                <a:lnTo>
                  <a:pt x="0" y="0"/>
                </a:lnTo>
                <a:close/>
              </a:path>
            </a:pathLst>
          </a:custGeom>
          <a:ln w="314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44">
            <a:extLst>
              <a:ext uri="{FF2B5EF4-FFF2-40B4-BE49-F238E27FC236}">
                <a16:creationId xmlns:a16="http://schemas.microsoft.com/office/drawing/2014/main" id="{BDA04829-770B-49DB-B5CD-EDD2D4DC2089}"/>
              </a:ext>
            </a:extLst>
          </p:cNvPr>
          <p:cNvSpPr/>
          <p:nvPr/>
        </p:nvSpPr>
        <p:spPr>
          <a:xfrm>
            <a:off x="9948000" y="9661045"/>
            <a:ext cx="111125" cy="441959"/>
          </a:xfrm>
          <a:custGeom>
            <a:avLst/>
            <a:gdLst/>
            <a:ahLst/>
            <a:cxnLst/>
            <a:rect l="l" t="t" r="r" b="b"/>
            <a:pathLst>
              <a:path w="111125" h="441959">
                <a:moveTo>
                  <a:pt x="0" y="0"/>
                </a:moveTo>
                <a:lnTo>
                  <a:pt x="110677" y="0"/>
                </a:lnTo>
                <a:lnTo>
                  <a:pt x="110677" y="441745"/>
                </a:lnTo>
                <a:lnTo>
                  <a:pt x="0" y="441745"/>
                </a:lnTo>
                <a:lnTo>
                  <a:pt x="0" y="0"/>
                </a:lnTo>
                <a:close/>
              </a:path>
            </a:pathLst>
          </a:custGeom>
          <a:ln w="314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45">
            <a:extLst>
              <a:ext uri="{FF2B5EF4-FFF2-40B4-BE49-F238E27FC236}">
                <a16:creationId xmlns:a16="http://schemas.microsoft.com/office/drawing/2014/main" id="{3865DD31-7BFC-4D3B-94EC-A7FCCBE76B2F}"/>
              </a:ext>
            </a:extLst>
          </p:cNvPr>
          <p:cNvSpPr/>
          <p:nvPr/>
        </p:nvSpPr>
        <p:spPr>
          <a:xfrm>
            <a:off x="9738876" y="9869458"/>
            <a:ext cx="111125" cy="233679"/>
          </a:xfrm>
          <a:custGeom>
            <a:avLst/>
            <a:gdLst/>
            <a:ahLst/>
            <a:cxnLst/>
            <a:rect l="l" t="t" r="r" b="b"/>
            <a:pathLst>
              <a:path w="111125" h="233679">
                <a:moveTo>
                  <a:pt x="0" y="0"/>
                </a:moveTo>
                <a:lnTo>
                  <a:pt x="110677" y="0"/>
                </a:lnTo>
                <a:lnTo>
                  <a:pt x="110677" y="233343"/>
                </a:lnTo>
                <a:lnTo>
                  <a:pt x="0" y="233343"/>
                </a:lnTo>
                <a:lnTo>
                  <a:pt x="0" y="0"/>
                </a:lnTo>
                <a:close/>
              </a:path>
            </a:pathLst>
          </a:custGeom>
          <a:ln w="314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46">
            <a:extLst>
              <a:ext uri="{FF2B5EF4-FFF2-40B4-BE49-F238E27FC236}">
                <a16:creationId xmlns:a16="http://schemas.microsoft.com/office/drawing/2014/main" id="{F96EAABF-8CD5-431A-BD71-75F459AFD21E}"/>
              </a:ext>
            </a:extLst>
          </p:cNvPr>
          <p:cNvSpPr/>
          <p:nvPr/>
        </p:nvSpPr>
        <p:spPr>
          <a:xfrm>
            <a:off x="9693924" y="10104404"/>
            <a:ext cx="828040" cy="0"/>
          </a:xfrm>
          <a:custGeom>
            <a:avLst/>
            <a:gdLst/>
            <a:ahLst/>
            <a:cxnLst/>
            <a:rect l="l" t="t" r="r" b="b"/>
            <a:pathLst>
              <a:path w="828040">
                <a:moveTo>
                  <a:pt x="0" y="0"/>
                </a:moveTo>
                <a:lnTo>
                  <a:pt x="827953" y="0"/>
                </a:lnTo>
              </a:path>
            </a:pathLst>
          </a:custGeom>
          <a:ln w="314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47">
            <a:extLst>
              <a:ext uri="{FF2B5EF4-FFF2-40B4-BE49-F238E27FC236}">
                <a16:creationId xmlns:a16="http://schemas.microsoft.com/office/drawing/2014/main" id="{A75C42B2-F30D-4EFC-9479-4AE478C3AF4C}"/>
              </a:ext>
            </a:extLst>
          </p:cNvPr>
          <p:cNvSpPr/>
          <p:nvPr/>
        </p:nvSpPr>
        <p:spPr>
          <a:xfrm>
            <a:off x="10342030" y="9474036"/>
            <a:ext cx="159105" cy="15881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48">
            <a:extLst>
              <a:ext uri="{FF2B5EF4-FFF2-40B4-BE49-F238E27FC236}">
                <a16:creationId xmlns:a16="http://schemas.microsoft.com/office/drawing/2014/main" id="{F829CB84-BAEA-4747-A0BA-6E007F06FFF5}"/>
              </a:ext>
            </a:extLst>
          </p:cNvPr>
          <p:cNvSpPr/>
          <p:nvPr/>
        </p:nvSpPr>
        <p:spPr>
          <a:xfrm>
            <a:off x="10132916" y="9570399"/>
            <a:ext cx="159094" cy="15882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49">
            <a:extLst>
              <a:ext uri="{FF2B5EF4-FFF2-40B4-BE49-F238E27FC236}">
                <a16:creationId xmlns:a16="http://schemas.microsoft.com/office/drawing/2014/main" id="{4C5CEA37-5344-4973-A9AB-36348B2439C9}"/>
              </a:ext>
            </a:extLst>
          </p:cNvPr>
          <p:cNvSpPr/>
          <p:nvPr/>
        </p:nvSpPr>
        <p:spPr>
          <a:xfrm>
            <a:off x="9923791" y="9380887"/>
            <a:ext cx="159094" cy="1588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0">
            <a:extLst>
              <a:ext uri="{FF2B5EF4-FFF2-40B4-BE49-F238E27FC236}">
                <a16:creationId xmlns:a16="http://schemas.microsoft.com/office/drawing/2014/main" id="{F86C91F4-D0F9-475A-96EA-87A8DA684557}"/>
              </a:ext>
            </a:extLst>
          </p:cNvPr>
          <p:cNvSpPr/>
          <p:nvPr/>
        </p:nvSpPr>
        <p:spPr>
          <a:xfrm>
            <a:off x="9714667" y="9592786"/>
            <a:ext cx="159105" cy="15882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1">
            <a:extLst>
              <a:ext uri="{FF2B5EF4-FFF2-40B4-BE49-F238E27FC236}">
                <a16:creationId xmlns:a16="http://schemas.microsoft.com/office/drawing/2014/main" id="{DF5998A4-7FD9-490E-870C-8168C95854A4}"/>
              </a:ext>
            </a:extLst>
          </p:cNvPr>
          <p:cNvSpPr/>
          <p:nvPr/>
        </p:nvSpPr>
        <p:spPr>
          <a:xfrm>
            <a:off x="3875431" y="9434267"/>
            <a:ext cx="803910" cy="791210"/>
          </a:xfrm>
          <a:custGeom>
            <a:avLst/>
            <a:gdLst/>
            <a:ahLst/>
            <a:cxnLst/>
            <a:rect l="l" t="t" r="r" b="b"/>
            <a:pathLst>
              <a:path w="803910" h="791209">
                <a:moveTo>
                  <a:pt x="223147" y="608787"/>
                </a:moveTo>
                <a:lnTo>
                  <a:pt x="183565" y="608787"/>
                </a:lnTo>
                <a:lnTo>
                  <a:pt x="194779" y="619668"/>
                </a:lnTo>
                <a:lnTo>
                  <a:pt x="206542" y="629946"/>
                </a:lnTo>
                <a:lnTo>
                  <a:pt x="218829" y="639600"/>
                </a:lnTo>
                <a:lnTo>
                  <a:pt x="231615" y="648608"/>
                </a:lnTo>
                <a:lnTo>
                  <a:pt x="207061" y="744155"/>
                </a:lnTo>
                <a:lnTo>
                  <a:pt x="210695" y="751066"/>
                </a:lnTo>
                <a:lnTo>
                  <a:pt x="320775" y="791159"/>
                </a:lnTo>
                <a:lnTo>
                  <a:pt x="328021" y="788206"/>
                </a:lnTo>
                <a:lnTo>
                  <a:pt x="341788" y="759390"/>
                </a:lnTo>
                <a:lnTo>
                  <a:pt x="312032" y="759390"/>
                </a:lnTo>
                <a:lnTo>
                  <a:pt x="237817" y="732354"/>
                </a:lnTo>
                <a:lnTo>
                  <a:pt x="261499" y="640210"/>
                </a:lnTo>
                <a:lnTo>
                  <a:pt x="259102" y="634242"/>
                </a:lnTo>
                <a:lnTo>
                  <a:pt x="254107" y="631143"/>
                </a:lnTo>
                <a:lnTo>
                  <a:pt x="238517" y="620723"/>
                </a:lnTo>
                <a:lnTo>
                  <a:pt x="223703" y="609281"/>
                </a:lnTo>
                <a:lnTo>
                  <a:pt x="223147" y="608787"/>
                </a:lnTo>
                <a:close/>
              </a:path>
              <a:path w="803910" h="791209">
                <a:moveTo>
                  <a:pt x="461922" y="697842"/>
                </a:moveTo>
                <a:lnTo>
                  <a:pt x="432154" y="697842"/>
                </a:lnTo>
                <a:lnTo>
                  <a:pt x="474624" y="786761"/>
                </a:lnTo>
                <a:lnTo>
                  <a:pt x="479419" y="789609"/>
                </a:lnTo>
                <a:lnTo>
                  <a:pt x="485985" y="789609"/>
                </a:lnTo>
                <a:lnTo>
                  <a:pt x="487534" y="789347"/>
                </a:lnTo>
                <a:lnTo>
                  <a:pt x="569868" y="759390"/>
                </a:lnTo>
                <a:lnTo>
                  <a:pt x="491325" y="759390"/>
                </a:lnTo>
                <a:lnTo>
                  <a:pt x="461922" y="697842"/>
                </a:lnTo>
                <a:close/>
              </a:path>
              <a:path w="803910" h="791209">
                <a:moveTo>
                  <a:pt x="359151" y="669435"/>
                </a:moveTo>
                <a:lnTo>
                  <a:pt x="353549" y="672461"/>
                </a:lnTo>
                <a:lnTo>
                  <a:pt x="312032" y="759390"/>
                </a:lnTo>
                <a:lnTo>
                  <a:pt x="341788" y="759390"/>
                </a:lnTo>
                <a:lnTo>
                  <a:pt x="371192" y="697842"/>
                </a:lnTo>
                <a:lnTo>
                  <a:pt x="461922" y="697842"/>
                </a:lnTo>
                <a:lnTo>
                  <a:pt x="449797" y="672461"/>
                </a:lnTo>
                <a:lnTo>
                  <a:pt x="449450" y="672272"/>
                </a:lnTo>
                <a:lnTo>
                  <a:pt x="398354" y="672272"/>
                </a:lnTo>
                <a:lnTo>
                  <a:pt x="390066" y="672139"/>
                </a:lnTo>
                <a:lnTo>
                  <a:pt x="381738" y="671738"/>
                </a:lnTo>
                <a:lnTo>
                  <a:pt x="373343" y="671071"/>
                </a:lnTo>
                <a:lnTo>
                  <a:pt x="364826" y="670136"/>
                </a:lnTo>
                <a:lnTo>
                  <a:pt x="359151" y="669435"/>
                </a:lnTo>
                <a:close/>
              </a:path>
              <a:path w="803910" h="791209">
                <a:moveTo>
                  <a:pt x="616881" y="577971"/>
                </a:moveTo>
                <a:lnTo>
                  <a:pt x="610662" y="579238"/>
                </a:lnTo>
                <a:lnTo>
                  <a:pt x="606735" y="583521"/>
                </a:lnTo>
                <a:lnTo>
                  <a:pt x="593611" y="596878"/>
                </a:lnTo>
                <a:lnTo>
                  <a:pt x="579626" y="609295"/>
                </a:lnTo>
                <a:lnTo>
                  <a:pt x="564832" y="620730"/>
                </a:lnTo>
                <a:lnTo>
                  <a:pt x="549271" y="631153"/>
                </a:lnTo>
                <a:lnTo>
                  <a:pt x="544287" y="634252"/>
                </a:lnTo>
                <a:lnTo>
                  <a:pt x="541889" y="640221"/>
                </a:lnTo>
                <a:lnTo>
                  <a:pt x="565616" y="732354"/>
                </a:lnTo>
                <a:lnTo>
                  <a:pt x="491325" y="759390"/>
                </a:lnTo>
                <a:lnTo>
                  <a:pt x="569868" y="759390"/>
                </a:lnTo>
                <a:lnTo>
                  <a:pt x="592746" y="751066"/>
                </a:lnTo>
                <a:lnTo>
                  <a:pt x="596379" y="744155"/>
                </a:lnTo>
                <a:lnTo>
                  <a:pt x="571783" y="648598"/>
                </a:lnTo>
                <a:lnTo>
                  <a:pt x="584554" y="639580"/>
                </a:lnTo>
                <a:lnTo>
                  <a:pt x="596827" y="629925"/>
                </a:lnTo>
                <a:lnTo>
                  <a:pt x="608577" y="619655"/>
                </a:lnTo>
                <a:lnTo>
                  <a:pt x="619782" y="608787"/>
                </a:lnTo>
                <a:lnTo>
                  <a:pt x="684648" y="608787"/>
                </a:lnTo>
                <a:lnTo>
                  <a:pt x="616881" y="577971"/>
                </a:lnTo>
                <a:close/>
              </a:path>
              <a:path w="803910" h="791209">
                <a:moveTo>
                  <a:pt x="432154" y="697842"/>
                </a:moveTo>
                <a:lnTo>
                  <a:pt x="371192" y="697842"/>
                </a:lnTo>
                <a:lnTo>
                  <a:pt x="378066" y="698410"/>
                </a:lnTo>
                <a:lnTo>
                  <a:pt x="384867" y="698812"/>
                </a:lnTo>
                <a:lnTo>
                  <a:pt x="391621" y="699051"/>
                </a:lnTo>
                <a:lnTo>
                  <a:pt x="398354" y="699130"/>
                </a:lnTo>
                <a:lnTo>
                  <a:pt x="405034" y="699130"/>
                </a:lnTo>
                <a:lnTo>
                  <a:pt x="411707" y="699050"/>
                </a:lnTo>
                <a:lnTo>
                  <a:pt x="418461" y="698808"/>
                </a:lnTo>
                <a:lnTo>
                  <a:pt x="425281" y="698406"/>
                </a:lnTo>
                <a:lnTo>
                  <a:pt x="432154" y="697842"/>
                </a:lnTo>
                <a:close/>
              </a:path>
              <a:path w="803910" h="791209">
                <a:moveTo>
                  <a:pt x="444216" y="669435"/>
                </a:moveTo>
                <a:lnTo>
                  <a:pt x="405034" y="672272"/>
                </a:lnTo>
                <a:lnTo>
                  <a:pt x="449450" y="672272"/>
                </a:lnTo>
                <a:lnTo>
                  <a:pt x="444216" y="669435"/>
                </a:lnTo>
                <a:close/>
              </a:path>
              <a:path w="803910" h="791209">
                <a:moveTo>
                  <a:pt x="26512" y="266044"/>
                </a:moveTo>
                <a:lnTo>
                  <a:pt x="20376" y="270839"/>
                </a:lnTo>
                <a:lnTo>
                  <a:pt x="0" y="386239"/>
                </a:lnTo>
                <a:lnTo>
                  <a:pt x="4167" y="392836"/>
                </a:lnTo>
                <a:lnTo>
                  <a:pt x="98165" y="419002"/>
                </a:lnTo>
                <a:lnTo>
                  <a:pt x="99676" y="434853"/>
                </a:lnTo>
                <a:lnTo>
                  <a:pt x="102010" y="450530"/>
                </a:lnTo>
                <a:lnTo>
                  <a:pt x="105147" y="466004"/>
                </a:lnTo>
                <a:lnTo>
                  <a:pt x="109085" y="481283"/>
                </a:lnTo>
                <a:lnTo>
                  <a:pt x="29779" y="537941"/>
                </a:lnTo>
                <a:lnTo>
                  <a:pt x="28130" y="545575"/>
                </a:lnTo>
                <a:lnTo>
                  <a:pt x="86730" y="647079"/>
                </a:lnTo>
                <a:lnTo>
                  <a:pt x="94164" y="649446"/>
                </a:lnTo>
                <a:lnTo>
                  <a:pt x="165284" y="617101"/>
                </a:lnTo>
                <a:lnTo>
                  <a:pt x="100436" y="617101"/>
                </a:lnTo>
                <a:lnTo>
                  <a:pt x="60940" y="548684"/>
                </a:lnTo>
                <a:lnTo>
                  <a:pt x="137304" y="494121"/>
                </a:lnTo>
                <a:lnTo>
                  <a:pt x="139315" y="488037"/>
                </a:lnTo>
                <a:lnTo>
                  <a:pt x="137509" y="482414"/>
                </a:lnTo>
                <a:lnTo>
                  <a:pt x="132345" y="464262"/>
                </a:lnTo>
                <a:lnTo>
                  <a:pt x="128439" y="445769"/>
                </a:lnTo>
                <a:lnTo>
                  <a:pt x="125819" y="427052"/>
                </a:lnTo>
                <a:lnTo>
                  <a:pt x="124497" y="408144"/>
                </a:lnTo>
                <a:lnTo>
                  <a:pt x="124289" y="402333"/>
                </a:lnTo>
                <a:lnTo>
                  <a:pt x="120320" y="397286"/>
                </a:lnTo>
                <a:lnTo>
                  <a:pt x="29768" y="372082"/>
                </a:lnTo>
                <a:lnTo>
                  <a:pt x="43506" y="294305"/>
                </a:lnTo>
                <a:lnTo>
                  <a:pt x="143227" y="294305"/>
                </a:lnTo>
                <a:lnTo>
                  <a:pt x="144257" y="281206"/>
                </a:lnTo>
                <a:lnTo>
                  <a:pt x="138718" y="274745"/>
                </a:lnTo>
                <a:lnTo>
                  <a:pt x="26512" y="266044"/>
                </a:lnTo>
                <a:close/>
              </a:path>
              <a:path w="803910" h="791209">
                <a:moveTo>
                  <a:pt x="684648" y="608787"/>
                </a:moveTo>
                <a:lnTo>
                  <a:pt x="619782" y="608787"/>
                </a:lnTo>
                <a:lnTo>
                  <a:pt x="709193" y="649446"/>
                </a:lnTo>
                <a:lnTo>
                  <a:pt x="716637" y="647079"/>
                </a:lnTo>
                <a:lnTo>
                  <a:pt x="733955" y="617101"/>
                </a:lnTo>
                <a:lnTo>
                  <a:pt x="702931" y="617101"/>
                </a:lnTo>
                <a:lnTo>
                  <a:pt x="684648" y="608787"/>
                </a:lnTo>
                <a:close/>
              </a:path>
              <a:path w="803910" h="791209">
                <a:moveTo>
                  <a:pt x="186455" y="577971"/>
                </a:moveTo>
                <a:lnTo>
                  <a:pt x="100436" y="617101"/>
                </a:lnTo>
                <a:lnTo>
                  <a:pt x="165284" y="617101"/>
                </a:lnTo>
                <a:lnTo>
                  <a:pt x="183565" y="608787"/>
                </a:lnTo>
                <a:lnTo>
                  <a:pt x="223147" y="608787"/>
                </a:lnTo>
                <a:lnTo>
                  <a:pt x="209723" y="596867"/>
                </a:lnTo>
                <a:lnTo>
                  <a:pt x="196622" y="583521"/>
                </a:lnTo>
                <a:lnTo>
                  <a:pt x="192695" y="579238"/>
                </a:lnTo>
                <a:lnTo>
                  <a:pt x="186455" y="577971"/>
                </a:lnTo>
                <a:close/>
              </a:path>
              <a:path w="803910" h="791209">
                <a:moveTo>
                  <a:pt x="787173" y="294273"/>
                </a:moveTo>
                <a:lnTo>
                  <a:pt x="759914" y="294273"/>
                </a:lnTo>
                <a:lnTo>
                  <a:pt x="773641" y="372082"/>
                </a:lnTo>
                <a:lnTo>
                  <a:pt x="683101" y="397286"/>
                </a:lnTo>
                <a:lnTo>
                  <a:pt x="679130" y="402333"/>
                </a:lnTo>
                <a:lnTo>
                  <a:pt x="678909" y="408176"/>
                </a:lnTo>
                <a:lnTo>
                  <a:pt x="677548" y="427173"/>
                </a:lnTo>
                <a:lnTo>
                  <a:pt x="674912" y="445939"/>
                </a:lnTo>
                <a:lnTo>
                  <a:pt x="671014" y="464375"/>
                </a:lnTo>
                <a:lnTo>
                  <a:pt x="665847" y="482466"/>
                </a:lnTo>
                <a:lnTo>
                  <a:pt x="664063" y="487985"/>
                </a:lnTo>
                <a:lnTo>
                  <a:pt x="666073" y="494079"/>
                </a:lnTo>
                <a:lnTo>
                  <a:pt x="742469" y="548684"/>
                </a:lnTo>
                <a:lnTo>
                  <a:pt x="702931" y="617101"/>
                </a:lnTo>
                <a:lnTo>
                  <a:pt x="733955" y="617101"/>
                </a:lnTo>
                <a:lnTo>
                  <a:pt x="775272" y="545564"/>
                </a:lnTo>
                <a:lnTo>
                  <a:pt x="773630" y="537941"/>
                </a:lnTo>
                <a:lnTo>
                  <a:pt x="694303" y="481241"/>
                </a:lnTo>
                <a:lnTo>
                  <a:pt x="698252" y="465937"/>
                </a:lnTo>
                <a:lnTo>
                  <a:pt x="701390" y="450420"/>
                </a:lnTo>
                <a:lnTo>
                  <a:pt x="703712" y="434762"/>
                </a:lnTo>
                <a:lnTo>
                  <a:pt x="705224" y="419002"/>
                </a:lnTo>
                <a:lnTo>
                  <a:pt x="799242" y="392836"/>
                </a:lnTo>
                <a:lnTo>
                  <a:pt x="803399" y="386239"/>
                </a:lnTo>
                <a:lnTo>
                  <a:pt x="787173" y="294273"/>
                </a:lnTo>
                <a:close/>
              </a:path>
              <a:path w="803910" h="791209">
                <a:moveTo>
                  <a:pt x="143227" y="294305"/>
                </a:moveTo>
                <a:lnTo>
                  <a:pt x="43506" y="294305"/>
                </a:lnTo>
                <a:lnTo>
                  <a:pt x="136613" y="301509"/>
                </a:lnTo>
                <a:lnTo>
                  <a:pt x="143095" y="295990"/>
                </a:lnTo>
                <a:lnTo>
                  <a:pt x="143227" y="294305"/>
                </a:lnTo>
                <a:close/>
              </a:path>
              <a:path w="803910" h="791209">
                <a:moveTo>
                  <a:pt x="651477" y="88217"/>
                </a:moveTo>
                <a:lnTo>
                  <a:pt x="609688" y="88217"/>
                </a:lnTo>
                <a:lnTo>
                  <a:pt x="670199" y="138980"/>
                </a:lnTo>
                <a:lnTo>
                  <a:pt x="618829" y="213920"/>
                </a:lnTo>
                <a:lnTo>
                  <a:pt x="619007" y="220276"/>
                </a:lnTo>
                <a:lnTo>
                  <a:pt x="622546" y="224883"/>
                </a:lnTo>
                <a:lnTo>
                  <a:pt x="633833" y="240732"/>
                </a:lnTo>
                <a:lnTo>
                  <a:pt x="643958" y="257315"/>
                </a:lnTo>
                <a:lnTo>
                  <a:pt x="652886" y="274571"/>
                </a:lnTo>
                <a:lnTo>
                  <a:pt x="660587" y="292441"/>
                </a:lnTo>
                <a:lnTo>
                  <a:pt x="662733" y="297949"/>
                </a:lnTo>
                <a:lnTo>
                  <a:pt x="668230" y="301373"/>
                </a:lnTo>
                <a:lnTo>
                  <a:pt x="759914" y="294273"/>
                </a:lnTo>
                <a:lnTo>
                  <a:pt x="787173" y="294273"/>
                </a:lnTo>
                <a:lnTo>
                  <a:pt x="783493" y="273415"/>
                </a:lnTo>
                <a:lnTo>
                  <a:pt x="681822" y="273415"/>
                </a:lnTo>
                <a:lnTo>
                  <a:pt x="674958" y="258523"/>
                </a:lnTo>
                <a:lnTo>
                  <a:pt x="667305" y="244038"/>
                </a:lnTo>
                <a:lnTo>
                  <a:pt x="658876" y="229991"/>
                </a:lnTo>
                <a:lnTo>
                  <a:pt x="649687" y="216412"/>
                </a:lnTo>
                <a:lnTo>
                  <a:pt x="703151" y="138425"/>
                </a:lnTo>
                <a:lnTo>
                  <a:pt x="702081" y="130676"/>
                </a:lnTo>
                <a:lnTo>
                  <a:pt x="651477" y="88217"/>
                </a:lnTo>
                <a:close/>
              </a:path>
              <a:path w="803910" h="791209">
                <a:moveTo>
                  <a:pt x="776960" y="266033"/>
                </a:moveTo>
                <a:lnTo>
                  <a:pt x="681822" y="273415"/>
                </a:lnTo>
                <a:lnTo>
                  <a:pt x="783493" y="273415"/>
                </a:lnTo>
                <a:lnTo>
                  <a:pt x="783033" y="270808"/>
                </a:lnTo>
                <a:lnTo>
                  <a:pt x="776960" y="266033"/>
                </a:lnTo>
                <a:close/>
              </a:path>
              <a:path w="803910" h="791209">
                <a:moveTo>
                  <a:pt x="191093" y="55359"/>
                </a:moveTo>
                <a:lnTo>
                  <a:pt x="101231" y="130687"/>
                </a:lnTo>
                <a:lnTo>
                  <a:pt x="100174" y="138425"/>
                </a:lnTo>
                <a:lnTo>
                  <a:pt x="163345" y="230432"/>
                </a:lnTo>
                <a:lnTo>
                  <a:pt x="171701" y="231971"/>
                </a:lnTo>
                <a:lnTo>
                  <a:pt x="183921" y="223584"/>
                </a:lnTo>
                <a:lnTo>
                  <a:pt x="185481" y="215229"/>
                </a:lnTo>
                <a:lnTo>
                  <a:pt x="133137" y="138980"/>
                </a:lnTo>
                <a:lnTo>
                  <a:pt x="193711" y="88217"/>
                </a:lnTo>
                <a:lnTo>
                  <a:pt x="232061" y="88217"/>
                </a:lnTo>
                <a:lnTo>
                  <a:pt x="198883" y="55652"/>
                </a:lnTo>
                <a:lnTo>
                  <a:pt x="191093" y="55359"/>
                </a:lnTo>
                <a:close/>
              </a:path>
              <a:path w="803910" h="791209">
                <a:moveTo>
                  <a:pt x="232061" y="88217"/>
                </a:moveTo>
                <a:lnTo>
                  <a:pt x="193711" y="88217"/>
                </a:lnTo>
                <a:lnTo>
                  <a:pt x="258075" y="151388"/>
                </a:lnTo>
                <a:lnTo>
                  <a:pt x="264452" y="152309"/>
                </a:lnTo>
                <a:lnTo>
                  <a:pt x="269646" y="149534"/>
                </a:lnTo>
                <a:lnTo>
                  <a:pt x="287399" y="140853"/>
                </a:lnTo>
                <a:lnTo>
                  <a:pt x="305652" y="133499"/>
                </a:lnTo>
                <a:lnTo>
                  <a:pt x="324318" y="127506"/>
                </a:lnTo>
                <a:lnTo>
                  <a:pt x="343329" y="122896"/>
                </a:lnTo>
                <a:lnTo>
                  <a:pt x="349109" y="121724"/>
                </a:lnTo>
                <a:lnTo>
                  <a:pt x="349467" y="121326"/>
                </a:lnTo>
                <a:lnTo>
                  <a:pt x="265792" y="121326"/>
                </a:lnTo>
                <a:lnTo>
                  <a:pt x="232061" y="88217"/>
                </a:lnTo>
                <a:close/>
              </a:path>
              <a:path w="803910" h="791209">
                <a:moveTo>
                  <a:pt x="468154" y="26857"/>
                </a:moveTo>
                <a:lnTo>
                  <a:pt x="441169" y="26857"/>
                </a:lnTo>
                <a:lnTo>
                  <a:pt x="449944" y="116917"/>
                </a:lnTo>
                <a:lnTo>
                  <a:pt x="454279" y="121724"/>
                </a:lnTo>
                <a:lnTo>
                  <a:pt x="460059" y="122896"/>
                </a:lnTo>
                <a:lnTo>
                  <a:pt x="479084" y="127508"/>
                </a:lnTo>
                <a:lnTo>
                  <a:pt x="497746" y="133502"/>
                </a:lnTo>
                <a:lnTo>
                  <a:pt x="515980" y="140853"/>
                </a:lnTo>
                <a:lnTo>
                  <a:pt x="533741" y="149545"/>
                </a:lnTo>
                <a:lnTo>
                  <a:pt x="538884" y="152299"/>
                </a:lnTo>
                <a:lnTo>
                  <a:pt x="545282" y="151388"/>
                </a:lnTo>
                <a:lnTo>
                  <a:pt x="575931" y="121326"/>
                </a:lnTo>
                <a:lnTo>
                  <a:pt x="537575" y="121326"/>
                </a:lnTo>
                <a:lnTo>
                  <a:pt x="522414" y="114356"/>
                </a:lnTo>
                <a:lnTo>
                  <a:pt x="506936" y="108263"/>
                </a:lnTo>
                <a:lnTo>
                  <a:pt x="491173" y="103058"/>
                </a:lnTo>
                <a:lnTo>
                  <a:pt x="475158" y="98750"/>
                </a:lnTo>
                <a:lnTo>
                  <a:pt x="468154" y="26857"/>
                </a:lnTo>
                <a:close/>
              </a:path>
              <a:path w="803910" h="791209">
                <a:moveTo>
                  <a:pt x="460268" y="0"/>
                </a:moveTo>
                <a:lnTo>
                  <a:pt x="343078" y="0"/>
                </a:lnTo>
                <a:lnTo>
                  <a:pt x="337288" y="5256"/>
                </a:lnTo>
                <a:lnTo>
                  <a:pt x="328220" y="98750"/>
                </a:lnTo>
                <a:lnTo>
                  <a:pt x="312221" y="103058"/>
                </a:lnTo>
                <a:lnTo>
                  <a:pt x="296460" y="108263"/>
                </a:lnTo>
                <a:lnTo>
                  <a:pt x="280973" y="114356"/>
                </a:lnTo>
                <a:lnTo>
                  <a:pt x="265792" y="121326"/>
                </a:lnTo>
                <a:lnTo>
                  <a:pt x="349467" y="121326"/>
                </a:lnTo>
                <a:lnTo>
                  <a:pt x="353434" y="116907"/>
                </a:lnTo>
                <a:lnTo>
                  <a:pt x="362187" y="26857"/>
                </a:lnTo>
                <a:lnTo>
                  <a:pt x="468154" y="26857"/>
                </a:lnTo>
                <a:lnTo>
                  <a:pt x="466048" y="5245"/>
                </a:lnTo>
                <a:lnTo>
                  <a:pt x="460268" y="0"/>
                </a:lnTo>
                <a:close/>
              </a:path>
              <a:path w="803910" h="791209">
                <a:moveTo>
                  <a:pt x="612316" y="55359"/>
                </a:moveTo>
                <a:lnTo>
                  <a:pt x="604515" y="55652"/>
                </a:lnTo>
                <a:lnTo>
                  <a:pt x="537575" y="121326"/>
                </a:lnTo>
                <a:lnTo>
                  <a:pt x="575931" y="121326"/>
                </a:lnTo>
                <a:lnTo>
                  <a:pt x="609688" y="88217"/>
                </a:lnTo>
                <a:lnTo>
                  <a:pt x="651477" y="88217"/>
                </a:lnTo>
                <a:lnTo>
                  <a:pt x="612316" y="55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2">
            <a:extLst>
              <a:ext uri="{FF2B5EF4-FFF2-40B4-BE49-F238E27FC236}">
                <a16:creationId xmlns:a16="http://schemas.microsoft.com/office/drawing/2014/main" id="{3C257359-CC70-4C5F-8F80-E9BA61DA9DC3}"/>
              </a:ext>
            </a:extLst>
          </p:cNvPr>
          <p:cNvSpPr/>
          <p:nvPr/>
        </p:nvSpPr>
        <p:spPr>
          <a:xfrm>
            <a:off x="4142690" y="9694626"/>
            <a:ext cx="269240" cy="269240"/>
          </a:xfrm>
          <a:custGeom>
            <a:avLst/>
            <a:gdLst/>
            <a:ahLst/>
            <a:cxnLst/>
            <a:rect l="l" t="t" r="r" b="b"/>
            <a:pathLst>
              <a:path w="269239" h="269240">
                <a:moveTo>
                  <a:pt x="20847" y="121022"/>
                </a:moveTo>
                <a:lnTo>
                  <a:pt x="6010" y="121022"/>
                </a:lnTo>
                <a:lnTo>
                  <a:pt x="0" y="127022"/>
                </a:lnTo>
                <a:lnTo>
                  <a:pt x="0" y="134446"/>
                </a:lnTo>
                <a:lnTo>
                  <a:pt x="6865" y="176890"/>
                </a:lnTo>
                <a:lnTo>
                  <a:pt x="25974" y="213788"/>
                </a:lnTo>
                <a:lnTo>
                  <a:pt x="55095" y="242908"/>
                </a:lnTo>
                <a:lnTo>
                  <a:pt x="91996" y="262016"/>
                </a:lnTo>
                <a:lnTo>
                  <a:pt x="134446" y="268881"/>
                </a:lnTo>
                <a:lnTo>
                  <a:pt x="176895" y="262016"/>
                </a:lnTo>
                <a:lnTo>
                  <a:pt x="213797" y="242908"/>
                </a:lnTo>
                <a:lnTo>
                  <a:pt x="214670" y="242034"/>
                </a:lnTo>
                <a:lnTo>
                  <a:pt x="134446" y="242034"/>
                </a:lnTo>
                <a:lnTo>
                  <a:pt x="92606" y="233565"/>
                </a:lnTo>
                <a:lnTo>
                  <a:pt x="58403" y="210484"/>
                </a:lnTo>
                <a:lnTo>
                  <a:pt x="35325" y="176281"/>
                </a:lnTo>
                <a:lnTo>
                  <a:pt x="26857" y="134446"/>
                </a:lnTo>
                <a:lnTo>
                  <a:pt x="26857" y="127022"/>
                </a:lnTo>
                <a:lnTo>
                  <a:pt x="20847" y="121022"/>
                </a:lnTo>
                <a:close/>
              </a:path>
              <a:path w="269239" h="269240">
                <a:moveTo>
                  <a:pt x="214680" y="26857"/>
                </a:moveTo>
                <a:lnTo>
                  <a:pt x="134446" y="26857"/>
                </a:lnTo>
                <a:lnTo>
                  <a:pt x="176285" y="35325"/>
                </a:lnTo>
                <a:lnTo>
                  <a:pt x="210488" y="58403"/>
                </a:lnTo>
                <a:lnTo>
                  <a:pt x="233566" y="92606"/>
                </a:lnTo>
                <a:lnTo>
                  <a:pt x="242034" y="134446"/>
                </a:lnTo>
                <a:lnTo>
                  <a:pt x="233566" y="176281"/>
                </a:lnTo>
                <a:lnTo>
                  <a:pt x="210488" y="210484"/>
                </a:lnTo>
                <a:lnTo>
                  <a:pt x="176285" y="233565"/>
                </a:lnTo>
                <a:lnTo>
                  <a:pt x="134446" y="242034"/>
                </a:lnTo>
                <a:lnTo>
                  <a:pt x="214670" y="242034"/>
                </a:lnTo>
                <a:lnTo>
                  <a:pt x="242917" y="213788"/>
                </a:lnTo>
                <a:lnTo>
                  <a:pt x="262026" y="176890"/>
                </a:lnTo>
                <a:lnTo>
                  <a:pt x="268892" y="134446"/>
                </a:lnTo>
                <a:lnTo>
                  <a:pt x="262026" y="91996"/>
                </a:lnTo>
                <a:lnTo>
                  <a:pt x="242917" y="55095"/>
                </a:lnTo>
                <a:lnTo>
                  <a:pt x="214680" y="26857"/>
                </a:lnTo>
                <a:close/>
              </a:path>
              <a:path w="269239" h="269240">
                <a:moveTo>
                  <a:pt x="134446" y="0"/>
                </a:moveTo>
                <a:lnTo>
                  <a:pt x="87495" y="8446"/>
                </a:lnTo>
                <a:lnTo>
                  <a:pt x="63746" y="26365"/>
                </a:lnTo>
                <a:lnTo>
                  <a:pt x="70542" y="39559"/>
                </a:lnTo>
                <a:lnTo>
                  <a:pt x="78646" y="42155"/>
                </a:lnTo>
                <a:lnTo>
                  <a:pt x="85233" y="38742"/>
                </a:lnTo>
                <a:lnTo>
                  <a:pt x="96935" y="33564"/>
                </a:lnTo>
                <a:lnTo>
                  <a:pt x="109066" y="29851"/>
                </a:lnTo>
                <a:lnTo>
                  <a:pt x="121583" y="27611"/>
                </a:lnTo>
                <a:lnTo>
                  <a:pt x="134446" y="26857"/>
                </a:lnTo>
                <a:lnTo>
                  <a:pt x="214680" y="26857"/>
                </a:lnTo>
                <a:lnTo>
                  <a:pt x="213797" y="25974"/>
                </a:lnTo>
                <a:lnTo>
                  <a:pt x="176895" y="6865"/>
                </a:lnTo>
                <a:lnTo>
                  <a:pt x="1344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53">
            <a:extLst>
              <a:ext uri="{FF2B5EF4-FFF2-40B4-BE49-F238E27FC236}">
                <a16:creationId xmlns:a16="http://schemas.microsoft.com/office/drawing/2014/main" id="{152A4C31-4F50-4768-B75E-452D3D90C9F4}"/>
              </a:ext>
            </a:extLst>
          </p:cNvPr>
          <p:cNvSpPr/>
          <p:nvPr/>
        </p:nvSpPr>
        <p:spPr>
          <a:xfrm>
            <a:off x="15658005" y="9605372"/>
            <a:ext cx="66856" cy="16485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54">
            <a:extLst>
              <a:ext uri="{FF2B5EF4-FFF2-40B4-BE49-F238E27FC236}">
                <a16:creationId xmlns:a16="http://schemas.microsoft.com/office/drawing/2014/main" id="{F400BE21-A3E2-498D-BFAE-D130DAB96A89}"/>
              </a:ext>
            </a:extLst>
          </p:cNvPr>
          <p:cNvSpPr/>
          <p:nvPr/>
        </p:nvSpPr>
        <p:spPr>
          <a:xfrm>
            <a:off x="15754505" y="9603257"/>
            <a:ext cx="189617" cy="16907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55">
            <a:extLst>
              <a:ext uri="{FF2B5EF4-FFF2-40B4-BE49-F238E27FC236}">
                <a16:creationId xmlns:a16="http://schemas.microsoft.com/office/drawing/2014/main" id="{6FD7D510-5B15-45FE-86AE-DDD45A03538D}"/>
              </a:ext>
            </a:extLst>
          </p:cNvPr>
          <p:cNvSpPr/>
          <p:nvPr/>
        </p:nvSpPr>
        <p:spPr>
          <a:xfrm>
            <a:off x="15973764" y="9603257"/>
            <a:ext cx="189512" cy="16907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56">
            <a:extLst>
              <a:ext uri="{FF2B5EF4-FFF2-40B4-BE49-F238E27FC236}">
                <a16:creationId xmlns:a16="http://schemas.microsoft.com/office/drawing/2014/main" id="{CC30B5D9-4C22-4970-AA96-B597E08EF193}"/>
              </a:ext>
            </a:extLst>
          </p:cNvPr>
          <p:cNvSpPr/>
          <p:nvPr/>
        </p:nvSpPr>
        <p:spPr>
          <a:xfrm>
            <a:off x="15658005" y="9824978"/>
            <a:ext cx="66856" cy="16485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57">
            <a:extLst>
              <a:ext uri="{FF2B5EF4-FFF2-40B4-BE49-F238E27FC236}">
                <a16:creationId xmlns:a16="http://schemas.microsoft.com/office/drawing/2014/main" id="{48CBBC05-C5A8-457C-95B8-6E9BE18D435D}"/>
              </a:ext>
            </a:extLst>
          </p:cNvPr>
          <p:cNvSpPr/>
          <p:nvPr/>
        </p:nvSpPr>
        <p:spPr>
          <a:xfrm>
            <a:off x="15754505" y="9822863"/>
            <a:ext cx="315058" cy="16907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58">
            <a:extLst>
              <a:ext uri="{FF2B5EF4-FFF2-40B4-BE49-F238E27FC236}">
                <a16:creationId xmlns:a16="http://schemas.microsoft.com/office/drawing/2014/main" id="{5669E173-B44A-4EAF-9884-C5DA18E66954}"/>
              </a:ext>
            </a:extLst>
          </p:cNvPr>
          <p:cNvSpPr/>
          <p:nvPr/>
        </p:nvSpPr>
        <p:spPr>
          <a:xfrm>
            <a:off x="16096420" y="9824978"/>
            <a:ext cx="66856" cy="16485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59">
            <a:extLst>
              <a:ext uri="{FF2B5EF4-FFF2-40B4-BE49-F238E27FC236}">
                <a16:creationId xmlns:a16="http://schemas.microsoft.com/office/drawing/2014/main" id="{31E7CA18-914B-4B02-B0A0-65D871BB4C32}"/>
              </a:ext>
            </a:extLst>
          </p:cNvPr>
          <p:cNvSpPr txBox="1"/>
          <p:nvPr/>
        </p:nvSpPr>
        <p:spPr>
          <a:xfrm>
            <a:off x="15642111" y="9540008"/>
            <a:ext cx="558165" cy="7194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1855"/>
              </a:lnSpc>
              <a:spcBef>
                <a:spcPts val="120"/>
              </a:spcBef>
            </a:pPr>
            <a:r>
              <a:rPr sz="1650" spc="-80" dirty="0">
                <a:solidFill>
                  <a:srgbClr val="FFFFFF"/>
                </a:solidFill>
                <a:latin typeface="Arial"/>
                <a:cs typeface="Arial"/>
              </a:rPr>
              <a:t>10101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ts val="1730"/>
              </a:lnSpc>
            </a:pPr>
            <a:r>
              <a:rPr sz="1650" spc="-80" dirty="0">
                <a:solidFill>
                  <a:srgbClr val="FFFFFF"/>
                </a:solidFill>
                <a:latin typeface="Arial"/>
                <a:cs typeface="Arial"/>
              </a:rPr>
              <a:t>10011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ts val="1855"/>
              </a:lnSpc>
            </a:pPr>
            <a:r>
              <a:rPr sz="1650" spc="-80" dirty="0">
                <a:solidFill>
                  <a:srgbClr val="FFFFFF"/>
                </a:solidFill>
                <a:latin typeface="Arial"/>
                <a:cs typeface="Arial"/>
              </a:rPr>
              <a:t>10101</a:t>
            </a:r>
            <a:endParaRPr sz="1650">
              <a:latin typeface="Arial"/>
              <a:cs typeface="Arial"/>
            </a:endParaRPr>
          </a:p>
        </p:txBody>
      </p:sp>
      <p:sp>
        <p:nvSpPr>
          <p:cNvPr id="67" name="object 60">
            <a:extLst>
              <a:ext uri="{FF2B5EF4-FFF2-40B4-BE49-F238E27FC236}">
                <a16:creationId xmlns:a16="http://schemas.microsoft.com/office/drawing/2014/main" id="{1CC10705-A666-4410-AEBF-B0B4DA56775A}"/>
              </a:ext>
            </a:extLst>
          </p:cNvPr>
          <p:cNvSpPr/>
          <p:nvPr/>
        </p:nvSpPr>
        <p:spPr>
          <a:xfrm>
            <a:off x="15658005" y="10044573"/>
            <a:ext cx="66856" cy="16485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1">
            <a:extLst>
              <a:ext uri="{FF2B5EF4-FFF2-40B4-BE49-F238E27FC236}">
                <a16:creationId xmlns:a16="http://schemas.microsoft.com/office/drawing/2014/main" id="{8C04B4BC-3FCC-4939-BFF2-A8C28961436F}"/>
              </a:ext>
            </a:extLst>
          </p:cNvPr>
          <p:cNvSpPr/>
          <p:nvPr/>
        </p:nvSpPr>
        <p:spPr>
          <a:xfrm>
            <a:off x="15754505" y="10042458"/>
            <a:ext cx="189617" cy="16907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2">
            <a:extLst>
              <a:ext uri="{FF2B5EF4-FFF2-40B4-BE49-F238E27FC236}">
                <a16:creationId xmlns:a16="http://schemas.microsoft.com/office/drawing/2014/main" id="{26CFBB48-F0D5-420A-A404-A0DA7323249F}"/>
              </a:ext>
            </a:extLst>
          </p:cNvPr>
          <p:cNvSpPr/>
          <p:nvPr/>
        </p:nvSpPr>
        <p:spPr>
          <a:xfrm>
            <a:off x="15973764" y="10042458"/>
            <a:ext cx="189512" cy="16907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63">
            <a:extLst>
              <a:ext uri="{FF2B5EF4-FFF2-40B4-BE49-F238E27FC236}">
                <a16:creationId xmlns:a16="http://schemas.microsoft.com/office/drawing/2014/main" id="{2C80F257-1861-4268-89B3-7D2273564696}"/>
              </a:ext>
            </a:extLst>
          </p:cNvPr>
          <p:cNvSpPr/>
          <p:nvPr/>
        </p:nvSpPr>
        <p:spPr>
          <a:xfrm>
            <a:off x="15549253" y="9559918"/>
            <a:ext cx="739775" cy="723265"/>
          </a:xfrm>
          <a:custGeom>
            <a:avLst/>
            <a:gdLst/>
            <a:ahLst/>
            <a:cxnLst/>
            <a:rect l="l" t="t" r="r" b="b"/>
            <a:pathLst>
              <a:path w="739775" h="723265">
                <a:moveTo>
                  <a:pt x="739150" y="722993"/>
                </a:moveTo>
                <a:lnTo>
                  <a:pt x="0" y="722993"/>
                </a:lnTo>
                <a:lnTo>
                  <a:pt x="0" y="0"/>
                </a:lnTo>
                <a:lnTo>
                  <a:pt x="739150" y="0"/>
                </a:lnTo>
                <a:lnTo>
                  <a:pt x="739150" y="722993"/>
                </a:lnTo>
                <a:close/>
              </a:path>
            </a:pathLst>
          </a:custGeom>
          <a:ln w="2094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64">
            <a:extLst>
              <a:ext uri="{FF2B5EF4-FFF2-40B4-BE49-F238E27FC236}">
                <a16:creationId xmlns:a16="http://schemas.microsoft.com/office/drawing/2014/main" id="{33EE9774-8B54-4710-9957-BF4A7EB8CF30}"/>
              </a:ext>
            </a:extLst>
          </p:cNvPr>
          <p:cNvSpPr/>
          <p:nvPr/>
        </p:nvSpPr>
        <p:spPr>
          <a:xfrm>
            <a:off x="1476394" y="9214379"/>
            <a:ext cx="17068165" cy="1801495"/>
          </a:xfrm>
          <a:custGeom>
            <a:avLst/>
            <a:gdLst/>
            <a:ahLst/>
            <a:cxnLst/>
            <a:rect l="l" t="t" r="r" b="b"/>
            <a:pathLst>
              <a:path w="17068165" h="1801495">
                <a:moveTo>
                  <a:pt x="17067543" y="1800992"/>
                </a:moveTo>
                <a:lnTo>
                  <a:pt x="0" y="1800992"/>
                </a:lnTo>
                <a:lnTo>
                  <a:pt x="0" y="0"/>
                </a:lnTo>
                <a:lnTo>
                  <a:pt x="17067543" y="0"/>
                </a:lnTo>
                <a:lnTo>
                  <a:pt x="17067543" y="1800992"/>
                </a:lnTo>
                <a:close/>
              </a:path>
            </a:pathLst>
          </a:custGeom>
          <a:ln w="2094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1279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D40ADA-CE35-43DF-8DD5-7674D82EF2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"/>
            <a:ext cx="20104100" cy="11306556"/>
          </a:xfrm>
          <a:prstGeom prst="rect">
            <a:avLst/>
          </a:prstGeom>
        </p:spPr>
      </p:pic>
      <p:sp>
        <p:nvSpPr>
          <p:cNvPr id="82" name="object 3">
            <a:extLst>
              <a:ext uri="{FF2B5EF4-FFF2-40B4-BE49-F238E27FC236}">
                <a16:creationId xmlns:a16="http://schemas.microsoft.com/office/drawing/2014/main" id="{FF18FE68-5257-4D40-A686-55A7FB3434AA}"/>
              </a:ext>
            </a:extLst>
          </p:cNvPr>
          <p:cNvSpPr/>
          <p:nvPr/>
        </p:nvSpPr>
        <p:spPr>
          <a:xfrm>
            <a:off x="634181" y="3738731"/>
            <a:ext cx="10833343" cy="7182140"/>
          </a:xfrm>
          <a:custGeom>
            <a:avLst/>
            <a:gdLst/>
            <a:ahLst/>
            <a:cxnLst/>
            <a:rect l="l" t="t" r="r" b="b"/>
            <a:pathLst>
              <a:path w="11685905" h="9204325">
                <a:moveTo>
                  <a:pt x="0" y="9203908"/>
                </a:moveTo>
                <a:lnTo>
                  <a:pt x="11685508" y="9203908"/>
                </a:lnTo>
                <a:lnTo>
                  <a:pt x="11685508" y="0"/>
                </a:lnTo>
                <a:lnTo>
                  <a:pt x="0" y="0"/>
                </a:lnTo>
                <a:lnTo>
                  <a:pt x="0" y="9203908"/>
                </a:lnTo>
                <a:close/>
              </a:path>
            </a:pathLst>
          </a:custGeom>
          <a:solidFill>
            <a:srgbClr val="7085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89390" y="1499572"/>
            <a:ext cx="14635471" cy="1222955"/>
          </a:xfrm>
        </p:spPr>
        <p:txBody>
          <a:bodyPr>
            <a:normAutofit/>
          </a:bodyPr>
          <a:lstStyle/>
          <a:p>
            <a:r>
              <a:rPr lang="ru-RU" sz="3200" b="1" dirty="0"/>
              <a:t>Внедрение ИТС дает эффект в самых заметных  и наиболее значимых областях жизни региона</a:t>
            </a:r>
          </a:p>
        </p:txBody>
      </p:sp>
      <p:sp>
        <p:nvSpPr>
          <p:cNvPr id="7" name="Номер слайда 8"/>
          <p:cNvSpPr txBox="1">
            <a:spLocks/>
          </p:cNvSpPr>
          <p:nvPr/>
        </p:nvSpPr>
        <p:spPr>
          <a:xfrm>
            <a:off x="17732168" y="9865272"/>
            <a:ext cx="615118" cy="307434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457200" rtl="0" eaLnBrk="1" latinLnBrk="0" hangingPunct="1">
              <a:defRPr sz="1600" kern="1200">
                <a:solidFill>
                  <a:schemeClr val="tx1"/>
                </a:solidFill>
                <a:latin typeface="Geometria" panose="020B0503020204020204" pitchFamily="34" charset="-52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357CA8D-203E-45FD-8BDA-18B644207146}" type="slidenum">
              <a:rPr lang="ru-RU" smtClean="0"/>
              <a:pPr algn="ctr"/>
              <a:t>5</a:t>
            </a:fld>
            <a:endParaRPr lang="ru-RU" dirty="0"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09048224-3FD5-45D3-85E4-38406D90C327}"/>
              </a:ext>
            </a:extLst>
          </p:cNvPr>
          <p:cNvSpPr txBox="1"/>
          <p:nvPr/>
        </p:nvSpPr>
        <p:spPr>
          <a:xfrm>
            <a:off x="18944837" y="10238097"/>
            <a:ext cx="299085" cy="5803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endParaRPr sz="3600" dirty="0">
              <a:latin typeface="Arial"/>
              <a:cs typeface="Arial"/>
            </a:endParaRPr>
          </a:p>
        </p:txBody>
      </p:sp>
      <p:sp>
        <p:nvSpPr>
          <p:cNvPr id="48" name="object 41">
            <a:extLst>
              <a:ext uri="{FF2B5EF4-FFF2-40B4-BE49-F238E27FC236}">
                <a16:creationId xmlns:a16="http://schemas.microsoft.com/office/drawing/2014/main" id="{0743B59E-B1EC-4F5B-9171-251382E32E6C}"/>
              </a:ext>
            </a:extLst>
          </p:cNvPr>
          <p:cNvSpPr txBox="1"/>
          <p:nvPr/>
        </p:nvSpPr>
        <p:spPr>
          <a:xfrm>
            <a:off x="15356656" y="10457653"/>
            <a:ext cx="1068705" cy="3556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150" spc="85" dirty="0">
                <a:solidFill>
                  <a:srgbClr val="FFFFFF"/>
                </a:solidFill>
                <a:latin typeface="Arial"/>
                <a:cs typeface="Arial"/>
              </a:rPr>
              <a:t>big</a:t>
            </a:r>
            <a:r>
              <a:rPr sz="21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50" spc="70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endParaRPr sz="2150">
              <a:latin typeface="Arial"/>
              <a:cs typeface="Arial"/>
            </a:endParaRPr>
          </a:p>
        </p:txBody>
      </p:sp>
      <p:sp>
        <p:nvSpPr>
          <p:cNvPr id="63" name="object 56">
            <a:extLst>
              <a:ext uri="{FF2B5EF4-FFF2-40B4-BE49-F238E27FC236}">
                <a16:creationId xmlns:a16="http://schemas.microsoft.com/office/drawing/2014/main" id="{CC30B5D9-4C22-4970-AA96-B597E08EF193}"/>
              </a:ext>
            </a:extLst>
          </p:cNvPr>
          <p:cNvSpPr/>
          <p:nvPr/>
        </p:nvSpPr>
        <p:spPr>
          <a:xfrm>
            <a:off x="15658005" y="9824978"/>
            <a:ext cx="66856" cy="16485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57">
            <a:extLst>
              <a:ext uri="{FF2B5EF4-FFF2-40B4-BE49-F238E27FC236}">
                <a16:creationId xmlns:a16="http://schemas.microsoft.com/office/drawing/2014/main" id="{48CBBC05-C5A8-457C-95B8-6E9BE18D435D}"/>
              </a:ext>
            </a:extLst>
          </p:cNvPr>
          <p:cNvSpPr/>
          <p:nvPr/>
        </p:nvSpPr>
        <p:spPr>
          <a:xfrm>
            <a:off x="15754505" y="9822863"/>
            <a:ext cx="315058" cy="1690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58">
            <a:extLst>
              <a:ext uri="{FF2B5EF4-FFF2-40B4-BE49-F238E27FC236}">
                <a16:creationId xmlns:a16="http://schemas.microsoft.com/office/drawing/2014/main" id="{5669E173-B44A-4EAF-9884-C5DA18E66954}"/>
              </a:ext>
            </a:extLst>
          </p:cNvPr>
          <p:cNvSpPr/>
          <p:nvPr/>
        </p:nvSpPr>
        <p:spPr>
          <a:xfrm>
            <a:off x="16096420" y="9824978"/>
            <a:ext cx="66856" cy="16485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59">
            <a:extLst>
              <a:ext uri="{FF2B5EF4-FFF2-40B4-BE49-F238E27FC236}">
                <a16:creationId xmlns:a16="http://schemas.microsoft.com/office/drawing/2014/main" id="{31E7CA18-914B-4B02-B0A0-65D871BB4C32}"/>
              </a:ext>
            </a:extLst>
          </p:cNvPr>
          <p:cNvSpPr txBox="1"/>
          <p:nvPr/>
        </p:nvSpPr>
        <p:spPr>
          <a:xfrm>
            <a:off x="15642111" y="9540008"/>
            <a:ext cx="558165" cy="7194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1855"/>
              </a:lnSpc>
              <a:spcBef>
                <a:spcPts val="120"/>
              </a:spcBef>
            </a:pPr>
            <a:r>
              <a:rPr sz="1650" spc="-80" dirty="0">
                <a:solidFill>
                  <a:srgbClr val="FFFFFF"/>
                </a:solidFill>
                <a:latin typeface="Arial"/>
                <a:cs typeface="Arial"/>
              </a:rPr>
              <a:t>10101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ts val="1730"/>
              </a:lnSpc>
            </a:pPr>
            <a:r>
              <a:rPr sz="1650" spc="-80" dirty="0">
                <a:solidFill>
                  <a:srgbClr val="FFFFFF"/>
                </a:solidFill>
                <a:latin typeface="Arial"/>
                <a:cs typeface="Arial"/>
              </a:rPr>
              <a:t>10011</a:t>
            </a:r>
            <a:endParaRPr sz="1650">
              <a:latin typeface="Arial"/>
              <a:cs typeface="Arial"/>
            </a:endParaRPr>
          </a:p>
          <a:p>
            <a:pPr marL="12700">
              <a:lnSpc>
                <a:spcPts val="1855"/>
              </a:lnSpc>
            </a:pPr>
            <a:r>
              <a:rPr sz="1650" spc="-80" dirty="0">
                <a:solidFill>
                  <a:srgbClr val="FFFFFF"/>
                </a:solidFill>
                <a:latin typeface="Arial"/>
                <a:cs typeface="Arial"/>
              </a:rPr>
              <a:t>10101</a:t>
            </a:r>
            <a:endParaRPr sz="1650">
              <a:latin typeface="Arial"/>
              <a:cs typeface="Arial"/>
            </a:endParaRPr>
          </a:p>
        </p:txBody>
      </p:sp>
      <p:sp>
        <p:nvSpPr>
          <p:cNvPr id="67" name="object 60">
            <a:extLst>
              <a:ext uri="{FF2B5EF4-FFF2-40B4-BE49-F238E27FC236}">
                <a16:creationId xmlns:a16="http://schemas.microsoft.com/office/drawing/2014/main" id="{1CC10705-A666-4410-AEBF-B0B4DA56775A}"/>
              </a:ext>
            </a:extLst>
          </p:cNvPr>
          <p:cNvSpPr/>
          <p:nvPr/>
        </p:nvSpPr>
        <p:spPr>
          <a:xfrm>
            <a:off x="15658005" y="10044573"/>
            <a:ext cx="66856" cy="16485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1">
            <a:extLst>
              <a:ext uri="{FF2B5EF4-FFF2-40B4-BE49-F238E27FC236}">
                <a16:creationId xmlns:a16="http://schemas.microsoft.com/office/drawing/2014/main" id="{8C04B4BC-3FCC-4939-BFF2-A8C28961436F}"/>
              </a:ext>
            </a:extLst>
          </p:cNvPr>
          <p:cNvSpPr/>
          <p:nvPr/>
        </p:nvSpPr>
        <p:spPr>
          <a:xfrm>
            <a:off x="15754505" y="10042458"/>
            <a:ext cx="189617" cy="1690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2">
            <a:extLst>
              <a:ext uri="{FF2B5EF4-FFF2-40B4-BE49-F238E27FC236}">
                <a16:creationId xmlns:a16="http://schemas.microsoft.com/office/drawing/2014/main" id="{26CFBB48-F0D5-420A-A404-A0DA7323249F}"/>
              </a:ext>
            </a:extLst>
          </p:cNvPr>
          <p:cNvSpPr/>
          <p:nvPr/>
        </p:nvSpPr>
        <p:spPr>
          <a:xfrm>
            <a:off x="15973764" y="10042458"/>
            <a:ext cx="189512" cy="16907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63">
            <a:extLst>
              <a:ext uri="{FF2B5EF4-FFF2-40B4-BE49-F238E27FC236}">
                <a16:creationId xmlns:a16="http://schemas.microsoft.com/office/drawing/2014/main" id="{2C80F257-1861-4268-89B3-7D2273564696}"/>
              </a:ext>
            </a:extLst>
          </p:cNvPr>
          <p:cNvSpPr/>
          <p:nvPr/>
        </p:nvSpPr>
        <p:spPr>
          <a:xfrm>
            <a:off x="15549253" y="9559918"/>
            <a:ext cx="739775" cy="723265"/>
          </a:xfrm>
          <a:custGeom>
            <a:avLst/>
            <a:gdLst/>
            <a:ahLst/>
            <a:cxnLst/>
            <a:rect l="l" t="t" r="r" b="b"/>
            <a:pathLst>
              <a:path w="739775" h="723265">
                <a:moveTo>
                  <a:pt x="739150" y="722993"/>
                </a:moveTo>
                <a:lnTo>
                  <a:pt x="0" y="722993"/>
                </a:lnTo>
                <a:lnTo>
                  <a:pt x="0" y="0"/>
                </a:lnTo>
                <a:lnTo>
                  <a:pt x="739150" y="0"/>
                </a:lnTo>
                <a:lnTo>
                  <a:pt x="739150" y="722993"/>
                </a:lnTo>
                <a:close/>
              </a:path>
            </a:pathLst>
          </a:custGeom>
          <a:ln w="2094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99F85039-B237-4497-9180-65C9EBFAB02E}"/>
              </a:ext>
            </a:extLst>
          </p:cNvPr>
          <p:cNvSpPr/>
          <p:nvPr/>
        </p:nvSpPr>
        <p:spPr>
          <a:xfrm>
            <a:off x="634181" y="2582853"/>
            <a:ext cx="5855351" cy="987159"/>
          </a:xfrm>
          <a:prstGeom prst="rect">
            <a:avLst/>
          </a:prstGeom>
          <a:noFill/>
          <a:ln w="57150">
            <a:solidFill>
              <a:srgbClr val="DBE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BF2C08-D67F-45DA-9CEA-AD75D10CE652}"/>
              </a:ext>
            </a:extLst>
          </p:cNvPr>
          <p:cNvSpPr/>
          <p:nvPr/>
        </p:nvSpPr>
        <p:spPr>
          <a:xfrm>
            <a:off x="2044590" y="2737369"/>
            <a:ext cx="41146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Geometria bold"/>
              </a:rPr>
              <a:t>ЦЕЛИ ВНЕДРЕНИЯ ИТС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3431211-9F80-493A-99C2-AD8B0B0CE8F6}"/>
              </a:ext>
            </a:extLst>
          </p:cNvPr>
          <p:cNvSpPr/>
          <p:nvPr/>
        </p:nvSpPr>
        <p:spPr>
          <a:xfrm>
            <a:off x="12837291" y="2726973"/>
            <a:ext cx="45518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eometria bold"/>
              </a:rPr>
              <a:t>K</a:t>
            </a:r>
            <a:r>
              <a:rPr lang="ru-RU" sz="3200" dirty="0">
                <a:latin typeface="Geometria bold"/>
              </a:rPr>
              <a:t>ЛЮЧЕВЫЕ ПО</a:t>
            </a:r>
            <a:r>
              <a:rPr lang="en-US" sz="3200" dirty="0">
                <a:latin typeface="Geometria bold"/>
              </a:rPr>
              <a:t>K</a:t>
            </a:r>
            <a:r>
              <a:rPr lang="ru-RU" sz="3200" dirty="0">
                <a:latin typeface="Geometria bold"/>
              </a:rPr>
              <a:t>АЗАТЕЛИ</a:t>
            </a: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6025FE2B-7DD7-4386-8523-446E1066FC41}"/>
              </a:ext>
            </a:extLst>
          </p:cNvPr>
          <p:cNvSpPr/>
          <p:nvPr/>
        </p:nvSpPr>
        <p:spPr>
          <a:xfrm>
            <a:off x="11467524" y="2582853"/>
            <a:ext cx="6134675" cy="987160"/>
          </a:xfrm>
          <a:prstGeom prst="rect">
            <a:avLst/>
          </a:prstGeom>
          <a:noFill/>
          <a:ln w="57150">
            <a:solidFill>
              <a:srgbClr val="DBE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6CB8C3-9185-4894-B497-2FCF4C28E8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82" y="2635369"/>
            <a:ext cx="765924" cy="765924"/>
          </a:xfrm>
          <a:prstGeom prst="rect">
            <a:avLst/>
          </a:prstGeom>
        </p:spPr>
      </p:pic>
      <p:sp>
        <p:nvSpPr>
          <p:cNvPr id="76" name="object 18">
            <a:extLst>
              <a:ext uri="{FF2B5EF4-FFF2-40B4-BE49-F238E27FC236}">
                <a16:creationId xmlns:a16="http://schemas.microsoft.com/office/drawing/2014/main" id="{327E8BB5-C5D1-41CB-AF07-6112CF575899}"/>
              </a:ext>
            </a:extLst>
          </p:cNvPr>
          <p:cNvSpPr/>
          <p:nvPr/>
        </p:nvSpPr>
        <p:spPr>
          <a:xfrm>
            <a:off x="11901564" y="2635369"/>
            <a:ext cx="722643" cy="686775"/>
          </a:xfrm>
          <a:custGeom>
            <a:avLst/>
            <a:gdLst/>
            <a:ahLst/>
            <a:cxnLst/>
            <a:rect l="l" t="t" r="r" b="b"/>
            <a:pathLst>
              <a:path w="805815" h="845820">
                <a:moveTo>
                  <a:pt x="265318" y="543219"/>
                </a:moveTo>
                <a:lnTo>
                  <a:pt x="59627" y="543219"/>
                </a:lnTo>
                <a:lnTo>
                  <a:pt x="39876" y="545340"/>
                </a:lnTo>
                <a:lnTo>
                  <a:pt x="3302" y="582863"/>
                </a:lnTo>
                <a:lnTo>
                  <a:pt x="3011" y="599225"/>
                </a:lnTo>
                <a:lnTo>
                  <a:pt x="5886" y="613038"/>
                </a:lnTo>
                <a:lnTo>
                  <a:pt x="36538" y="666029"/>
                </a:lnTo>
                <a:lnTo>
                  <a:pt x="68287" y="705908"/>
                </a:lnTo>
                <a:lnTo>
                  <a:pt x="104238" y="741365"/>
                </a:lnTo>
                <a:lnTo>
                  <a:pt x="143934" y="772123"/>
                </a:lnTo>
                <a:lnTo>
                  <a:pt x="186916" y="797906"/>
                </a:lnTo>
                <a:lnTo>
                  <a:pt x="232724" y="818440"/>
                </a:lnTo>
                <a:lnTo>
                  <a:pt x="280899" y="833448"/>
                </a:lnTo>
                <a:lnTo>
                  <a:pt x="330984" y="842655"/>
                </a:lnTo>
                <a:lnTo>
                  <a:pt x="382518" y="845785"/>
                </a:lnTo>
                <a:lnTo>
                  <a:pt x="431766" y="842935"/>
                </a:lnTo>
                <a:lnTo>
                  <a:pt x="479364" y="834597"/>
                </a:lnTo>
                <a:lnTo>
                  <a:pt x="524992" y="821090"/>
                </a:lnTo>
                <a:lnTo>
                  <a:pt x="535093" y="816812"/>
                </a:lnTo>
                <a:lnTo>
                  <a:pt x="382518" y="816812"/>
                </a:lnTo>
                <a:lnTo>
                  <a:pt x="334514" y="813897"/>
                </a:lnTo>
                <a:lnTo>
                  <a:pt x="287861" y="805320"/>
                </a:lnTo>
                <a:lnTo>
                  <a:pt x="242985" y="791341"/>
                </a:lnTo>
                <a:lnTo>
                  <a:pt x="200314" y="772215"/>
                </a:lnTo>
                <a:lnTo>
                  <a:pt x="160276" y="748199"/>
                </a:lnTo>
                <a:lnTo>
                  <a:pt x="123299" y="719551"/>
                </a:lnTo>
                <a:lnTo>
                  <a:pt x="89811" y="686527"/>
                </a:lnTo>
                <a:lnTo>
                  <a:pt x="60239" y="649384"/>
                </a:lnTo>
                <a:lnTo>
                  <a:pt x="35010" y="608379"/>
                </a:lnTo>
                <a:lnTo>
                  <a:pt x="31777" y="588523"/>
                </a:lnTo>
                <a:lnTo>
                  <a:pt x="34131" y="581029"/>
                </a:lnTo>
                <a:lnTo>
                  <a:pt x="38717" y="576565"/>
                </a:lnTo>
                <a:lnTo>
                  <a:pt x="45124" y="573869"/>
                </a:lnTo>
                <a:lnTo>
                  <a:pt x="52409" y="572545"/>
                </a:lnTo>
                <a:lnTo>
                  <a:pt x="59627" y="572192"/>
                </a:lnTo>
                <a:lnTo>
                  <a:pt x="309563" y="572192"/>
                </a:lnTo>
                <a:lnTo>
                  <a:pt x="299611" y="557446"/>
                </a:lnTo>
                <a:lnTo>
                  <a:pt x="284186" y="547038"/>
                </a:lnTo>
                <a:lnTo>
                  <a:pt x="265318" y="543219"/>
                </a:lnTo>
                <a:close/>
              </a:path>
              <a:path w="805815" h="845820">
                <a:moveTo>
                  <a:pt x="535072" y="28962"/>
                </a:moveTo>
                <a:lnTo>
                  <a:pt x="382518" y="28962"/>
                </a:lnTo>
                <a:lnTo>
                  <a:pt x="431862" y="32037"/>
                </a:lnTo>
                <a:lnTo>
                  <a:pt x="479398" y="41013"/>
                </a:lnTo>
                <a:lnTo>
                  <a:pt x="524751" y="55519"/>
                </a:lnTo>
                <a:lnTo>
                  <a:pt x="567551" y="75183"/>
                </a:lnTo>
                <a:lnTo>
                  <a:pt x="607426" y="99633"/>
                </a:lnTo>
                <a:lnTo>
                  <a:pt x="644003" y="128496"/>
                </a:lnTo>
                <a:lnTo>
                  <a:pt x="676911" y="161401"/>
                </a:lnTo>
                <a:lnTo>
                  <a:pt x="705776" y="197975"/>
                </a:lnTo>
                <a:lnTo>
                  <a:pt x="730228" y="237848"/>
                </a:lnTo>
                <a:lnTo>
                  <a:pt x="749894" y="280646"/>
                </a:lnTo>
                <a:lnTo>
                  <a:pt x="764408" y="326032"/>
                </a:lnTo>
                <a:lnTo>
                  <a:pt x="773385" y="373629"/>
                </a:lnTo>
                <a:lnTo>
                  <a:pt x="776454" y="422877"/>
                </a:lnTo>
                <a:lnTo>
                  <a:pt x="773379" y="472223"/>
                </a:lnTo>
                <a:lnTo>
                  <a:pt x="764401" y="519760"/>
                </a:lnTo>
                <a:lnTo>
                  <a:pt x="749894" y="565114"/>
                </a:lnTo>
                <a:lnTo>
                  <a:pt x="730228" y="607915"/>
                </a:lnTo>
                <a:lnTo>
                  <a:pt x="705776" y="647789"/>
                </a:lnTo>
                <a:lnTo>
                  <a:pt x="676911" y="684366"/>
                </a:lnTo>
                <a:lnTo>
                  <a:pt x="644003" y="717273"/>
                </a:lnTo>
                <a:lnTo>
                  <a:pt x="607426" y="746138"/>
                </a:lnTo>
                <a:lnTo>
                  <a:pt x="567551" y="770589"/>
                </a:lnTo>
                <a:lnTo>
                  <a:pt x="524751" y="790253"/>
                </a:lnTo>
                <a:lnTo>
                  <a:pt x="479398" y="804760"/>
                </a:lnTo>
                <a:lnTo>
                  <a:pt x="431862" y="813737"/>
                </a:lnTo>
                <a:lnTo>
                  <a:pt x="382518" y="816812"/>
                </a:lnTo>
                <a:lnTo>
                  <a:pt x="535093" y="816812"/>
                </a:lnTo>
                <a:lnTo>
                  <a:pt x="609059" y="779853"/>
                </a:lnTo>
                <a:lnTo>
                  <a:pt x="646858" y="752761"/>
                </a:lnTo>
                <a:lnTo>
                  <a:pt x="681408" y="721780"/>
                </a:lnTo>
                <a:lnTo>
                  <a:pt x="712389" y="687230"/>
                </a:lnTo>
                <a:lnTo>
                  <a:pt x="739507" y="649384"/>
                </a:lnTo>
                <a:lnTo>
                  <a:pt x="762365" y="608700"/>
                </a:lnTo>
                <a:lnTo>
                  <a:pt x="780720" y="565360"/>
                </a:lnTo>
                <a:lnTo>
                  <a:pt x="794227" y="519730"/>
                </a:lnTo>
                <a:lnTo>
                  <a:pt x="802566" y="472129"/>
                </a:lnTo>
                <a:lnTo>
                  <a:pt x="805416" y="422877"/>
                </a:lnTo>
                <a:lnTo>
                  <a:pt x="802549" y="373533"/>
                </a:lnTo>
                <a:lnTo>
                  <a:pt x="794217" y="325999"/>
                </a:lnTo>
                <a:lnTo>
                  <a:pt x="780720" y="280405"/>
                </a:lnTo>
                <a:lnTo>
                  <a:pt x="762365" y="237069"/>
                </a:lnTo>
                <a:lnTo>
                  <a:pt x="739482" y="196342"/>
                </a:lnTo>
                <a:lnTo>
                  <a:pt x="712389" y="158545"/>
                </a:lnTo>
                <a:lnTo>
                  <a:pt x="681408" y="123997"/>
                </a:lnTo>
                <a:lnTo>
                  <a:pt x="646858" y="93018"/>
                </a:lnTo>
                <a:lnTo>
                  <a:pt x="609059" y="65928"/>
                </a:lnTo>
                <a:lnTo>
                  <a:pt x="568330" y="43046"/>
                </a:lnTo>
                <a:lnTo>
                  <a:pt x="535072" y="28962"/>
                </a:lnTo>
                <a:close/>
              </a:path>
              <a:path w="805815" h="845820">
                <a:moveTo>
                  <a:pt x="309563" y="572192"/>
                </a:moveTo>
                <a:lnTo>
                  <a:pt x="265318" y="572192"/>
                </a:lnTo>
                <a:lnTo>
                  <a:pt x="272924" y="573729"/>
                </a:lnTo>
                <a:lnTo>
                  <a:pt x="279142" y="577920"/>
                </a:lnTo>
                <a:lnTo>
                  <a:pt x="283338" y="584132"/>
                </a:lnTo>
                <a:lnTo>
                  <a:pt x="284877" y="591730"/>
                </a:lnTo>
                <a:lnTo>
                  <a:pt x="284877" y="648639"/>
                </a:lnTo>
                <a:lnTo>
                  <a:pt x="286971" y="656199"/>
                </a:lnTo>
                <a:lnTo>
                  <a:pt x="296039" y="669110"/>
                </a:lnTo>
                <a:lnTo>
                  <a:pt x="303788" y="673141"/>
                </a:lnTo>
                <a:lnTo>
                  <a:pt x="319871" y="673141"/>
                </a:lnTo>
                <a:lnTo>
                  <a:pt x="327556" y="670168"/>
                </a:lnTo>
                <a:lnTo>
                  <a:pt x="362133" y="643498"/>
                </a:lnTo>
                <a:lnTo>
                  <a:pt x="314185" y="643498"/>
                </a:lnTo>
                <a:lnTo>
                  <a:pt x="313968" y="642399"/>
                </a:lnTo>
                <a:lnTo>
                  <a:pt x="313840" y="641268"/>
                </a:lnTo>
                <a:lnTo>
                  <a:pt x="313840" y="591730"/>
                </a:lnTo>
                <a:lnTo>
                  <a:pt x="310020" y="572868"/>
                </a:lnTo>
                <a:lnTo>
                  <a:pt x="309563" y="572192"/>
                </a:lnTo>
                <a:close/>
              </a:path>
              <a:path w="805815" h="845820">
                <a:moveTo>
                  <a:pt x="362147" y="202276"/>
                </a:moveTo>
                <a:lnTo>
                  <a:pt x="314185" y="202276"/>
                </a:lnTo>
                <a:lnTo>
                  <a:pt x="315033" y="202705"/>
                </a:lnTo>
                <a:lnTo>
                  <a:pt x="316133" y="203365"/>
                </a:lnTo>
                <a:lnTo>
                  <a:pt x="592177" y="416290"/>
                </a:lnTo>
                <a:lnTo>
                  <a:pt x="594135" y="419599"/>
                </a:lnTo>
                <a:lnTo>
                  <a:pt x="594135" y="426175"/>
                </a:lnTo>
                <a:lnTo>
                  <a:pt x="592177" y="429473"/>
                </a:lnTo>
                <a:lnTo>
                  <a:pt x="316133" y="642399"/>
                </a:lnTo>
                <a:lnTo>
                  <a:pt x="315033" y="643069"/>
                </a:lnTo>
                <a:lnTo>
                  <a:pt x="314185" y="643498"/>
                </a:lnTo>
                <a:lnTo>
                  <a:pt x="362133" y="643498"/>
                </a:lnTo>
                <a:lnTo>
                  <a:pt x="606344" y="455137"/>
                </a:lnTo>
                <a:lnTo>
                  <a:pt x="623097" y="422877"/>
                </a:lnTo>
                <a:lnTo>
                  <a:pt x="621975" y="413810"/>
                </a:lnTo>
                <a:lnTo>
                  <a:pt x="618710" y="405224"/>
                </a:lnTo>
                <a:lnTo>
                  <a:pt x="613450" y="397402"/>
                </a:lnTo>
                <a:lnTo>
                  <a:pt x="606344" y="390626"/>
                </a:lnTo>
                <a:lnTo>
                  <a:pt x="362147" y="202276"/>
                </a:lnTo>
                <a:close/>
              </a:path>
              <a:path w="805815" h="845820">
                <a:moveTo>
                  <a:pt x="382518" y="0"/>
                </a:moveTo>
                <a:lnTo>
                  <a:pt x="332649" y="2973"/>
                </a:lnTo>
                <a:lnTo>
                  <a:pt x="284001" y="11722"/>
                </a:lnTo>
                <a:lnTo>
                  <a:pt x="237024" y="25985"/>
                </a:lnTo>
                <a:lnTo>
                  <a:pt x="192171" y="45504"/>
                </a:lnTo>
                <a:lnTo>
                  <a:pt x="149890" y="70017"/>
                </a:lnTo>
                <a:lnTo>
                  <a:pt x="110632" y="99267"/>
                </a:lnTo>
                <a:lnTo>
                  <a:pt x="74848" y="132992"/>
                </a:lnTo>
                <a:lnTo>
                  <a:pt x="42988" y="170933"/>
                </a:lnTo>
                <a:lnTo>
                  <a:pt x="15503" y="212831"/>
                </a:lnTo>
                <a:lnTo>
                  <a:pt x="0" y="262281"/>
                </a:lnTo>
                <a:lnTo>
                  <a:pt x="5032" y="280117"/>
                </a:lnTo>
                <a:lnTo>
                  <a:pt x="12973" y="289904"/>
                </a:lnTo>
                <a:lnTo>
                  <a:pt x="24170" y="296920"/>
                </a:lnTo>
                <a:lnTo>
                  <a:pt x="38584" y="301143"/>
                </a:lnTo>
                <a:lnTo>
                  <a:pt x="56172" y="302556"/>
                </a:lnTo>
                <a:lnTo>
                  <a:pt x="265318" y="302556"/>
                </a:lnTo>
                <a:lnTo>
                  <a:pt x="284186" y="298736"/>
                </a:lnTo>
                <a:lnTo>
                  <a:pt x="299611" y="288326"/>
                </a:lnTo>
                <a:lnTo>
                  <a:pt x="309558" y="273583"/>
                </a:lnTo>
                <a:lnTo>
                  <a:pt x="56172" y="273583"/>
                </a:lnTo>
                <a:lnTo>
                  <a:pt x="46731" y="273070"/>
                </a:lnTo>
                <a:lnTo>
                  <a:pt x="39116" y="271574"/>
                </a:lnTo>
                <a:lnTo>
                  <a:pt x="33553" y="269161"/>
                </a:lnTo>
                <a:lnTo>
                  <a:pt x="30267" y="265897"/>
                </a:lnTo>
                <a:lnTo>
                  <a:pt x="28882" y="259399"/>
                </a:lnTo>
                <a:lnTo>
                  <a:pt x="30220" y="250399"/>
                </a:lnTo>
                <a:lnTo>
                  <a:pt x="66333" y="188052"/>
                </a:lnTo>
                <a:lnTo>
                  <a:pt x="95980" y="152756"/>
                </a:lnTo>
                <a:lnTo>
                  <a:pt x="129289" y="121376"/>
                </a:lnTo>
                <a:lnTo>
                  <a:pt x="165842" y="94154"/>
                </a:lnTo>
                <a:lnTo>
                  <a:pt x="205216" y="71335"/>
                </a:lnTo>
                <a:lnTo>
                  <a:pt x="246991" y="53163"/>
                </a:lnTo>
                <a:lnTo>
                  <a:pt x="290747" y="39880"/>
                </a:lnTo>
                <a:lnTo>
                  <a:pt x="336063" y="31732"/>
                </a:lnTo>
                <a:lnTo>
                  <a:pt x="382518" y="28962"/>
                </a:lnTo>
                <a:lnTo>
                  <a:pt x="535072" y="28962"/>
                </a:lnTo>
                <a:lnTo>
                  <a:pt x="524992" y="24693"/>
                </a:lnTo>
                <a:lnTo>
                  <a:pt x="479364" y="11188"/>
                </a:lnTo>
                <a:lnTo>
                  <a:pt x="431766" y="2850"/>
                </a:lnTo>
                <a:lnTo>
                  <a:pt x="382518" y="0"/>
                </a:lnTo>
                <a:close/>
              </a:path>
              <a:path w="805815" h="845820">
                <a:moveTo>
                  <a:pt x="319881" y="172633"/>
                </a:moveTo>
                <a:lnTo>
                  <a:pt x="312342" y="172633"/>
                </a:lnTo>
                <a:lnTo>
                  <a:pt x="302282" y="174615"/>
                </a:lnTo>
                <a:lnTo>
                  <a:pt x="293482" y="180714"/>
                </a:lnTo>
                <a:lnTo>
                  <a:pt x="287245" y="191160"/>
                </a:lnTo>
                <a:lnTo>
                  <a:pt x="284877" y="206182"/>
                </a:lnTo>
                <a:lnTo>
                  <a:pt x="284877" y="254023"/>
                </a:lnTo>
                <a:lnTo>
                  <a:pt x="283338" y="261634"/>
                </a:lnTo>
                <a:lnTo>
                  <a:pt x="279142" y="267851"/>
                </a:lnTo>
                <a:lnTo>
                  <a:pt x="272924" y="272045"/>
                </a:lnTo>
                <a:lnTo>
                  <a:pt x="265318" y="273583"/>
                </a:lnTo>
                <a:lnTo>
                  <a:pt x="309558" y="273583"/>
                </a:lnTo>
                <a:lnTo>
                  <a:pt x="310020" y="272897"/>
                </a:lnTo>
                <a:lnTo>
                  <a:pt x="313840" y="254023"/>
                </a:lnTo>
                <a:lnTo>
                  <a:pt x="313840" y="204517"/>
                </a:lnTo>
                <a:lnTo>
                  <a:pt x="313970" y="203365"/>
                </a:lnTo>
                <a:lnTo>
                  <a:pt x="314185" y="202276"/>
                </a:lnTo>
                <a:lnTo>
                  <a:pt x="362147" y="202276"/>
                </a:lnTo>
                <a:lnTo>
                  <a:pt x="327556" y="175596"/>
                </a:lnTo>
                <a:lnTo>
                  <a:pt x="319881" y="172633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4">
            <a:extLst>
              <a:ext uri="{FF2B5EF4-FFF2-40B4-BE49-F238E27FC236}">
                <a16:creationId xmlns:a16="http://schemas.microsoft.com/office/drawing/2014/main" id="{414F02F9-E4A4-49A6-9F09-F3518F0C9676}"/>
              </a:ext>
            </a:extLst>
          </p:cNvPr>
          <p:cNvSpPr/>
          <p:nvPr/>
        </p:nvSpPr>
        <p:spPr>
          <a:xfrm>
            <a:off x="11467524" y="3738730"/>
            <a:ext cx="8002395" cy="718213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5" name="Группа 84">
            <a:extLst>
              <a:ext uri="{FF2B5EF4-FFF2-40B4-BE49-F238E27FC236}">
                <a16:creationId xmlns:a16="http://schemas.microsoft.com/office/drawing/2014/main" id="{2B563470-0A9F-4527-95AD-6AEC78029BB8}"/>
              </a:ext>
            </a:extLst>
          </p:cNvPr>
          <p:cNvGrpSpPr/>
          <p:nvPr/>
        </p:nvGrpSpPr>
        <p:grpSpPr>
          <a:xfrm>
            <a:off x="1065581" y="4180685"/>
            <a:ext cx="516255" cy="515620"/>
            <a:chOff x="834241" y="3853306"/>
            <a:chExt cx="516255" cy="515620"/>
          </a:xfrm>
        </p:grpSpPr>
        <p:sp>
          <p:nvSpPr>
            <p:cNvPr id="86" name="object 25">
              <a:extLst>
                <a:ext uri="{FF2B5EF4-FFF2-40B4-BE49-F238E27FC236}">
                  <a16:creationId xmlns:a16="http://schemas.microsoft.com/office/drawing/2014/main" id="{E3F07847-CD9B-4B41-9967-FFFC27E26D9E}"/>
                </a:ext>
              </a:extLst>
            </p:cNvPr>
            <p:cNvSpPr/>
            <p:nvPr/>
          </p:nvSpPr>
          <p:spPr>
            <a:xfrm>
              <a:off x="834241" y="3853306"/>
              <a:ext cx="516255" cy="515620"/>
            </a:xfrm>
            <a:custGeom>
              <a:avLst/>
              <a:gdLst/>
              <a:ahLst/>
              <a:cxnLst/>
              <a:rect l="l" t="t" r="r" b="b"/>
              <a:pathLst>
                <a:path w="516255" h="515620">
                  <a:moveTo>
                    <a:pt x="122137" y="454436"/>
                  </a:moveTo>
                  <a:lnTo>
                    <a:pt x="116211" y="455630"/>
                  </a:lnTo>
                  <a:lnTo>
                    <a:pt x="110389" y="464425"/>
                  </a:lnTo>
                  <a:lnTo>
                    <a:pt x="111583" y="470362"/>
                  </a:lnTo>
                  <a:lnTo>
                    <a:pt x="115991" y="473284"/>
                  </a:lnTo>
                  <a:lnTo>
                    <a:pt x="156065" y="494982"/>
                  </a:lnTo>
                  <a:lnTo>
                    <a:pt x="198369" y="509010"/>
                  </a:lnTo>
                  <a:lnTo>
                    <a:pt x="241899" y="515475"/>
                  </a:lnTo>
                  <a:lnTo>
                    <a:pt x="285653" y="514485"/>
                  </a:lnTo>
                  <a:lnTo>
                    <a:pt x="328629" y="506148"/>
                  </a:lnTo>
                  <a:lnTo>
                    <a:pt x="353212" y="496853"/>
                  </a:lnTo>
                  <a:lnTo>
                    <a:pt x="260504" y="496853"/>
                  </a:lnTo>
                  <a:lnTo>
                    <a:pt x="214251" y="492840"/>
                  </a:lnTo>
                  <a:lnTo>
                    <a:pt x="169133" y="479717"/>
                  </a:lnTo>
                  <a:lnTo>
                    <a:pt x="126535" y="457336"/>
                  </a:lnTo>
                  <a:lnTo>
                    <a:pt x="122137" y="454436"/>
                  </a:lnTo>
                  <a:close/>
                </a:path>
                <a:path w="516255" h="515620">
                  <a:moveTo>
                    <a:pt x="355618" y="19119"/>
                  </a:moveTo>
                  <a:lnTo>
                    <a:pt x="255254" y="19119"/>
                  </a:lnTo>
                  <a:lnTo>
                    <a:pt x="302272" y="23122"/>
                  </a:lnTo>
                  <a:lnTo>
                    <a:pt x="346932" y="36046"/>
                  </a:lnTo>
                  <a:lnTo>
                    <a:pt x="388191" y="57474"/>
                  </a:lnTo>
                  <a:lnTo>
                    <a:pt x="425008" y="86992"/>
                  </a:lnTo>
                  <a:lnTo>
                    <a:pt x="455428" y="123076"/>
                  </a:lnTo>
                  <a:lnTo>
                    <a:pt x="477870" y="163797"/>
                  </a:lnTo>
                  <a:lnTo>
                    <a:pt x="491893" y="208124"/>
                  </a:lnTo>
                  <a:lnTo>
                    <a:pt x="496980" y="254317"/>
                  </a:lnTo>
                  <a:lnTo>
                    <a:pt x="496985" y="255877"/>
                  </a:lnTo>
                  <a:lnTo>
                    <a:pt x="493018" y="302080"/>
                  </a:lnTo>
                  <a:lnTo>
                    <a:pt x="480095" y="346734"/>
                  </a:lnTo>
                  <a:lnTo>
                    <a:pt x="458682" y="387973"/>
                  </a:lnTo>
                  <a:lnTo>
                    <a:pt x="429175" y="424782"/>
                  </a:lnTo>
                  <a:lnTo>
                    <a:pt x="392227" y="455721"/>
                  </a:lnTo>
                  <a:lnTo>
                    <a:pt x="350877" y="478145"/>
                  </a:lnTo>
                  <a:lnTo>
                    <a:pt x="306507" y="491905"/>
                  </a:lnTo>
                  <a:lnTo>
                    <a:pt x="260504" y="496853"/>
                  </a:lnTo>
                  <a:lnTo>
                    <a:pt x="353212" y="496853"/>
                  </a:lnTo>
                  <a:lnTo>
                    <a:pt x="408235" y="467864"/>
                  </a:lnTo>
                  <a:lnTo>
                    <a:pt x="442861" y="438133"/>
                  </a:lnTo>
                  <a:lnTo>
                    <a:pt x="474298" y="399036"/>
                  </a:lnTo>
                  <a:lnTo>
                    <a:pt x="497284" y="355275"/>
                  </a:lnTo>
                  <a:lnTo>
                    <a:pt x="511391" y="307924"/>
                  </a:lnTo>
                  <a:lnTo>
                    <a:pt x="516188" y="258054"/>
                  </a:lnTo>
                  <a:lnTo>
                    <a:pt x="516115" y="254317"/>
                  </a:lnTo>
                  <a:lnTo>
                    <a:pt x="510589" y="204134"/>
                  </a:lnTo>
                  <a:lnTo>
                    <a:pt x="495443" y="156262"/>
                  </a:lnTo>
                  <a:lnTo>
                    <a:pt x="471207" y="112285"/>
                  </a:lnTo>
                  <a:lnTo>
                    <a:pt x="438358" y="73317"/>
                  </a:lnTo>
                  <a:lnTo>
                    <a:pt x="398590" y="41439"/>
                  </a:lnTo>
                  <a:lnTo>
                    <a:pt x="355618" y="19119"/>
                  </a:lnTo>
                  <a:close/>
                </a:path>
                <a:path w="516255" h="515620">
                  <a:moveTo>
                    <a:pt x="255013" y="0"/>
                  </a:moveTo>
                  <a:lnTo>
                    <a:pt x="204359" y="5584"/>
                  </a:lnTo>
                  <a:lnTo>
                    <a:pt x="156487" y="20733"/>
                  </a:lnTo>
                  <a:lnTo>
                    <a:pt x="112510" y="44970"/>
                  </a:lnTo>
                  <a:lnTo>
                    <a:pt x="73542" y="77819"/>
                  </a:lnTo>
                  <a:lnTo>
                    <a:pt x="42095" y="116945"/>
                  </a:lnTo>
                  <a:lnTo>
                    <a:pt x="19262" y="160266"/>
                  </a:lnTo>
                  <a:lnTo>
                    <a:pt x="5183" y="206489"/>
                  </a:lnTo>
                  <a:lnTo>
                    <a:pt x="0" y="254317"/>
                  </a:lnTo>
                  <a:lnTo>
                    <a:pt x="3850" y="302455"/>
                  </a:lnTo>
                  <a:lnTo>
                    <a:pt x="16877" y="349607"/>
                  </a:lnTo>
                  <a:lnTo>
                    <a:pt x="39218" y="394480"/>
                  </a:lnTo>
                  <a:lnTo>
                    <a:pt x="42014" y="398961"/>
                  </a:lnTo>
                  <a:lnTo>
                    <a:pt x="47909" y="400322"/>
                  </a:lnTo>
                  <a:lnTo>
                    <a:pt x="56862" y="394731"/>
                  </a:lnTo>
                  <a:lnTo>
                    <a:pt x="58213" y="388836"/>
                  </a:lnTo>
                  <a:lnTo>
                    <a:pt x="55427" y="384365"/>
                  </a:lnTo>
                  <a:lnTo>
                    <a:pt x="34743" y="342815"/>
                  </a:lnTo>
                  <a:lnTo>
                    <a:pt x="22685" y="299155"/>
                  </a:lnTo>
                  <a:lnTo>
                    <a:pt x="19225" y="255877"/>
                  </a:lnTo>
                  <a:lnTo>
                    <a:pt x="19151" y="254317"/>
                  </a:lnTo>
                  <a:lnTo>
                    <a:pt x="23925" y="210303"/>
                  </a:lnTo>
                  <a:lnTo>
                    <a:pt x="36964" y="167507"/>
                  </a:lnTo>
                  <a:lnTo>
                    <a:pt x="58108" y="127396"/>
                  </a:lnTo>
                  <a:lnTo>
                    <a:pt x="87227" y="91169"/>
                  </a:lnTo>
                  <a:lnTo>
                    <a:pt x="123306" y="60749"/>
                  </a:lnTo>
                  <a:lnTo>
                    <a:pt x="164024" y="38307"/>
                  </a:lnTo>
                  <a:lnTo>
                    <a:pt x="208350" y="24284"/>
                  </a:lnTo>
                  <a:lnTo>
                    <a:pt x="255254" y="19119"/>
                  </a:lnTo>
                  <a:lnTo>
                    <a:pt x="355618" y="19119"/>
                  </a:lnTo>
                  <a:lnTo>
                    <a:pt x="354028" y="18293"/>
                  </a:lnTo>
                  <a:lnTo>
                    <a:pt x="305795" y="4330"/>
                  </a:lnTo>
                  <a:lnTo>
                    <a:pt x="255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26">
              <a:extLst>
                <a:ext uri="{FF2B5EF4-FFF2-40B4-BE49-F238E27FC236}">
                  <a16:creationId xmlns:a16="http://schemas.microsoft.com/office/drawing/2014/main" id="{E344D3D1-92B0-4F6D-91C3-0CC4267DE535}"/>
                </a:ext>
              </a:extLst>
            </p:cNvPr>
            <p:cNvSpPr/>
            <p:nvPr/>
          </p:nvSpPr>
          <p:spPr>
            <a:xfrm>
              <a:off x="966431" y="3969617"/>
              <a:ext cx="250840" cy="16060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27">
              <a:extLst>
                <a:ext uri="{FF2B5EF4-FFF2-40B4-BE49-F238E27FC236}">
                  <a16:creationId xmlns:a16="http://schemas.microsoft.com/office/drawing/2014/main" id="{2D4C0A82-D229-4FC7-AEAD-63FDA5A3EEC0}"/>
                </a:ext>
              </a:extLst>
            </p:cNvPr>
            <p:cNvSpPr/>
            <p:nvPr/>
          </p:nvSpPr>
          <p:spPr>
            <a:xfrm>
              <a:off x="1092432" y="3969617"/>
              <a:ext cx="0" cy="295910"/>
            </a:xfrm>
            <a:custGeom>
              <a:avLst/>
              <a:gdLst/>
              <a:ahLst/>
              <a:cxnLst/>
              <a:rect l="l" t="t" r="r" b="b"/>
              <a:pathLst>
                <a:path h="295910">
                  <a:moveTo>
                    <a:pt x="0" y="0"/>
                  </a:moveTo>
                  <a:lnTo>
                    <a:pt x="0" y="295593"/>
                  </a:lnTo>
                </a:path>
              </a:pathLst>
            </a:custGeom>
            <a:ln w="1910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9" name="Группа 88">
            <a:extLst>
              <a:ext uri="{FF2B5EF4-FFF2-40B4-BE49-F238E27FC236}">
                <a16:creationId xmlns:a16="http://schemas.microsoft.com/office/drawing/2014/main" id="{20025129-D357-4088-8C77-42C6E299A825}"/>
              </a:ext>
            </a:extLst>
          </p:cNvPr>
          <p:cNvGrpSpPr/>
          <p:nvPr/>
        </p:nvGrpSpPr>
        <p:grpSpPr>
          <a:xfrm>
            <a:off x="1060412" y="5342554"/>
            <a:ext cx="632511" cy="634982"/>
            <a:chOff x="769111" y="5067932"/>
            <a:chExt cx="632511" cy="634982"/>
          </a:xfrm>
        </p:grpSpPr>
        <p:sp>
          <p:nvSpPr>
            <p:cNvPr id="90" name="object 37">
              <a:extLst>
                <a:ext uri="{FF2B5EF4-FFF2-40B4-BE49-F238E27FC236}">
                  <a16:creationId xmlns:a16="http://schemas.microsoft.com/office/drawing/2014/main" id="{FEF32A53-DF2A-4418-8956-4C87B50C2B47}"/>
                </a:ext>
              </a:extLst>
            </p:cNvPr>
            <p:cNvSpPr/>
            <p:nvPr/>
          </p:nvSpPr>
          <p:spPr>
            <a:xfrm>
              <a:off x="769111" y="5067932"/>
              <a:ext cx="511809" cy="512445"/>
            </a:xfrm>
            <a:custGeom>
              <a:avLst/>
              <a:gdLst/>
              <a:ahLst/>
              <a:cxnLst/>
              <a:rect l="l" t="t" r="r" b="b"/>
              <a:pathLst>
                <a:path w="511809" h="512445">
                  <a:moveTo>
                    <a:pt x="51756" y="108799"/>
                  </a:moveTo>
                  <a:lnTo>
                    <a:pt x="20332" y="154827"/>
                  </a:lnTo>
                  <a:lnTo>
                    <a:pt x="6414" y="196794"/>
                  </a:lnTo>
                  <a:lnTo>
                    <a:pt x="0" y="239978"/>
                  </a:lnTo>
                  <a:lnTo>
                    <a:pt x="981" y="283384"/>
                  </a:lnTo>
                  <a:lnTo>
                    <a:pt x="9252" y="326018"/>
                  </a:lnTo>
                  <a:lnTo>
                    <a:pt x="24705" y="366885"/>
                  </a:lnTo>
                  <a:lnTo>
                    <a:pt x="47233" y="404992"/>
                  </a:lnTo>
                  <a:lnTo>
                    <a:pt x="76729" y="439344"/>
                  </a:lnTo>
                  <a:lnTo>
                    <a:pt x="115517" y="470543"/>
                  </a:lnTo>
                  <a:lnTo>
                    <a:pt x="158927" y="493351"/>
                  </a:lnTo>
                  <a:lnTo>
                    <a:pt x="205895" y="507347"/>
                  </a:lnTo>
                  <a:lnTo>
                    <a:pt x="255362" y="512106"/>
                  </a:lnTo>
                  <a:lnTo>
                    <a:pt x="258608" y="512085"/>
                  </a:lnTo>
                  <a:lnTo>
                    <a:pt x="308861" y="506547"/>
                  </a:lnTo>
                  <a:lnTo>
                    <a:pt x="356354" y="491520"/>
                  </a:lnTo>
                  <a:lnTo>
                    <a:pt x="357817" y="490714"/>
                  </a:lnTo>
                  <a:lnTo>
                    <a:pt x="258346" y="490714"/>
                  </a:lnTo>
                  <a:lnTo>
                    <a:pt x="212254" y="486807"/>
                  </a:lnTo>
                  <a:lnTo>
                    <a:pt x="168394" y="474112"/>
                  </a:lnTo>
                  <a:lnTo>
                    <a:pt x="127836" y="453054"/>
                  </a:lnTo>
                  <a:lnTo>
                    <a:pt x="91650" y="424056"/>
                  </a:lnTo>
                  <a:lnTo>
                    <a:pt x="61275" y="387774"/>
                  </a:lnTo>
                  <a:lnTo>
                    <a:pt x="39259" y="347167"/>
                  </a:lnTo>
                  <a:lnTo>
                    <a:pt x="25747" y="303594"/>
                  </a:lnTo>
                  <a:lnTo>
                    <a:pt x="20888" y="258417"/>
                  </a:lnTo>
                  <a:lnTo>
                    <a:pt x="24827" y="212995"/>
                  </a:lnTo>
                  <a:lnTo>
                    <a:pt x="37713" y="168690"/>
                  </a:lnTo>
                  <a:lnTo>
                    <a:pt x="59693" y="126861"/>
                  </a:lnTo>
                  <a:lnTo>
                    <a:pt x="62939" y="121940"/>
                  </a:lnTo>
                  <a:lnTo>
                    <a:pt x="61598" y="115312"/>
                  </a:lnTo>
                  <a:lnTo>
                    <a:pt x="51756" y="108799"/>
                  </a:lnTo>
                  <a:close/>
                </a:path>
                <a:path w="511809" h="512445">
                  <a:moveTo>
                    <a:pt x="356690" y="21384"/>
                  </a:moveTo>
                  <a:lnTo>
                    <a:pt x="258782" y="21384"/>
                  </a:lnTo>
                  <a:lnTo>
                    <a:pt x="302267" y="26100"/>
                  </a:lnTo>
                  <a:lnTo>
                    <a:pt x="344335" y="38927"/>
                  </a:lnTo>
                  <a:lnTo>
                    <a:pt x="383679" y="59668"/>
                  </a:lnTo>
                  <a:lnTo>
                    <a:pt x="419253" y="88265"/>
                  </a:lnTo>
                  <a:lnTo>
                    <a:pt x="449123" y="123697"/>
                  </a:lnTo>
                  <a:lnTo>
                    <a:pt x="471159" y="163682"/>
                  </a:lnTo>
                  <a:lnTo>
                    <a:pt x="484930" y="207209"/>
                  </a:lnTo>
                  <a:lnTo>
                    <a:pt x="490004" y="253266"/>
                  </a:lnTo>
                  <a:lnTo>
                    <a:pt x="486069" y="299439"/>
                  </a:lnTo>
                  <a:lnTo>
                    <a:pt x="473375" y="343293"/>
                  </a:lnTo>
                  <a:lnTo>
                    <a:pt x="452331" y="383807"/>
                  </a:lnTo>
                  <a:lnTo>
                    <a:pt x="423347" y="419962"/>
                  </a:lnTo>
                  <a:lnTo>
                    <a:pt x="387915" y="449834"/>
                  </a:lnTo>
                  <a:lnTo>
                    <a:pt x="347930" y="471873"/>
                  </a:lnTo>
                  <a:lnTo>
                    <a:pt x="304404" y="485645"/>
                  </a:lnTo>
                  <a:lnTo>
                    <a:pt x="258346" y="490714"/>
                  </a:lnTo>
                  <a:lnTo>
                    <a:pt x="357817" y="490714"/>
                  </a:lnTo>
                  <a:lnTo>
                    <a:pt x="399983" y="467478"/>
                  </a:lnTo>
                  <a:lnTo>
                    <a:pt x="438645" y="434894"/>
                  </a:lnTo>
                  <a:lnTo>
                    <a:pt x="470266" y="395439"/>
                  </a:lnTo>
                  <a:lnTo>
                    <a:pt x="493225" y="351229"/>
                  </a:lnTo>
                  <a:lnTo>
                    <a:pt x="507078" y="303379"/>
                  </a:lnTo>
                  <a:lnTo>
                    <a:pt x="511375" y="253004"/>
                  </a:lnTo>
                  <a:lnTo>
                    <a:pt x="505842" y="202751"/>
                  </a:lnTo>
                  <a:lnTo>
                    <a:pt x="490814" y="155259"/>
                  </a:lnTo>
                  <a:lnTo>
                    <a:pt x="466770" y="111634"/>
                  </a:lnTo>
                  <a:lnTo>
                    <a:pt x="434184" y="72978"/>
                  </a:lnTo>
                  <a:lnTo>
                    <a:pt x="395363" y="41772"/>
                  </a:lnTo>
                  <a:lnTo>
                    <a:pt x="356690" y="21384"/>
                  </a:lnTo>
                  <a:close/>
                </a:path>
                <a:path w="511809" h="512445">
                  <a:moveTo>
                    <a:pt x="259080" y="0"/>
                  </a:moveTo>
                  <a:lnTo>
                    <a:pt x="211323" y="3823"/>
                  </a:lnTo>
                  <a:lnTo>
                    <a:pt x="164540" y="16752"/>
                  </a:lnTo>
                  <a:lnTo>
                    <a:pt x="120016" y="38927"/>
                  </a:lnTo>
                  <a:lnTo>
                    <a:pt x="113492" y="48633"/>
                  </a:lnTo>
                  <a:lnTo>
                    <a:pt x="119733" y="58643"/>
                  </a:lnTo>
                  <a:lnTo>
                    <a:pt x="126350" y="60162"/>
                  </a:lnTo>
                  <a:lnTo>
                    <a:pt x="131335" y="57041"/>
                  </a:lnTo>
                  <a:lnTo>
                    <a:pt x="172140" y="36727"/>
                  </a:lnTo>
                  <a:lnTo>
                    <a:pt x="215015" y="24884"/>
                  </a:lnTo>
                  <a:lnTo>
                    <a:pt x="258782" y="21384"/>
                  </a:lnTo>
                  <a:lnTo>
                    <a:pt x="356690" y="21384"/>
                  </a:lnTo>
                  <a:lnTo>
                    <a:pt x="352384" y="19114"/>
                  </a:lnTo>
                  <a:lnTo>
                    <a:pt x="306528" y="5143"/>
                  </a:lnTo>
                  <a:lnTo>
                    <a:pt x="2590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38">
              <a:extLst>
                <a:ext uri="{FF2B5EF4-FFF2-40B4-BE49-F238E27FC236}">
                  <a16:creationId xmlns:a16="http://schemas.microsoft.com/office/drawing/2014/main" id="{DFFC0C38-684F-4E02-8EE4-8480114FC098}"/>
                </a:ext>
              </a:extLst>
            </p:cNvPr>
            <p:cNvSpPr/>
            <p:nvPr/>
          </p:nvSpPr>
          <p:spPr>
            <a:xfrm>
              <a:off x="1024137" y="5175779"/>
              <a:ext cx="0" cy="301625"/>
            </a:xfrm>
            <a:custGeom>
              <a:avLst/>
              <a:gdLst/>
              <a:ahLst/>
              <a:cxnLst/>
              <a:rect l="l" t="t" r="r" b="b"/>
              <a:pathLst>
                <a:path h="301625">
                  <a:moveTo>
                    <a:pt x="0" y="0"/>
                  </a:moveTo>
                  <a:lnTo>
                    <a:pt x="0" y="301414"/>
                  </a:lnTo>
                </a:path>
              </a:pathLst>
            </a:custGeom>
            <a:ln w="213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39">
              <a:extLst>
                <a:ext uri="{FF2B5EF4-FFF2-40B4-BE49-F238E27FC236}">
                  <a16:creationId xmlns:a16="http://schemas.microsoft.com/office/drawing/2014/main" id="{D4B27E7E-695F-4515-A006-C15DD26ABE3D}"/>
                </a:ext>
              </a:extLst>
            </p:cNvPr>
            <p:cNvSpPr/>
            <p:nvPr/>
          </p:nvSpPr>
          <p:spPr>
            <a:xfrm>
              <a:off x="873434" y="5326492"/>
              <a:ext cx="301625" cy="0"/>
            </a:xfrm>
            <a:custGeom>
              <a:avLst/>
              <a:gdLst/>
              <a:ahLst/>
              <a:cxnLst/>
              <a:rect l="l" t="t" r="r" b="b"/>
              <a:pathLst>
                <a:path w="301625">
                  <a:moveTo>
                    <a:pt x="0" y="0"/>
                  </a:moveTo>
                  <a:lnTo>
                    <a:pt x="301414" y="0"/>
                  </a:lnTo>
                </a:path>
              </a:pathLst>
            </a:custGeom>
            <a:ln w="2137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40">
              <a:extLst>
                <a:ext uri="{FF2B5EF4-FFF2-40B4-BE49-F238E27FC236}">
                  <a16:creationId xmlns:a16="http://schemas.microsoft.com/office/drawing/2014/main" id="{4F0F0AEC-AFE9-4697-BEF4-8ABC36BB46EF}"/>
                </a:ext>
              </a:extLst>
            </p:cNvPr>
            <p:cNvSpPr/>
            <p:nvPr/>
          </p:nvSpPr>
          <p:spPr>
            <a:xfrm>
              <a:off x="1185325" y="5487665"/>
              <a:ext cx="216297" cy="21524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A01F8B61-7ADA-4982-812F-FC1E16C5E87A}"/>
              </a:ext>
            </a:extLst>
          </p:cNvPr>
          <p:cNvGrpSpPr/>
          <p:nvPr/>
        </p:nvGrpSpPr>
        <p:grpSpPr>
          <a:xfrm>
            <a:off x="1060412" y="6024123"/>
            <a:ext cx="516255" cy="515620"/>
            <a:chOff x="792357" y="5791216"/>
            <a:chExt cx="516255" cy="515620"/>
          </a:xfrm>
        </p:grpSpPr>
        <p:sp>
          <p:nvSpPr>
            <p:cNvPr id="94" name="object 28">
              <a:extLst>
                <a:ext uri="{FF2B5EF4-FFF2-40B4-BE49-F238E27FC236}">
                  <a16:creationId xmlns:a16="http://schemas.microsoft.com/office/drawing/2014/main" id="{14FCE2A5-2A0F-496D-AF2B-72B6F85FA135}"/>
                </a:ext>
              </a:extLst>
            </p:cNvPr>
            <p:cNvSpPr/>
            <p:nvPr/>
          </p:nvSpPr>
          <p:spPr>
            <a:xfrm>
              <a:off x="792357" y="5791216"/>
              <a:ext cx="516255" cy="515620"/>
            </a:xfrm>
            <a:custGeom>
              <a:avLst/>
              <a:gdLst/>
              <a:ahLst/>
              <a:cxnLst/>
              <a:rect l="l" t="t" r="r" b="b"/>
              <a:pathLst>
                <a:path w="516255" h="515620">
                  <a:moveTo>
                    <a:pt x="122137" y="454436"/>
                  </a:moveTo>
                  <a:lnTo>
                    <a:pt x="116211" y="455640"/>
                  </a:lnTo>
                  <a:lnTo>
                    <a:pt x="110389" y="464436"/>
                  </a:lnTo>
                  <a:lnTo>
                    <a:pt x="111583" y="470362"/>
                  </a:lnTo>
                  <a:lnTo>
                    <a:pt x="115991" y="473284"/>
                  </a:lnTo>
                  <a:lnTo>
                    <a:pt x="156065" y="494983"/>
                  </a:lnTo>
                  <a:lnTo>
                    <a:pt x="198369" y="509011"/>
                  </a:lnTo>
                  <a:lnTo>
                    <a:pt x="241899" y="515478"/>
                  </a:lnTo>
                  <a:lnTo>
                    <a:pt x="285653" y="514489"/>
                  </a:lnTo>
                  <a:lnTo>
                    <a:pt x="328629" y="506153"/>
                  </a:lnTo>
                  <a:lnTo>
                    <a:pt x="353205" y="496860"/>
                  </a:lnTo>
                  <a:lnTo>
                    <a:pt x="260504" y="496860"/>
                  </a:lnTo>
                  <a:lnTo>
                    <a:pt x="214251" y="492849"/>
                  </a:lnTo>
                  <a:lnTo>
                    <a:pt x="169133" y="479727"/>
                  </a:lnTo>
                  <a:lnTo>
                    <a:pt x="126535" y="457347"/>
                  </a:lnTo>
                  <a:lnTo>
                    <a:pt x="122137" y="454436"/>
                  </a:lnTo>
                  <a:close/>
                </a:path>
                <a:path w="516255" h="515620">
                  <a:moveTo>
                    <a:pt x="355618" y="19119"/>
                  </a:moveTo>
                  <a:lnTo>
                    <a:pt x="255254" y="19119"/>
                  </a:lnTo>
                  <a:lnTo>
                    <a:pt x="302272" y="23123"/>
                  </a:lnTo>
                  <a:lnTo>
                    <a:pt x="346932" y="36051"/>
                  </a:lnTo>
                  <a:lnTo>
                    <a:pt x="388191" y="57483"/>
                  </a:lnTo>
                  <a:lnTo>
                    <a:pt x="425008" y="87002"/>
                  </a:lnTo>
                  <a:lnTo>
                    <a:pt x="455428" y="123081"/>
                  </a:lnTo>
                  <a:lnTo>
                    <a:pt x="477870" y="163798"/>
                  </a:lnTo>
                  <a:lnTo>
                    <a:pt x="491893" y="208124"/>
                  </a:lnTo>
                  <a:lnTo>
                    <a:pt x="496980" y="254322"/>
                  </a:lnTo>
                  <a:lnTo>
                    <a:pt x="496984" y="255887"/>
                  </a:lnTo>
                  <a:lnTo>
                    <a:pt x="493018" y="302086"/>
                  </a:lnTo>
                  <a:lnTo>
                    <a:pt x="480095" y="346743"/>
                  </a:lnTo>
                  <a:lnTo>
                    <a:pt x="458682" y="387983"/>
                  </a:lnTo>
                  <a:lnTo>
                    <a:pt x="429175" y="424793"/>
                  </a:lnTo>
                  <a:lnTo>
                    <a:pt x="392227" y="455728"/>
                  </a:lnTo>
                  <a:lnTo>
                    <a:pt x="350877" y="478150"/>
                  </a:lnTo>
                  <a:lnTo>
                    <a:pt x="306507" y="491911"/>
                  </a:lnTo>
                  <a:lnTo>
                    <a:pt x="260504" y="496860"/>
                  </a:lnTo>
                  <a:lnTo>
                    <a:pt x="353205" y="496860"/>
                  </a:lnTo>
                  <a:lnTo>
                    <a:pt x="408235" y="467867"/>
                  </a:lnTo>
                  <a:lnTo>
                    <a:pt x="442861" y="438133"/>
                  </a:lnTo>
                  <a:lnTo>
                    <a:pt x="474298" y="399038"/>
                  </a:lnTo>
                  <a:lnTo>
                    <a:pt x="497284" y="355281"/>
                  </a:lnTo>
                  <a:lnTo>
                    <a:pt x="511391" y="307933"/>
                  </a:lnTo>
                  <a:lnTo>
                    <a:pt x="516188" y="258065"/>
                  </a:lnTo>
                  <a:lnTo>
                    <a:pt x="516115" y="254322"/>
                  </a:lnTo>
                  <a:lnTo>
                    <a:pt x="510589" y="204140"/>
                  </a:lnTo>
                  <a:lnTo>
                    <a:pt x="495443" y="156267"/>
                  </a:lnTo>
                  <a:lnTo>
                    <a:pt x="471207" y="112290"/>
                  </a:lnTo>
                  <a:lnTo>
                    <a:pt x="438358" y="73317"/>
                  </a:lnTo>
                  <a:lnTo>
                    <a:pt x="398590" y="41439"/>
                  </a:lnTo>
                  <a:lnTo>
                    <a:pt x="355618" y="19119"/>
                  </a:lnTo>
                  <a:close/>
                </a:path>
                <a:path w="516255" h="515620">
                  <a:moveTo>
                    <a:pt x="255013" y="0"/>
                  </a:moveTo>
                  <a:lnTo>
                    <a:pt x="204359" y="5584"/>
                  </a:lnTo>
                  <a:lnTo>
                    <a:pt x="156487" y="20733"/>
                  </a:lnTo>
                  <a:lnTo>
                    <a:pt x="112510" y="44970"/>
                  </a:lnTo>
                  <a:lnTo>
                    <a:pt x="73542" y="77819"/>
                  </a:lnTo>
                  <a:lnTo>
                    <a:pt x="42095" y="116948"/>
                  </a:lnTo>
                  <a:lnTo>
                    <a:pt x="19262" y="160271"/>
                  </a:lnTo>
                  <a:lnTo>
                    <a:pt x="5183" y="206494"/>
                  </a:lnTo>
                  <a:lnTo>
                    <a:pt x="0" y="254322"/>
                  </a:lnTo>
                  <a:lnTo>
                    <a:pt x="3850" y="302460"/>
                  </a:lnTo>
                  <a:lnTo>
                    <a:pt x="16877" y="349615"/>
                  </a:lnTo>
                  <a:lnTo>
                    <a:pt x="39218" y="394490"/>
                  </a:lnTo>
                  <a:lnTo>
                    <a:pt x="42014" y="398961"/>
                  </a:lnTo>
                  <a:lnTo>
                    <a:pt x="47909" y="400333"/>
                  </a:lnTo>
                  <a:lnTo>
                    <a:pt x="56862" y="394741"/>
                  </a:lnTo>
                  <a:lnTo>
                    <a:pt x="58213" y="388836"/>
                  </a:lnTo>
                  <a:lnTo>
                    <a:pt x="55427" y="384375"/>
                  </a:lnTo>
                  <a:lnTo>
                    <a:pt x="34743" y="342821"/>
                  </a:lnTo>
                  <a:lnTo>
                    <a:pt x="22685" y="299159"/>
                  </a:lnTo>
                  <a:lnTo>
                    <a:pt x="19226" y="255887"/>
                  </a:lnTo>
                  <a:lnTo>
                    <a:pt x="19151" y="254322"/>
                  </a:lnTo>
                  <a:lnTo>
                    <a:pt x="23925" y="210303"/>
                  </a:lnTo>
                  <a:lnTo>
                    <a:pt x="36964" y="167507"/>
                  </a:lnTo>
                  <a:lnTo>
                    <a:pt x="58108" y="127396"/>
                  </a:lnTo>
                  <a:lnTo>
                    <a:pt x="87227" y="91169"/>
                  </a:lnTo>
                  <a:lnTo>
                    <a:pt x="123306" y="60749"/>
                  </a:lnTo>
                  <a:lnTo>
                    <a:pt x="164024" y="38307"/>
                  </a:lnTo>
                  <a:lnTo>
                    <a:pt x="208350" y="24284"/>
                  </a:lnTo>
                  <a:lnTo>
                    <a:pt x="255254" y="19119"/>
                  </a:lnTo>
                  <a:lnTo>
                    <a:pt x="355618" y="19119"/>
                  </a:lnTo>
                  <a:lnTo>
                    <a:pt x="354028" y="18293"/>
                  </a:lnTo>
                  <a:lnTo>
                    <a:pt x="305795" y="4330"/>
                  </a:lnTo>
                  <a:lnTo>
                    <a:pt x="255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29">
              <a:extLst>
                <a:ext uri="{FF2B5EF4-FFF2-40B4-BE49-F238E27FC236}">
                  <a16:creationId xmlns:a16="http://schemas.microsoft.com/office/drawing/2014/main" id="{4A9D63DD-650A-4CB0-AC8B-2575C0849749}"/>
                </a:ext>
              </a:extLst>
            </p:cNvPr>
            <p:cNvSpPr/>
            <p:nvPr/>
          </p:nvSpPr>
          <p:spPr>
            <a:xfrm>
              <a:off x="924547" y="5907527"/>
              <a:ext cx="250840" cy="16060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30">
              <a:extLst>
                <a:ext uri="{FF2B5EF4-FFF2-40B4-BE49-F238E27FC236}">
                  <a16:creationId xmlns:a16="http://schemas.microsoft.com/office/drawing/2014/main" id="{71787B62-F4BB-4C30-82C6-4A524348339C}"/>
                </a:ext>
              </a:extLst>
            </p:cNvPr>
            <p:cNvSpPr/>
            <p:nvPr/>
          </p:nvSpPr>
          <p:spPr>
            <a:xfrm>
              <a:off x="1050549" y="5907537"/>
              <a:ext cx="0" cy="295910"/>
            </a:xfrm>
            <a:custGeom>
              <a:avLst/>
              <a:gdLst/>
              <a:ahLst/>
              <a:cxnLst/>
              <a:rect l="l" t="t" r="r" b="b"/>
              <a:pathLst>
                <a:path h="295910">
                  <a:moveTo>
                    <a:pt x="0" y="0"/>
                  </a:moveTo>
                  <a:lnTo>
                    <a:pt x="0" y="295582"/>
                  </a:lnTo>
                </a:path>
              </a:pathLst>
            </a:custGeom>
            <a:ln w="1910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7" name="Группа 96">
            <a:extLst>
              <a:ext uri="{FF2B5EF4-FFF2-40B4-BE49-F238E27FC236}">
                <a16:creationId xmlns:a16="http://schemas.microsoft.com/office/drawing/2014/main" id="{A1BAAF48-DD8F-49B6-93F9-65FDAB31EA4E}"/>
              </a:ext>
            </a:extLst>
          </p:cNvPr>
          <p:cNvGrpSpPr/>
          <p:nvPr/>
        </p:nvGrpSpPr>
        <p:grpSpPr>
          <a:xfrm>
            <a:off x="1078288" y="8038494"/>
            <a:ext cx="516255" cy="515620"/>
            <a:chOff x="792357" y="5791216"/>
            <a:chExt cx="516255" cy="515620"/>
          </a:xfrm>
        </p:grpSpPr>
        <p:sp>
          <p:nvSpPr>
            <p:cNvPr id="98" name="object 28">
              <a:extLst>
                <a:ext uri="{FF2B5EF4-FFF2-40B4-BE49-F238E27FC236}">
                  <a16:creationId xmlns:a16="http://schemas.microsoft.com/office/drawing/2014/main" id="{BE818E10-93D3-4779-ACED-53EBB8133784}"/>
                </a:ext>
              </a:extLst>
            </p:cNvPr>
            <p:cNvSpPr/>
            <p:nvPr/>
          </p:nvSpPr>
          <p:spPr>
            <a:xfrm>
              <a:off x="792357" y="5791216"/>
              <a:ext cx="516255" cy="515620"/>
            </a:xfrm>
            <a:custGeom>
              <a:avLst/>
              <a:gdLst/>
              <a:ahLst/>
              <a:cxnLst/>
              <a:rect l="l" t="t" r="r" b="b"/>
              <a:pathLst>
                <a:path w="516255" h="515620">
                  <a:moveTo>
                    <a:pt x="122137" y="454436"/>
                  </a:moveTo>
                  <a:lnTo>
                    <a:pt x="116211" y="455640"/>
                  </a:lnTo>
                  <a:lnTo>
                    <a:pt x="110389" y="464436"/>
                  </a:lnTo>
                  <a:lnTo>
                    <a:pt x="111583" y="470362"/>
                  </a:lnTo>
                  <a:lnTo>
                    <a:pt x="115991" y="473284"/>
                  </a:lnTo>
                  <a:lnTo>
                    <a:pt x="156065" y="494983"/>
                  </a:lnTo>
                  <a:lnTo>
                    <a:pt x="198369" y="509011"/>
                  </a:lnTo>
                  <a:lnTo>
                    <a:pt x="241899" y="515478"/>
                  </a:lnTo>
                  <a:lnTo>
                    <a:pt x="285653" y="514489"/>
                  </a:lnTo>
                  <a:lnTo>
                    <a:pt x="328629" y="506153"/>
                  </a:lnTo>
                  <a:lnTo>
                    <a:pt x="353205" y="496860"/>
                  </a:lnTo>
                  <a:lnTo>
                    <a:pt x="260504" y="496860"/>
                  </a:lnTo>
                  <a:lnTo>
                    <a:pt x="214251" y="492849"/>
                  </a:lnTo>
                  <a:lnTo>
                    <a:pt x="169133" y="479727"/>
                  </a:lnTo>
                  <a:lnTo>
                    <a:pt x="126535" y="457347"/>
                  </a:lnTo>
                  <a:lnTo>
                    <a:pt x="122137" y="454436"/>
                  </a:lnTo>
                  <a:close/>
                </a:path>
                <a:path w="516255" h="515620">
                  <a:moveTo>
                    <a:pt x="355618" y="19119"/>
                  </a:moveTo>
                  <a:lnTo>
                    <a:pt x="255254" y="19119"/>
                  </a:lnTo>
                  <a:lnTo>
                    <a:pt x="302272" y="23123"/>
                  </a:lnTo>
                  <a:lnTo>
                    <a:pt x="346932" y="36051"/>
                  </a:lnTo>
                  <a:lnTo>
                    <a:pt x="388191" y="57483"/>
                  </a:lnTo>
                  <a:lnTo>
                    <a:pt x="425008" y="87002"/>
                  </a:lnTo>
                  <a:lnTo>
                    <a:pt x="455428" y="123081"/>
                  </a:lnTo>
                  <a:lnTo>
                    <a:pt x="477870" y="163798"/>
                  </a:lnTo>
                  <a:lnTo>
                    <a:pt x="491893" y="208124"/>
                  </a:lnTo>
                  <a:lnTo>
                    <a:pt x="496980" y="254322"/>
                  </a:lnTo>
                  <a:lnTo>
                    <a:pt x="496984" y="255887"/>
                  </a:lnTo>
                  <a:lnTo>
                    <a:pt x="493018" y="302086"/>
                  </a:lnTo>
                  <a:lnTo>
                    <a:pt x="480095" y="346743"/>
                  </a:lnTo>
                  <a:lnTo>
                    <a:pt x="458682" y="387983"/>
                  </a:lnTo>
                  <a:lnTo>
                    <a:pt x="429175" y="424793"/>
                  </a:lnTo>
                  <a:lnTo>
                    <a:pt x="392227" y="455728"/>
                  </a:lnTo>
                  <a:lnTo>
                    <a:pt x="350877" y="478150"/>
                  </a:lnTo>
                  <a:lnTo>
                    <a:pt x="306507" y="491911"/>
                  </a:lnTo>
                  <a:lnTo>
                    <a:pt x="260504" y="496860"/>
                  </a:lnTo>
                  <a:lnTo>
                    <a:pt x="353205" y="496860"/>
                  </a:lnTo>
                  <a:lnTo>
                    <a:pt x="408235" y="467867"/>
                  </a:lnTo>
                  <a:lnTo>
                    <a:pt x="442861" y="438133"/>
                  </a:lnTo>
                  <a:lnTo>
                    <a:pt x="474298" y="399038"/>
                  </a:lnTo>
                  <a:lnTo>
                    <a:pt x="497284" y="355281"/>
                  </a:lnTo>
                  <a:lnTo>
                    <a:pt x="511391" y="307933"/>
                  </a:lnTo>
                  <a:lnTo>
                    <a:pt x="516188" y="258065"/>
                  </a:lnTo>
                  <a:lnTo>
                    <a:pt x="516115" y="254322"/>
                  </a:lnTo>
                  <a:lnTo>
                    <a:pt x="510589" y="204140"/>
                  </a:lnTo>
                  <a:lnTo>
                    <a:pt x="495443" y="156267"/>
                  </a:lnTo>
                  <a:lnTo>
                    <a:pt x="471207" y="112290"/>
                  </a:lnTo>
                  <a:lnTo>
                    <a:pt x="438358" y="73317"/>
                  </a:lnTo>
                  <a:lnTo>
                    <a:pt x="398590" y="41439"/>
                  </a:lnTo>
                  <a:lnTo>
                    <a:pt x="355618" y="19119"/>
                  </a:lnTo>
                  <a:close/>
                </a:path>
                <a:path w="516255" h="515620">
                  <a:moveTo>
                    <a:pt x="255013" y="0"/>
                  </a:moveTo>
                  <a:lnTo>
                    <a:pt x="204359" y="5584"/>
                  </a:lnTo>
                  <a:lnTo>
                    <a:pt x="156487" y="20733"/>
                  </a:lnTo>
                  <a:lnTo>
                    <a:pt x="112510" y="44970"/>
                  </a:lnTo>
                  <a:lnTo>
                    <a:pt x="73542" y="77819"/>
                  </a:lnTo>
                  <a:lnTo>
                    <a:pt x="42095" y="116948"/>
                  </a:lnTo>
                  <a:lnTo>
                    <a:pt x="19262" y="160271"/>
                  </a:lnTo>
                  <a:lnTo>
                    <a:pt x="5183" y="206494"/>
                  </a:lnTo>
                  <a:lnTo>
                    <a:pt x="0" y="254322"/>
                  </a:lnTo>
                  <a:lnTo>
                    <a:pt x="3850" y="302460"/>
                  </a:lnTo>
                  <a:lnTo>
                    <a:pt x="16877" y="349615"/>
                  </a:lnTo>
                  <a:lnTo>
                    <a:pt x="39218" y="394490"/>
                  </a:lnTo>
                  <a:lnTo>
                    <a:pt x="42014" y="398961"/>
                  </a:lnTo>
                  <a:lnTo>
                    <a:pt x="47909" y="400333"/>
                  </a:lnTo>
                  <a:lnTo>
                    <a:pt x="56862" y="394741"/>
                  </a:lnTo>
                  <a:lnTo>
                    <a:pt x="58213" y="388836"/>
                  </a:lnTo>
                  <a:lnTo>
                    <a:pt x="55427" y="384375"/>
                  </a:lnTo>
                  <a:lnTo>
                    <a:pt x="34743" y="342821"/>
                  </a:lnTo>
                  <a:lnTo>
                    <a:pt x="22685" y="299159"/>
                  </a:lnTo>
                  <a:lnTo>
                    <a:pt x="19226" y="255887"/>
                  </a:lnTo>
                  <a:lnTo>
                    <a:pt x="19151" y="254322"/>
                  </a:lnTo>
                  <a:lnTo>
                    <a:pt x="23925" y="210303"/>
                  </a:lnTo>
                  <a:lnTo>
                    <a:pt x="36964" y="167507"/>
                  </a:lnTo>
                  <a:lnTo>
                    <a:pt x="58108" y="127396"/>
                  </a:lnTo>
                  <a:lnTo>
                    <a:pt x="87227" y="91169"/>
                  </a:lnTo>
                  <a:lnTo>
                    <a:pt x="123306" y="60749"/>
                  </a:lnTo>
                  <a:lnTo>
                    <a:pt x="164024" y="38307"/>
                  </a:lnTo>
                  <a:lnTo>
                    <a:pt x="208350" y="24284"/>
                  </a:lnTo>
                  <a:lnTo>
                    <a:pt x="255254" y="19119"/>
                  </a:lnTo>
                  <a:lnTo>
                    <a:pt x="355618" y="19119"/>
                  </a:lnTo>
                  <a:lnTo>
                    <a:pt x="354028" y="18293"/>
                  </a:lnTo>
                  <a:lnTo>
                    <a:pt x="305795" y="4330"/>
                  </a:lnTo>
                  <a:lnTo>
                    <a:pt x="2550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29">
              <a:extLst>
                <a:ext uri="{FF2B5EF4-FFF2-40B4-BE49-F238E27FC236}">
                  <a16:creationId xmlns:a16="http://schemas.microsoft.com/office/drawing/2014/main" id="{293A1724-F03F-4271-9A11-6ECB7FAB4C65}"/>
                </a:ext>
              </a:extLst>
            </p:cNvPr>
            <p:cNvSpPr/>
            <p:nvPr/>
          </p:nvSpPr>
          <p:spPr>
            <a:xfrm>
              <a:off x="924547" y="5907527"/>
              <a:ext cx="250840" cy="16060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30">
              <a:extLst>
                <a:ext uri="{FF2B5EF4-FFF2-40B4-BE49-F238E27FC236}">
                  <a16:creationId xmlns:a16="http://schemas.microsoft.com/office/drawing/2014/main" id="{7CA3CC75-CEDB-4618-B275-2C345D703C5C}"/>
                </a:ext>
              </a:extLst>
            </p:cNvPr>
            <p:cNvSpPr/>
            <p:nvPr/>
          </p:nvSpPr>
          <p:spPr>
            <a:xfrm>
              <a:off x="1050549" y="5907537"/>
              <a:ext cx="0" cy="295910"/>
            </a:xfrm>
            <a:custGeom>
              <a:avLst/>
              <a:gdLst/>
              <a:ahLst/>
              <a:cxnLst/>
              <a:rect l="l" t="t" r="r" b="b"/>
              <a:pathLst>
                <a:path h="295910">
                  <a:moveTo>
                    <a:pt x="0" y="0"/>
                  </a:moveTo>
                  <a:lnTo>
                    <a:pt x="0" y="295582"/>
                  </a:lnTo>
                </a:path>
              </a:pathLst>
            </a:custGeom>
            <a:ln w="1910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1" name="Группа 100">
            <a:extLst>
              <a:ext uri="{FF2B5EF4-FFF2-40B4-BE49-F238E27FC236}">
                <a16:creationId xmlns:a16="http://schemas.microsoft.com/office/drawing/2014/main" id="{D30C4C26-7717-4869-95DA-9C718B30DC91}"/>
              </a:ext>
            </a:extLst>
          </p:cNvPr>
          <p:cNvGrpSpPr/>
          <p:nvPr/>
        </p:nvGrpSpPr>
        <p:grpSpPr>
          <a:xfrm>
            <a:off x="1065063" y="9087243"/>
            <a:ext cx="516255" cy="515620"/>
            <a:chOff x="792330" y="9456511"/>
            <a:chExt cx="516255" cy="515620"/>
          </a:xfrm>
        </p:grpSpPr>
        <p:sp>
          <p:nvSpPr>
            <p:cNvPr id="102" name="object 34">
              <a:extLst>
                <a:ext uri="{FF2B5EF4-FFF2-40B4-BE49-F238E27FC236}">
                  <a16:creationId xmlns:a16="http://schemas.microsoft.com/office/drawing/2014/main" id="{5BB173DE-213F-453D-AD33-3E99356F322B}"/>
                </a:ext>
              </a:extLst>
            </p:cNvPr>
            <p:cNvSpPr/>
            <p:nvPr/>
          </p:nvSpPr>
          <p:spPr>
            <a:xfrm>
              <a:off x="792330" y="9456511"/>
              <a:ext cx="516255" cy="515620"/>
            </a:xfrm>
            <a:custGeom>
              <a:avLst/>
              <a:gdLst/>
              <a:ahLst/>
              <a:cxnLst/>
              <a:rect l="l" t="t" r="r" b="b"/>
              <a:pathLst>
                <a:path w="516255" h="515620">
                  <a:moveTo>
                    <a:pt x="274292" y="0"/>
                  </a:moveTo>
                  <a:lnTo>
                    <a:pt x="230537" y="988"/>
                  </a:lnTo>
                  <a:lnTo>
                    <a:pt x="187562" y="9325"/>
                  </a:lnTo>
                  <a:lnTo>
                    <a:pt x="146368" y="24901"/>
                  </a:lnTo>
                  <a:lnTo>
                    <a:pt x="107960" y="47610"/>
                  </a:lnTo>
                  <a:lnTo>
                    <a:pt x="73338" y="77345"/>
                  </a:lnTo>
                  <a:lnTo>
                    <a:pt x="41894" y="116440"/>
                  </a:lnTo>
                  <a:lnTo>
                    <a:pt x="18905" y="160197"/>
                  </a:lnTo>
                  <a:lnTo>
                    <a:pt x="4797" y="207545"/>
                  </a:lnTo>
                  <a:lnTo>
                    <a:pt x="0" y="257412"/>
                  </a:lnTo>
                  <a:lnTo>
                    <a:pt x="73" y="261155"/>
                  </a:lnTo>
                  <a:lnTo>
                    <a:pt x="5601" y="311338"/>
                  </a:lnTo>
                  <a:lnTo>
                    <a:pt x="20749" y="359210"/>
                  </a:lnTo>
                  <a:lnTo>
                    <a:pt x="44985" y="403188"/>
                  </a:lnTo>
                  <a:lnTo>
                    <a:pt x="77830" y="442161"/>
                  </a:lnTo>
                  <a:lnTo>
                    <a:pt x="117597" y="474032"/>
                  </a:lnTo>
                  <a:lnTo>
                    <a:pt x="162159" y="497176"/>
                  </a:lnTo>
                  <a:lnTo>
                    <a:pt x="210393" y="511141"/>
                  </a:lnTo>
                  <a:lnTo>
                    <a:pt x="261175" y="515478"/>
                  </a:lnTo>
                  <a:lnTo>
                    <a:pt x="311835" y="509889"/>
                  </a:lnTo>
                  <a:lnTo>
                    <a:pt x="354596" y="496358"/>
                  </a:lnTo>
                  <a:lnTo>
                    <a:pt x="260944" y="496358"/>
                  </a:lnTo>
                  <a:lnTo>
                    <a:pt x="213922" y="492354"/>
                  </a:lnTo>
                  <a:lnTo>
                    <a:pt x="169261" y="479427"/>
                  </a:lnTo>
                  <a:lnTo>
                    <a:pt x="128001" y="457994"/>
                  </a:lnTo>
                  <a:lnTo>
                    <a:pt x="91180" y="428475"/>
                  </a:lnTo>
                  <a:lnTo>
                    <a:pt x="60764" y="392391"/>
                  </a:lnTo>
                  <a:lnTo>
                    <a:pt x="38322" y="351671"/>
                  </a:lnTo>
                  <a:lnTo>
                    <a:pt x="24296" y="307347"/>
                  </a:lnTo>
                  <a:lnTo>
                    <a:pt x="19130" y="260449"/>
                  </a:lnTo>
                  <a:lnTo>
                    <a:pt x="23171" y="213391"/>
                  </a:lnTo>
                  <a:lnTo>
                    <a:pt x="36098" y="168734"/>
                  </a:lnTo>
                  <a:lnTo>
                    <a:pt x="57514" y="127494"/>
                  </a:lnTo>
                  <a:lnTo>
                    <a:pt x="87023" y="90684"/>
                  </a:lnTo>
                  <a:lnTo>
                    <a:pt x="123967" y="59749"/>
                  </a:lnTo>
                  <a:lnTo>
                    <a:pt x="165317" y="37327"/>
                  </a:lnTo>
                  <a:lnTo>
                    <a:pt x="209686" y="23566"/>
                  </a:lnTo>
                  <a:lnTo>
                    <a:pt x="255689" y="18617"/>
                  </a:lnTo>
                  <a:lnTo>
                    <a:pt x="354468" y="18617"/>
                  </a:lnTo>
                  <a:lnTo>
                    <a:pt x="317823" y="6466"/>
                  </a:lnTo>
                  <a:lnTo>
                    <a:pt x="274292" y="0"/>
                  </a:lnTo>
                  <a:close/>
                </a:path>
                <a:path w="516255" h="515620">
                  <a:moveTo>
                    <a:pt x="468278" y="115144"/>
                  </a:moveTo>
                  <a:lnTo>
                    <a:pt x="459326" y="120736"/>
                  </a:lnTo>
                  <a:lnTo>
                    <a:pt x="457975" y="126631"/>
                  </a:lnTo>
                  <a:lnTo>
                    <a:pt x="460760" y="131102"/>
                  </a:lnTo>
                  <a:lnTo>
                    <a:pt x="481445" y="172656"/>
                  </a:lnTo>
                  <a:lnTo>
                    <a:pt x="493505" y="216319"/>
                  </a:lnTo>
                  <a:lnTo>
                    <a:pt x="497034" y="260449"/>
                  </a:lnTo>
                  <a:lnTo>
                    <a:pt x="497041" y="261155"/>
                  </a:lnTo>
                  <a:lnTo>
                    <a:pt x="492269" y="305174"/>
                  </a:lnTo>
                  <a:lnTo>
                    <a:pt x="479232" y="347970"/>
                  </a:lnTo>
                  <a:lnTo>
                    <a:pt x="458090" y="388081"/>
                  </a:lnTo>
                  <a:lnTo>
                    <a:pt x="428971" y="424308"/>
                  </a:lnTo>
                  <a:lnTo>
                    <a:pt x="392892" y="454728"/>
                  </a:lnTo>
                  <a:lnTo>
                    <a:pt x="352175" y="477170"/>
                  </a:lnTo>
                  <a:lnTo>
                    <a:pt x="307848" y="491193"/>
                  </a:lnTo>
                  <a:lnTo>
                    <a:pt x="260944" y="496358"/>
                  </a:lnTo>
                  <a:lnTo>
                    <a:pt x="354596" y="496358"/>
                  </a:lnTo>
                  <a:lnTo>
                    <a:pt x="403683" y="470506"/>
                  </a:lnTo>
                  <a:lnTo>
                    <a:pt x="442646" y="437658"/>
                  </a:lnTo>
                  <a:lnTo>
                    <a:pt x="474093" y="398529"/>
                  </a:lnTo>
                  <a:lnTo>
                    <a:pt x="496927" y="355206"/>
                  </a:lnTo>
                  <a:lnTo>
                    <a:pt x="511008" y="308983"/>
                  </a:lnTo>
                  <a:lnTo>
                    <a:pt x="516193" y="261155"/>
                  </a:lnTo>
                  <a:lnTo>
                    <a:pt x="512342" y="213017"/>
                  </a:lnTo>
                  <a:lnTo>
                    <a:pt x="499314" y="165863"/>
                  </a:lnTo>
                  <a:lnTo>
                    <a:pt x="476969" y="120987"/>
                  </a:lnTo>
                  <a:lnTo>
                    <a:pt x="474174" y="116516"/>
                  </a:lnTo>
                  <a:lnTo>
                    <a:pt x="468278" y="115144"/>
                  </a:lnTo>
                  <a:close/>
                </a:path>
                <a:path w="516255" h="515620">
                  <a:moveTo>
                    <a:pt x="354468" y="18617"/>
                  </a:moveTo>
                  <a:lnTo>
                    <a:pt x="255689" y="18617"/>
                  </a:lnTo>
                  <a:lnTo>
                    <a:pt x="301941" y="22629"/>
                  </a:lnTo>
                  <a:lnTo>
                    <a:pt x="347058" y="35750"/>
                  </a:lnTo>
                  <a:lnTo>
                    <a:pt x="389653" y="58131"/>
                  </a:lnTo>
                  <a:lnTo>
                    <a:pt x="394050" y="61041"/>
                  </a:lnTo>
                  <a:lnTo>
                    <a:pt x="399987" y="59837"/>
                  </a:lnTo>
                  <a:lnTo>
                    <a:pt x="405799" y="51042"/>
                  </a:lnTo>
                  <a:lnTo>
                    <a:pt x="404605" y="45115"/>
                  </a:lnTo>
                  <a:lnTo>
                    <a:pt x="400207" y="42194"/>
                  </a:lnTo>
                  <a:lnTo>
                    <a:pt x="360129" y="20495"/>
                  </a:lnTo>
                  <a:lnTo>
                    <a:pt x="354468" y="18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35">
              <a:extLst>
                <a:ext uri="{FF2B5EF4-FFF2-40B4-BE49-F238E27FC236}">
                  <a16:creationId xmlns:a16="http://schemas.microsoft.com/office/drawing/2014/main" id="{5EA3A946-63FF-458E-B00F-D72AA770913F}"/>
                </a:ext>
              </a:extLst>
            </p:cNvPr>
            <p:cNvSpPr/>
            <p:nvPr/>
          </p:nvSpPr>
          <p:spPr>
            <a:xfrm>
              <a:off x="925492" y="9695076"/>
              <a:ext cx="250840" cy="16060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36">
              <a:extLst>
                <a:ext uri="{FF2B5EF4-FFF2-40B4-BE49-F238E27FC236}">
                  <a16:creationId xmlns:a16="http://schemas.microsoft.com/office/drawing/2014/main" id="{AE559E63-F487-4D04-BD44-BD47604DA07F}"/>
                </a:ext>
              </a:extLst>
            </p:cNvPr>
            <p:cNvSpPr/>
            <p:nvPr/>
          </p:nvSpPr>
          <p:spPr>
            <a:xfrm>
              <a:off x="1050334" y="9560086"/>
              <a:ext cx="0" cy="295910"/>
            </a:xfrm>
            <a:custGeom>
              <a:avLst/>
              <a:gdLst/>
              <a:ahLst/>
              <a:cxnLst/>
              <a:rect l="l" t="t" r="r" b="b"/>
              <a:pathLst>
                <a:path h="295909">
                  <a:moveTo>
                    <a:pt x="0" y="0"/>
                  </a:moveTo>
                  <a:lnTo>
                    <a:pt x="0" y="295582"/>
                  </a:lnTo>
                </a:path>
              </a:pathLst>
            </a:custGeom>
            <a:ln w="1910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id="{49CE85F0-4F4D-468C-AE2B-D33C456D1665}"/>
              </a:ext>
            </a:extLst>
          </p:cNvPr>
          <p:cNvSpPr/>
          <p:nvPr/>
        </p:nvSpPr>
        <p:spPr>
          <a:xfrm>
            <a:off x="1884078" y="4214397"/>
            <a:ext cx="10052050" cy="58156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lnSpc>
                <a:spcPts val="2370"/>
              </a:lnSpc>
              <a:spcBef>
                <a:spcPts val="130"/>
              </a:spcBef>
            </a:pPr>
            <a:r>
              <a:rPr lang="ru-RU" sz="2000" spc="45" dirty="0">
                <a:solidFill>
                  <a:srgbClr val="FFFFFF"/>
                </a:solidFill>
                <a:latin typeface="Geometria bold"/>
                <a:cs typeface="Arial"/>
              </a:rPr>
              <a:t>Повышение</a:t>
            </a:r>
            <a:r>
              <a:rPr lang="ru-RU" sz="2000" spc="-1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60" dirty="0">
                <a:solidFill>
                  <a:srgbClr val="FFFFFF"/>
                </a:solidFill>
                <a:latin typeface="Geometria bold"/>
                <a:cs typeface="Arial"/>
              </a:rPr>
              <a:t>безопасности</a:t>
            </a:r>
            <a:endParaRPr lang="ru-RU" sz="2000" dirty="0">
              <a:latin typeface="Geometria bold"/>
              <a:cs typeface="Arial"/>
            </a:endParaRPr>
          </a:p>
          <a:p>
            <a:pPr marL="541020" indent="-181610">
              <a:lnSpc>
                <a:spcPts val="2345"/>
              </a:lnSpc>
              <a:buChar char="•"/>
              <a:tabLst>
                <a:tab pos="547370" algn="l"/>
              </a:tabLst>
            </a:pPr>
            <a:r>
              <a:rPr lang="ru-RU" sz="2000" spc="50" dirty="0">
                <a:solidFill>
                  <a:srgbClr val="FFFFFF"/>
                </a:solidFill>
                <a:latin typeface="Geometria bold"/>
                <a:cs typeface="Arial"/>
              </a:rPr>
              <a:t>снижение </a:t>
            </a:r>
            <a:r>
              <a:rPr lang="ru-RU" sz="2000" spc="35" dirty="0">
                <a:solidFill>
                  <a:srgbClr val="FFFFFF"/>
                </a:solidFill>
                <a:latin typeface="Geometria bold"/>
                <a:cs typeface="Arial"/>
              </a:rPr>
              <a:t>аварийности </a:t>
            </a:r>
            <a:r>
              <a:rPr lang="ru-RU" sz="2000" spc="-35" dirty="0">
                <a:solidFill>
                  <a:srgbClr val="FFFFFF"/>
                </a:solidFill>
                <a:latin typeface="Geometria bold"/>
                <a:cs typeface="Arial"/>
              </a:rPr>
              <a:t>и </a:t>
            </a:r>
            <a:r>
              <a:rPr lang="ru-RU" sz="2000" spc="85" dirty="0">
                <a:solidFill>
                  <a:srgbClr val="FFFFFF"/>
                </a:solidFill>
                <a:latin typeface="Geometria bold"/>
                <a:cs typeface="Arial"/>
              </a:rPr>
              <a:t>смертности </a:t>
            </a:r>
            <a:r>
              <a:rPr lang="ru-RU" sz="2000" spc="-5" dirty="0">
                <a:solidFill>
                  <a:srgbClr val="FFFFFF"/>
                </a:solidFill>
                <a:latin typeface="Geometria bold"/>
                <a:cs typeface="Arial"/>
              </a:rPr>
              <a:t>на</a:t>
            </a:r>
            <a:r>
              <a:rPr lang="ru-RU" sz="2000" spc="-16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90" dirty="0">
                <a:solidFill>
                  <a:srgbClr val="FFFFFF"/>
                </a:solidFill>
                <a:latin typeface="Geometria bold"/>
                <a:cs typeface="Arial"/>
              </a:rPr>
              <a:t>дорогах</a:t>
            </a:r>
            <a:endParaRPr lang="ru-RU" sz="2000" dirty="0">
              <a:latin typeface="Geometria bold"/>
              <a:cs typeface="Arial"/>
            </a:endParaRPr>
          </a:p>
          <a:p>
            <a:pPr marL="541020" indent="-181610">
              <a:lnSpc>
                <a:spcPts val="2345"/>
              </a:lnSpc>
              <a:buChar char="•"/>
              <a:tabLst>
                <a:tab pos="547370" algn="l"/>
              </a:tabLst>
            </a:pP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повышение </a:t>
            </a:r>
            <a:r>
              <a:rPr lang="ru-RU" sz="2000" spc="70" dirty="0">
                <a:solidFill>
                  <a:srgbClr val="FFFFFF"/>
                </a:solidFill>
                <a:latin typeface="Geometria bold"/>
                <a:cs typeface="Arial"/>
              </a:rPr>
              <a:t>надежности </a:t>
            </a:r>
            <a:r>
              <a:rPr lang="ru-RU" sz="2000" spc="10" dirty="0">
                <a:solidFill>
                  <a:srgbClr val="FFFFFF"/>
                </a:solidFill>
                <a:latin typeface="Geometria bold"/>
                <a:cs typeface="Arial"/>
              </a:rPr>
              <a:t>управления </a:t>
            </a:r>
            <a:r>
              <a:rPr lang="ru-RU" sz="2000" spc="70" dirty="0">
                <a:solidFill>
                  <a:srgbClr val="FFFFFF"/>
                </a:solidFill>
                <a:latin typeface="Geometria bold"/>
                <a:cs typeface="Arial"/>
              </a:rPr>
              <a:t>транспортными</a:t>
            </a:r>
            <a:r>
              <a:rPr lang="ru-RU" sz="2000" spc="-12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70" dirty="0">
                <a:solidFill>
                  <a:srgbClr val="FFFFFF"/>
                </a:solidFill>
                <a:latin typeface="Geometria bold"/>
                <a:cs typeface="Arial"/>
              </a:rPr>
              <a:t>потоками</a:t>
            </a:r>
            <a:endParaRPr lang="ru-RU" sz="2000" dirty="0">
              <a:latin typeface="Geometria bold"/>
              <a:cs typeface="Arial"/>
            </a:endParaRPr>
          </a:p>
          <a:p>
            <a:pPr marL="541020" indent="-181610">
              <a:lnSpc>
                <a:spcPts val="2370"/>
              </a:lnSpc>
              <a:buChar char="•"/>
              <a:tabLst>
                <a:tab pos="547370" algn="l"/>
              </a:tabLst>
            </a:pP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повышение </a:t>
            </a:r>
            <a:r>
              <a:rPr lang="ru-RU" sz="2000" spc="105" dirty="0">
                <a:solidFill>
                  <a:srgbClr val="FFFFFF"/>
                </a:solidFill>
                <a:latin typeface="Geometria bold"/>
                <a:cs typeface="Arial"/>
              </a:rPr>
              <a:t>скорости 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реагирования </a:t>
            </a:r>
            <a:r>
              <a:rPr lang="ru-RU" sz="2000" spc="90" dirty="0">
                <a:solidFill>
                  <a:srgbClr val="FFFFFF"/>
                </a:solidFill>
                <a:latin typeface="Geometria bold"/>
                <a:cs typeface="Arial"/>
              </a:rPr>
              <a:t>экстренных</a:t>
            </a:r>
            <a:r>
              <a:rPr lang="ru-RU" sz="2000" spc="-204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80" dirty="0">
                <a:solidFill>
                  <a:srgbClr val="FFFFFF"/>
                </a:solidFill>
                <a:latin typeface="Geometria bold"/>
                <a:cs typeface="Arial"/>
              </a:rPr>
              <a:t>служб</a:t>
            </a:r>
            <a:endParaRPr lang="ru-RU" sz="2000" dirty="0">
              <a:latin typeface="Geometria bold"/>
              <a:cs typeface="Arial"/>
            </a:endParaRPr>
          </a:p>
          <a:p>
            <a:pPr marL="12700" marR="731520">
              <a:lnSpc>
                <a:spcPct val="101499"/>
              </a:lnSpc>
              <a:spcBef>
                <a:spcPts val="470"/>
              </a:spcBef>
            </a:pPr>
            <a:r>
              <a:rPr lang="ru-RU" sz="2000" spc="-5" dirty="0">
                <a:solidFill>
                  <a:srgbClr val="FFFFFF"/>
                </a:solidFill>
                <a:latin typeface="Geometria bold"/>
                <a:cs typeface="Arial"/>
              </a:rPr>
              <a:t>Увеличение </a:t>
            </a:r>
            <a:r>
              <a:rPr lang="ru-RU" sz="2000" spc="60" dirty="0">
                <a:solidFill>
                  <a:srgbClr val="FFFFFF"/>
                </a:solidFill>
                <a:latin typeface="Geometria bold"/>
                <a:cs typeface="Arial"/>
              </a:rPr>
              <a:t>пропускной </a:t>
            </a:r>
            <a:r>
              <a:rPr lang="ru-RU" sz="2000" spc="70" dirty="0">
                <a:solidFill>
                  <a:srgbClr val="FFFFFF"/>
                </a:solidFill>
                <a:latin typeface="Geometria bold"/>
                <a:cs typeface="Arial"/>
              </a:rPr>
              <a:t>способности </a:t>
            </a:r>
            <a:r>
              <a:rPr lang="ru-RU" sz="2000" spc="-35" dirty="0">
                <a:solidFill>
                  <a:srgbClr val="FFFFFF"/>
                </a:solidFill>
                <a:latin typeface="Geometria bold"/>
                <a:cs typeface="Arial"/>
              </a:rPr>
              <a:t>и </a:t>
            </a:r>
            <a:r>
              <a:rPr lang="ru-RU" sz="2000" spc="105" dirty="0">
                <a:solidFill>
                  <a:srgbClr val="FFFFFF"/>
                </a:solidFill>
                <a:latin typeface="Geometria bold"/>
                <a:cs typeface="Arial"/>
              </a:rPr>
              <a:t>скорости </a:t>
            </a:r>
            <a:r>
              <a:rPr lang="ru-RU" sz="2000" spc="45" dirty="0">
                <a:solidFill>
                  <a:srgbClr val="FFFFFF"/>
                </a:solidFill>
                <a:latin typeface="Geometria bold"/>
                <a:cs typeface="Arial"/>
              </a:rPr>
              <a:t>передвижения  </a:t>
            </a:r>
            <a:r>
              <a:rPr lang="ru-RU" sz="2000" spc="75" dirty="0">
                <a:solidFill>
                  <a:srgbClr val="FFFFFF"/>
                </a:solidFill>
                <a:latin typeface="Geometria bold"/>
                <a:cs typeface="Arial"/>
              </a:rPr>
              <a:t>транспорта</a:t>
            </a:r>
            <a:endParaRPr lang="ru-RU" sz="2000" dirty="0">
              <a:latin typeface="Geometria bold"/>
              <a:cs typeface="Arial"/>
            </a:endParaRPr>
          </a:p>
          <a:p>
            <a:pPr marL="12700" marR="2212975">
              <a:lnSpc>
                <a:spcPct val="101499"/>
              </a:lnSpc>
              <a:spcBef>
                <a:spcPts val="1090"/>
              </a:spcBef>
            </a:pPr>
            <a:r>
              <a:rPr lang="ru-RU" sz="2000" spc="45" dirty="0">
                <a:solidFill>
                  <a:srgbClr val="FFFFFF"/>
                </a:solidFill>
                <a:latin typeface="Geometria bold"/>
                <a:cs typeface="Arial"/>
              </a:rPr>
              <a:t>Повышение </a:t>
            </a:r>
            <a:r>
              <a:rPr lang="ru-RU" sz="2000" spc="75" dirty="0">
                <a:solidFill>
                  <a:srgbClr val="FFFFFF"/>
                </a:solidFill>
                <a:latin typeface="Geometria bold"/>
                <a:cs typeface="Arial"/>
              </a:rPr>
              <a:t>качества </a:t>
            </a:r>
            <a:r>
              <a:rPr lang="ru-RU" sz="2000" spc="35" dirty="0">
                <a:solidFill>
                  <a:srgbClr val="FFFFFF"/>
                </a:solidFill>
                <a:latin typeface="Geometria bold"/>
                <a:cs typeface="Arial"/>
              </a:rPr>
              <a:t>обслуживания </a:t>
            </a:r>
            <a:r>
              <a:rPr lang="ru-RU" sz="2000" spc="30" dirty="0">
                <a:solidFill>
                  <a:srgbClr val="FFFFFF"/>
                </a:solidFill>
                <a:latin typeface="Geometria bold"/>
                <a:cs typeface="Arial"/>
              </a:rPr>
              <a:t>пользователей  </a:t>
            </a:r>
            <a:r>
              <a:rPr lang="ru-RU" sz="2000" spc="80" dirty="0">
                <a:solidFill>
                  <a:srgbClr val="FFFFFF"/>
                </a:solidFill>
                <a:latin typeface="Geometria bold"/>
                <a:cs typeface="Arial"/>
              </a:rPr>
              <a:t>транспортных</a:t>
            </a:r>
            <a:r>
              <a:rPr lang="ru-RU" sz="2000" spc="-1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70" dirty="0">
                <a:solidFill>
                  <a:srgbClr val="FFFFFF"/>
                </a:solidFill>
                <a:latin typeface="Geometria bold"/>
                <a:cs typeface="Arial"/>
              </a:rPr>
              <a:t>услуг</a:t>
            </a:r>
            <a:endParaRPr lang="ru-RU" sz="2000" dirty="0">
              <a:latin typeface="Geometria bold"/>
              <a:cs typeface="Arial"/>
            </a:endParaRPr>
          </a:p>
          <a:p>
            <a:pPr marL="541020" indent="-181610">
              <a:lnSpc>
                <a:spcPts val="2315"/>
              </a:lnSpc>
              <a:buChar char="•"/>
              <a:tabLst>
                <a:tab pos="547370" algn="l"/>
              </a:tabLst>
            </a:pPr>
            <a:r>
              <a:rPr lang="ru-RU" sz="2000" spc="50" dirty="0">
                <a:solidFill>
                  <a:srgbClr val="FFFFFF"/>
                </a:solidFill>
                <a:latin typeface="Geometria bold"/>
                <a:cs typeface="Arial"/>
              </a:rPr>
              <a:t>организованное </a:t>
            </a:r>
            <a:r>
              <a:rPr lang="ru-RU" sz="2000" spc="60" dirty="0">
                <a:solidFill>
                  <a:srgbClr val="FFFFFF"/>
                </a:solidFill>
                <a:latin typeface="Geometria bold"/>
                <a:cs typeface="Arial"/>
              </a:rPr>
              <a:t>парковочное</a:t>
            </a:r>
            <a:r>
              <a:rPr lang="ru-RU" sz="2000" spc="-6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80" dirty="0">
                <a:solidFill>
                  <a:srgbClr val="FFFFFF"/>
                </a:solidFill>
                <a:latin typeface="Geometria bold"/>
                <a:cs typeface="Arial"/>
              </a:rPr>
              <a:t>пространство</a:t>
            </a:r>
            <a:endParaRPr lang="ru-RU" sz="2000" dirty="0">
              <a:latin typeface="Geometria bold"/>
              <a:cs typeface="Arial"/>
            </a:endParaRPr>
          </a:p>
          <a:p>
            <a:pPr marL="541020" indent="-181610">
              <a:lnSpc>
                <a:spcPts val="2345"/>
              </a:lnSpc>
              <a:buChar char="•"/>
              <a:tabLst>
                <a:tab pos="547370" algn="l"/>
              </a:tabLst>
            </a:pP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повышение </a:t>
            </a:r>
            <a:r>
              <a:rPr lang="ru-RU" sz="2000" spc="75" dirty="0">
                <a:solidFill>
                  <a:srgbClr val="FFFFFF"/>
                </a:solidFill>
                <a:latin typeface="Geometria bold"/>
                <a:cs typeface="Arial"/>
              </a:rPr>
              <a:t>доступности </a:t>
            </a:r>
            <a:r>
              <a:rPr lang="ru-RU" sz="2000" spc="50" dirty="0">
                <a:solidFill>
                  <a:srgbClr val="FFFFFF"/>
                </a:solidFill>
                <a:latin typeface="Geometria bold"/>
                <a:cs typeface="Arial"/>
              </a:rPr>
              <a:t>социальных</a:t>
            </a:r>
            <a:r>
              <a:rPr lang="ru-RU" sz="2000" spc="-13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70" dirty="0">
                <a:solidFill>
                  <a:srgbClr val="FFFFFF"/>
                </a:solidFill>
                <a:latin typeface="Geometria bold"/>
                <a:cs typeface="Arial"/>
              </a:rPr>
              <a:t>объектов</a:t>
            </a:r>
            <a:endParaRPr lang="ru-RU" sz="2000" dirty="0">
              <a:latin typeface="Geometria bold"/>
              <a:cs typeface="Arial"/>
            </a:endParaRPr>
          </a:p>
          <a:p>
            <a:pPr marL="541020" marR="489584" indent="-181610">
              <a:lnSpc>
                <a:spcPts val="2440"/>
              </a:lnSpc>
              <a:spcBef>
                <a:spcPts val="20"/>
              </a:spcBef>
              <a:buChar char="•"/>
              <a:tabLst>
                <a:tab pos="547370" algn="l"/>
              </a:tabLst>
            </a:pP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повышение </a:t>
            </a:r>
            <a:r>
              <a:rPr lang="ru-RU" sz="2000" spc="65" dirty="0">
                <a:solidFill>
                  <a:srgbClr val="FFFFFF"/>
                </a:solidFill>
                <a:latin typeface="Geometria bold"/>
                <a:cs typeface="Arial"/>
              </a:rPr>
              <a:t>комфорта </a:t>
            </a:r>
            <a:r>
              <a:rPr lang="ru-RU" sz="2000" spc="45" dirty="0">
                <a:solidFill>
                  <a:srgbClr val="FFFFFF"/>
                </a:solidFill>
                <a:latin typeface="Geometria bold"/>
                <a:cs typeface="Arial"/>
              </a:rPr>
              <a:t>перемещения </a:t>
            </a:r>
            <a:r>
              <a:rPr lang="ru-RU" sz="2000" spc="-5" dirty="0">
                <a:solidFill>
                  <a:srgbClr val="FFFFFF"/>
                </a:solidFill>
                <a:latin typeface="Geometria bold"/>
                <a:cs typeface="Arial"/>
              </a:rPr>
              <a:t>на </a:t>
            </a:r>
            <a:r>
              <a:rPr lang="ru-RU" sz="2000" spc="50" dirty="0">
                <a:solidFill>
                  <a:srgbClr val="FFFFFF"/>
                </a:solidFill>
                <a:latin typeface="Geometria bold"/>
                <a:cs typeface="Arial"/>
              </a:rPr>
              <a:t>наземном</a:t>
            </a:r>
            <a:r>
              <a:rPr lang="ru-RU" sz="2000" spc="-16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114" dirty="0">
                <a:solidFill>
                  <a:srgbClr val="FFFFFF"/>
                </a:solidFill>
                <a:latin typeface="Geometria bold"/>
                <a:cs typeface="Arial"/>
              </a:rPr>
              <a:t>городском  </a:t>
            </a:r>
            <a:r>
              <a:rPr lang="ru-RU" sz="2000" spc="90" dirty="0">
                <a:solidFill>
                  <a:srgbClr val="FFFFFF"/>
                </a:solidFill>
                <a:latin typeface="Geometria bold"/>
                <a:cs typeface="Arial"/>
              </a:rPr>
              <a:t>пассажирском </a:t>
            </a:r>
            <a:r>
              <a:rPr lang="ru-RU" sz="2000" spc="80" dirty="0">
                <a:solidFill>
                  <a:srgbClr val="FFFFFF"/>
                </a:solidFill>
                <a:latin typeface="Geometria bold"/>
                <a:cs typeface="Arial"/>
              </a:rPr>
              <a:t>транспорте </a:t>
            </a:r>
            <a:r>
              <a:rPr lang="ru-RU" sz="2000" spc="45" dirty="0">
                <a:solidFill>
                  <a:srgbClr val="FFFFFF"/>
                </a:solidFill>
                <a:latin typeface="Geometria bold"/>
                <a:cs typeface="Arial"/>
              </a:rPr>
              <a:t>(оптимизация </a:t>
            </a:r>
            <a:r>
              <a:rPr lang="ru-RU" sz="2000" spc="65" dirty="0">
                <a:solidFill>
                  <a:srgbClr val="FFFFFF"/>
                </a:solidFill>
                <a:latin typeface="Geometria bold"/>
                <a:cs typeface="Arial"/>
              </a:rPr>
              <a:t>маршрутной</a:t>
            </a:r>
            <a:r>
              <a:rPr lang="ru-RU" sz="2000" spc="-254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60" dirty="0">
                <a:solidFill>
                  <a:srgbClr val="FFFFFF"/>
                </a:solidFill>
                <a:latin typeface="Geometria bold"/>
                <a:cs typeface="Arial"/>
              </a:rPr>
              <a:t>сети)</a:t>
            </a:r>
            <a:endParaRPr lang="ru-RU" sz="2000" dirty="0">
              <a:latin typeface="Geometria bold"/>
              <a:cs typeface="Arial"/>
            </a:endParaRPr>
          </a:p>
          <a:p>
            <a:pPr marL="541020" indent="-181610">
              <a:lnSpc>
                <a:spcPts val="2345"/>
              </a:lnSpc>
              <a:buChar char="•"/>
              <a:tabLst>
                <a:tab pos="547370" algn="l"/>
              </a:tabLst>
            </a:pPr>
            <a:r>
              <a:rPr lang="ru-RU" sz="2000" spc="75" dirty="0">
                <a:solidFill>
                  <a:srgbClr val="FFFFFF"/>
                </a:solidFill>
                <a:latin typeface="Geometria bold"/>
                <a:cs typeface="Arial"/>
              </a:rPr>
              <a:t>Прогнозируемое </a:t>
            </a:r>
            <a:r>
              <a:rPr lang="ru-RU" sz="2000" spc="50" dirty="0">
                <a:solidFill>
                  <a:srgbClr val="FFFFFF"/>
                </a:solidFill>
                <a:latin typeface="Geometria bold"/>
                <a:cs typeface="Arial"/>
              </a:rPr>
              <a:t>время </a:t>
            </a:r>
            <a:r>
              <a:rPr lang="ru-RU" sz="2000" spc="80" dirty="0">
                <a:solidFill>
                  <a:srgbClr val="FFFFFF"/>
                </a:solidFill>
                <a:latin typeface="Geometria bold"/>
                <a:cs typeface="Arial"/>
              </a:rPr>
              <a:t>поездки </a:t>
            </a:r>
            <a:r>
              <a:rPr lang="ru-RU" sz="2000" spc="-5" dirty="0">
                <a:solidFill>
                  <a:srgbClr val="FFFFFF"/>
                </a:solidFill>
                <a:latin typeface="Geometria bold"/>
                <a:cs typeface="Arial"/>
              </a:rPr>
              <a:t>на </a:t>
            </a:r>
            <a:r>
              <a:rPr lang="ru-RU" sz="2000" spc="50" dirty="0">
                <a:solidFill>
                  <a:srgbClr val="FFFFFF"/>
                </a:solidFill>
                <a:latin typeface="Geometria bold"/>
                <a:cs typeface="Arial"/>
              </a:rPr>
              <a:t>различных </a:t>
            </a:r>
            <a:r>
              <a:rPr lang="ru-RU" sz="2000" spc="35" dirty="0">
                <a:solidFill>
                  <a:srgbClr val="FFFFFF"/>
                </a:solidFill>
                <a:latin typeface="Geometria bold"/>
                <a:cs typeface="Arial"/>
              </a:rPr>
              <a:t>видах</a:t>
            </a:r>
            <a:r>
              <a:rPr lang="ru-RU" sz="2000" spc="-28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75" dirty="0">
                <a:solidFill>
                  <a:srgbClr val="FFFFFF"/>
                </a:solidFill>
                <a:latin typeface="Geometria bold"/>
                <a:cs typeface="Arial"/>
              </a:rPr>
              <a:t>транспорта</a:t>
            </a:r>
            <a:endParaRPr lang="ru-RU" sz="2000" dirty="0">
              <a:latin typeface="Geometria bold"/>
              <a:cs typeface="Arial"/>
            </a:endParaRPr>
          </a:p>
          <a:p>
            <a:pPr marL="12700">
              <a:lnSpc>
                <a:spcPts val="2370"/>
              </a:lnSpc>
              <a:spcBef>
                <a:spcPts val="815"/>
              </a:spcBef>
            </a:pPr>
            <a:r>
              <a:rPr lang="ru-RU" sz="2000" spc="45" dirty="0">
                <a:solidFill>
                  <a:srgbClr val="FFFFFF"/>
                </a:solidFill>
                <a:latin typeface="Geometria bold"/>
                <a:cs typeface="Arial"/>
              </a:rPr>
              <a:t>Повышение </a:t>
            </a:r>
            <a:r>
              <a:rPr lang="ru-RU" sz="2000" spc="65" dirty="0">
                <a:solidFill>
                  <a:srgbClr val="FFFFFF"/>
                </a:solidFill>
                <a:latin typeface="Geometria bold"/>
                <a:cs typeface="Arial"/>
              </a:rPr>
              <a:t>экономической</a:t>
            </a:r>
            <a:r>
              <a:rPr lang="ru-RU" sz="2000" spc="-6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25" dirty="0">
                <a:solidFill>
                  <a:srgbClr val="FFFFFF"/>
                </a:solidFill>
                <a:latin typeface="Geometria bold"/>
                <a:cs typeface="Arial"/>
              </a:rPr>
              <a:t>эффективности</a:t>
            </a:r>
            <a:endParaRPr lang="ru-RU" sz="2000" dirty="0">
              <a:latin typeface="Geometria bold"/>
              <a:cs typeface="Arial"/>
            </a:endParaRPr>
          </a:p>
          <a:p>
            <a:pPr marL="541020" marR="325120" indent="-211454">
              <a:lnSpc>
                <a:spcPts val="2340"/>
              </a:lnSpc>
              <a:spcBef>
                <a:spcPts val="100"/>
              </a:spcBef>
              <a:buChar char="•"/>
              <a:tabLst>
                <a:tab pos="518159" algn="l"/>
              </a:tabLst>
            </a:pPr>
            <a:r>
              <a:rPr lang="ru-RU" sz="2000" spc="45" dirty="0">
                <a:solidFill>
                  <a:srgbClr val="FFFFFF"/>
                </a:solidFill>
                <a:latin typeface="Geometria bold"/>
                <a:cs typeface="Arial"/>
              </a:rPr>
              <a:t>оптимизация </a:t>
            </a:r>
            <a:r>
              <a:rPr lang="ru-RU" sz="2000" spc="85" dirty="0">
                <a:solidFill>
                  <a:srgbClr val="FFFFFF"/>
                </a:solidFill>
                <a:latin typeface="Geometria bold"/>
                <a:cs typeface="Arial"/>
              </a:rPr>
              <a:t>нагрузки </a:t>
            </a:r>
            <a:r>
              <a:rPr lang="ru-RU" sz="2000" spc="-35" dirty="0">
                <a:solidFill>
                  <a:srgbClr val="FFFFFF"/>
                </a:solidFill>
                <a:latin typeface="Geometria bold"/>
                <a:cs typeface="Arial"/>
              </a:rPr>
              <a:t>и </a:t>
            </a:r>
            <a:r>
              <a:rPr lang="ru-RU" sz="2000" spc="25" dirty="0">
                <a:solidFill>
                  <a:srgbClr val="FFFFFF"/>
                </a:solidFill>
                <a:latin typeface="Geometria bold"/>
                <a:cs typeface="Arial"/>
              </a:rPr>
              <a:t>уменьшение </a:t>
            </a:r>
            <a:r>
              <a:rPr lang="ru-RU" sz="2000" spc="50" dirty="0">
                <a:solidFill>
                  <a:srgbClr val="FFFFFF"/>
                </a:solidFill>
                <a:latin typeface="Geometria bold"/>
                <a:cs typeface="Arial"/>
              </a:rPr>
              <a:t>износа </a:t>
            </a:r>
            <a:r>
              <a:rPr lang="ru-RU" sz="2000" spc="65" dirty="0">
                <a:solidFill>
                  <a:srgbClr val="FFFFFF"/>
                </a:solidFill>
                <a:latin typeface="Geometria bold"/>
                <a:cs typeface="Arial"/>
              </a:rPr>
              <a:t>улично-дорожной  </a:t>
            </a:r>
            <a:r>
              <a:rPr lang="ru-RU" sz="2000" spc="75" dirty="0">
                <a:solidFill>
                  <a:srgbClr val="FFFFFF"/>
                </a:solidFill>
                <a:latin typeface="Geometria bold"/>
                <a:cs typeface="Arial"/>
              </a:rPr>
              <a:t>сети</a:t>
            </a:r>
            <a:endParaRPr lang="ru-RU" sz="2000" dirty="0">
              <a:latin typeface="Geometria bold"/>
              <a:cs typeface="Arial"/>
            </a:endParaRPr>
          </a:p>
          <a:p>
            <a:pPr marL="541020" indent="-181610">
              <a:lnSpc>
                <a:spcPts val="2370"/>
              </a:lnSpc>
              <a:buChar char="•"/>
              <a:tabLst>
                <a:tab pos="547370" algn="l"/>
              </a:tabLst>
            </a:pPr>
            <a:r>
              <a:rPr lang="ru-RU" sz="2000" spc="45" dirty="0">
                <a:solidFill>
                  <a:srgbClr val="FFFFFF"/>
                </a:solidFill>
                <a:latin typeface="Geometria bold"/>
                <a:cs typeface="Arial"/>
              </a:rPr>
              <a:t>оптимизация </a:t>
            </a:r>
            <a:r>
              <a:rPr lang="ru-RU" sz="2000" spc="20" dirty="0">
                <a:solidFill>
                  <a:srgbClr val="FFFFFF"/>
                </a:solidFill>
                <a:latin typeface="Geometria bold"/>
                <a:cs typeface="Arial"/>
              </a:rPr>
              <a:t>использования </a:t>
            </a:r>
            <a:r>
              <a:rPr lang="ru-RU" sz="2000" spc="80" dirty="0">
                <a:solidFill>
                  <a:srgbClr val="FFFFFF"/>
                </a:solidFill>
                <a:latin typeface="Geometria bold"/>
                <a:cs typeface="Arial"/>
              </a:rPr>
              <a:t>транспортных</a:t>
            </a:r>
            <a:r>
              <a:rPr lang="ru-RU" sz="2000" spc="-7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95" dirty="0">
                <a:solidFill>
                  <a:srgbClr val="FFFFFF"/>
                </a:solidFill>
                <a:latin typeface="Geometria bold"/>
                <a:cs typeface="Arial"/>
              </a:rPr>
              <a:t>средств</a:t>
            </a:r>
            <a:endParaRPr lang="ru-RU" sz="2000" dirty="0">
              <a:latin typeface="Geometria bold"/>
              <a:cs typeface="Arial"/>
            </a:endParaRPr>
          </a:p>
          <a:p>
            <a:pPr marL="12700" marR="1551940">
              <a:lnSpc>
                <a:spcPct val="114500"/>
              </a:lnSpc>
              <a:spcBef>
                <a:spcPts val="1330"/>
              </a:spcBef>
            </a:pPr>
            <a:r>
              <a:rPr lang="ru-RU" sz="2000" spc="20" dirty="0">
                <a:solidFill>
                  <a:srgbClr val="FFFFFF"/>
                </a:solidFill>
                <a:latin typeface="Geometria bold"/>
                <a:cs typeface="Arial"/>
              </a:rPr>
              <a:t>Уменьшение </a:t>
            </a:r>
            <a:r>
              <a:rPr lang="ru-RU" sz="2000" spc="50" dirty="0">
                <a:solidFill>
                  <a:srgbClr val="FFFFFF"/>
                </a:solidFill>
                <a:latin typeface="Geometria bold"/>
                <a:cs typeface="Arial"/>
              </a:rPr>
              <a:t>загрязнения </a:t>
            </a:r>
            <a:r>
              <a:rPr lang="ru-RU" sz="2000" spc="114" dirty="0">
                <a:solidFill>
                  <a:srgbClr val="FFFFFF"/>
                </a:solidFill>
                <a:latin typeface="Geometria bold"/>
                <a:cs typeface="Arial"/>
              </a:rPr>
              <a:t>окружающей среды  </a:t>
            </a:r>
            <a:r>
              <a:rPr lang="ru-RU" sz="2000" spc="70" dirty="0">
                <a:solidFill>
                  <a:srgbClr val="FFFFFF"/>
                </a:solidFill>
                <a:latin typeface="Geometria bold"/>
                <a:cs typeface="Arial"/>
              </a:rPr>
              <a:t>(сокращение </a:t>
            </a:r>
            <a:r>
              <a:rPr lang="ru-RU" sz="2000" spc="85" dirty="0">
                <a:solidFill>
                  <a:srgbClr val="FFFFFF"/>
                </a:solidFill>
                <a:latin typeface="Geometria bold"/>
                <a:cs typeface="Arial"/>
              </a:rPr>
              <a:t>выбросов </a:t>
            </a:r>
            <a:r>
              <a:rPr lang="ru-RU" sz="2000" spc="70" dirty="0">
                <a:solidFill>
                  <a:srgbClr val="FFFFFF"/>
                </a:solidFill>
                <a:latin typeface="Geometria bold"/>
                <a:cs typeface="Arial"/>
              </a:rPr>
              <a:t>окиси </a:t>
            </a:r>
            <a:r>
              <a:rPr lang="ru-RU" sz="2000" spc="60" dirty="0">
                <a:solidFill>
                  <a:srgbClr val="FFFFFF"/>
                </a:solidFill>
                <a:latin typeface="Geometria bold"/>
                <a:cs typeface="Arial"/>
              </a:rPr>
              <a:t>углерода </a:t>
            </a:r>
            <a:r>
              <a:rPr lang="ru-RU" sz="2000" spc="-35" dirty="0">
                <a:solidFill>
                  <a:srgbClr val="FFFFFF"/>
                </a:solidFill>
                <a:latin typeface="Geometria bold"/>
                <a:cs typeface="Arial"/>
              </a:rPr>
              <a:t>и </a:t>
            </a:r>
            <a:r>
              <a:rPr lang="ru-RU" sz="2000" spc="55" dirty="0">
                <a:solidFill>
                  <a:srgbClr val="FFFFFF"/>
                </a:solidFill>
                <a:latin typeface="Geometria bold"/>
                <a:cs typeface="Arial"/>
              </a:rPr>
              <a:t>окислов</a:t>
            </a:r>
            <a:r>
              <a:rPr lang="ru-RU" sz="2000" spc="-33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70" dirty="0">
                <a:solidFill>
                  <a:srgbClr val="FFFFFF"/>
                </a:solidFill>
                <a:latin typeface="Geometria bold"/>
                <a:cs typeface="Arial"/>
              </a:rPr>
              <a:t>азота)</a:t>
            </a:r>
            <a:endParaRPr lang="ru-RU" sz="2000" dirty="0">
              <a:latin typeface="Geometria bold"/>
              <a:cs typeface="Arial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F0BE075-4342-4E46-986E-C0D524C19F96}"/>
              </a:ext>
            </a:extLst>
          </p:cNvPr>
          <p:cNvSpPr/>
          <p:nvPr/>
        </p:nvSpPr>
        <p:spPr>
          <a:xfrm>
            <a:off x="12127283" y="4577598"/>
            <a:ext cx="9645487" cy="5144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5895" indent="-163195">
              <a:lnSpc>
                <a:spcPct val="100000"/>
              </a:lnSpc>
              <a:spcBef>
                <a:spcPts val="765"/>
              </a:spcBef>
              <a:buChar char="•"/>
              <a:tabLst>
                <a:tab pos="231140" algn="l"/>
              </a:tabLst>
            </a:pPr>
            <a:r>
              <a:rPr lang="ru-RU" sz="2000" spc="30" dirty="0" err="1">
                <a:solidFill>
                  <a:srgbClr val="FFFFFF"/>
                </a:solidFill>
                <a:latin typeface="Geometria bold"/>
                <a:cs typeface="Arial"/>
              </a:rPr>
              <a:t>Kол</a:t>
            </a:r>
            <a:r>
              <a:rPr lang="ru-RU" sz="2000" spc="30" dirty="0">
                <a:solidFill>
                  <a:srgbClr val="FFFFFF"/>
                </a:solidFill>
                <a:latin typeface="Geometria bold"/>
                <a:cs typeface="Arial"/>
              </a:rPr>
              <a:t>-во </a:t>
            </a:r>
            <a:r>
              <a:rPr lang="ru-RU" sz="2000" spc="125" dirty="0">
                <a:solidFill>
                  <a:srgbClr val="FFFFFF"/>
                </a:solidFill>
                <a:latin typeface="Geometria bold"/>
                <a:cs typeface="Arial"/>
              </a:rPr>
              <a:t>ДТП с 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пострадавшими</a:t>
            </a:r>
            <a:r>
              <a:rPr lang="ru-RU" sz="2000" spc="-33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(</a:t>
            </a:r>
            <a:r>
              <a:rPr lang="ru-RU" sz="2000" spc="40" dirty="0" err="1">
                <a:solidFill>
                  <a:srgbClr val="FFFFFF"/>
                </a:solidFill>
                <a:latin typeface="Geometria bold"/>
                <a:cs typeface="Arial"/>
              </a:rPr>
              <a:t>шт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)</a:t>
            </a:r>
            <a:endParaRPr lang="ru-RU" sz="2000" dirty="0">
              <a:latin typeface="Geometria bold"/>
              <a:cs typeface="Arial"/>
            </a:endParaRPr>
          </a:p>
          <a:p>
            <a:pPr marL="175895" indent="-163195">
              <a:lnSpc>
                <a:spcPct val="100000"/>
              </a:lnSpc>
              <a:spcBef>
                <a:spcPts val="670"/>
              </a:spcBef>
              <a:buChar char="•"/>
              <a:tabLst>
                <a:tab pos="231140" algn="l"/>
              </a:tabLst>
            </a:pPr>
            <a:r>
              <a:rPr lang="ru-RU" sz="2000" spc="30" dirty="0" err="1">
                <a:solidFill>
                  <a:srgbClr val="FFFFFF"/>
                </a:solidFill>
                <a:latin typeface="Geometria bold"/>
                <a:cs typeface="Arial"/>
              </a:rPr>
              <a:t>Kол</a:t>
            </a:r>
            <a:r>
              <a:rPr lang="ru-RU" sz="2000" spc="30" dirty="0">
                <a:solidFill>
                  <a:srgbClr val="FFFFFF"/>
                </a:solidFill>
                <a:latin typeface="Geometria bold"/>
                <a:cs typeface="Arial"/>
              </a:rPr>
              <a:t>-во </a:t>
            </a:r>
            <a:r>
              <a:rPr lang="ru-RU" sz="2000" spc="5" dirty="0">
                <a:solidFill>
                  <a:srgbClr val="FFFFFF"/>
                </a:solidFill>
                <a:latin typeface="Geometria bold"/>
                <a:cs typeface="Arial"/>
              </a:rPr>
              <a:t>нарушений </a:t>
            </a:r>
            <a:r>
              <a:rPr lang="ru-RU" sz="2000" spc="229" dirty="0">
                <a:solidFill>
                  <a:srgbClr val="FFFFFF"/>
                </a:solidFill>
                <a:latin typeface="Geometria bold"/>
                <a:cs typeface="Arial"/>
              </a:rPr>
              <a:t>ПДД</a:t>
            </a:r>
            <a:r>
              <a:rPr lang="ru-RU" sz="2000" spc="-7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(</a:t>
            </a:r>
            <a:r>
              <a:rPr lang="ru-RU" sz="2000" spc="40" dirty="0" err="1">
                <a:solidFill>
                  <a:srgbClr val="FFFFFF"/>
                </a:solidFill>
                <a:latin typeface="Geometria bold"/>
                <a:cs typeface="Arial"/>
              </a:rPr>
              <a:t>шт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)</a:t>
            </a:r>
            <a:endParaRPr lang="ru-RU" sz="2000" dirty="0">
              <a:latin typeface="Geometria bold"/>
              <a:cs typeface="Arial"/>
            </a:endParaRPr>
          </a:p>
          <a:p>
            <a:pPr marL="175895" indent="-163195">
              <a:lnSpc>
                <a:spcPct val="100000"/>
              </a:lnSpc>
              <a:spcBef>
                <a:spcPts val="675"/>
              </a:spcBef>
              <a:buChar char="•"/>
              <a:tabLst>
                <a:tab pos="231140" algn="l"/>
              </a:tabLst>
            </a:pPr>
            <a:r>
              <a:rPr lang="ru-RU" sz="2000" spc="30" dirty="0" err="1">
                <a:solidFill>
                  <a:srgbClr val="FFFFFF"/>
                </a:solidFill>
                <a:latin typeface="Geometria bold"/>
                <a:cs typeface="Arial"/>
              </a:rPr>
              <a:t>Kол</a:t>
            </a:r>
            <a:r>
              <a:rPr lang="ru-RU" sz="2000" spc="30" dirty="0">
                <a:solidFill>
                  <a:srgbClr val="FFFFFF"/>
                </a:solidFill>
                <a:latin typeface="Geometria bold"/>
                <a:cs typeface="Arial"/>
              </a:rPr>
              <a:t>-во </a:t>
            </a:r>
            <a:r>
              <a:rPr lang="ru-RU" sz="2000" spc="125" dirty="0">
                <a:solidFill>
                  <a:srgbClr val="FFFFFF"/>
                </a:solidFill>
                <a:latin typeface="Geometria bold"/>
                <a:cs typeface="Arial"/>
              </a:rPr>
              <a:t>ДТП с </a:t>
            </a:r>
            <a:r>
              <a:rPr lang="ru-RU" sz="2000" spc="55" dirty="0">
                <a:solidFill>
                  <a:srgbClr val="FFFFFF"/>
                </a:solidFill>
                <a:latin typeface="Geometria bold"/>
                <a:cs typeface="Arial"/>
              </a:rPr>
              <a:t>участием </a:t>
            </a:r>
            <a:r>
              <a:rPr lang="ru-RU" sz="2000" spc="70" dirty="0">
                <a:solidFill>
                  <a:srgbClr val="FFFFFF"/>
                </a:solidFill>
                <a:latin typeface="Geometria bold"/>
                <a:cs typeface="Arial"/>
              </a:rPr>
              <a:t>НГПТ</a:t>
            </a:r>
            <a:r>
              <a:rPr lang="ru-RU" sz="2000" spc="-40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(</a:t>
            </a:r>
            <a:r>
              <a:rPr lang="ru-RU" sz="2000" spc="40" dirty="0" err="1">
                <a:solidFill>
                  <a:srgbClr val="FFFFFF"/>
                </a:solidFill>
                <a:latin typeface="Geometria bold"/>
                <a:cs typeface="Arial"/>
              </a:rPr>
              <a:t>шт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)</a:t>
            </a:r>
            <a:endParaRPr lang="ru-RU" sz="2000" dirty="0">
              <a:latin typeface="Geometria bold"/>
              <a:cs typeface="Arial"/>
            </a:endParaRPr>
          </a:p>
          <a:p>
            <a:pPr marL="175895" indent="-163195">
              <a:lnSpc>
                <a:spcPct val="100000"/>
              </a:lnSpc>
              <a:spcBef>
                <a:spcPts val="670"/>
              </a:spcBef>
              <a:buChar char="•"/>
              <a:tabLst>
                <a:tab pos="231140" algn="l"/>
              </a:tabLst>
            </a:pPr>
            <a:r>
              <a:rPr lang="ru-RU" sz="2000" spc="30" dirty="0" err="1">
                <a:solidFill>
                  <a:srgbClr val="FFFFFF"/>
                </a:solidFill>
                <a:latin typeface="Geometria bold"/>
                <a:cs typeface="Arial"/>
              </a:rPr>
              <a:t>Kол</a:t>
            </a:r>
            <a:r>
              <a:rPr lang="ru-RU" sz="2000" spc="30" dirty="0">
                <a:solidFill>
                  <a:srgbClr val="FFFFFF"/>
                </a:solidFill>
                <a:latin typeface="Geometria bold"/>
                <a:cs typeface="Arial"/>
              </a:rPr>
              <a:t>-во </a:t>
            </a:r>
            <a:r>
              <a:rPr lang="ru-RU" sz="2000" spc="50" dirty="0">
                <a:solidFill>
                  <a:srgbClr val="FFFFFF"/>
                </a:solidFill>
                <a:latin typeface="Geometria bold"/>
                <a:cs typeface="Arial"/>
              </a:rPr>
              <a:t>наездов </a:t>
            </a:r>
            <a:r>
              <a:rPr lang="ru-RU" sz="2000" spc="-20" dirty="0">
                <a:solidFill>
                  <a:srgbClr val="FFFFFF"/>
                </a:solidFill>
                <a:latin typeface="Geometria bold"/>
                <a:cs typeface="Arial"/>
              </a:rPr>
              <a:t>на </a:t>
            </a:r>
            <a:r>
              <a:rPr lang="ru-RU" sz="2000" spc="45" dirty="0">
                <a:solidFill>
                  <a:srgbClr val="FFFFFF"/>
                </a:solidFill>
                <a:latin typeface="Geometria bold"/>
                <a:cs typeface="Arial"/>
              </a:rPr>
              <a:t>пешеходов</a:t>
            </a:r>
            <a:r>
              <a:rPr lang="ru-RU" sz="2000" spc="-10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(</a:t>
            </a:r>
            <a:r>
              <a:rPr lang="ru-RU" sz="2000" spc="40" dirty="0" err="1">
                <a:solidFill>
                  <a:srgbClr val="FFFFFF"/>
                </a:solidFill>
                <a:latin typeface="Geometria bold"/>
                <a:cs typeface="Arial"/>
              </a:rPr>
              <a:t>шт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)</a:t>
            </a:r>
            <a:endParaRPr lang="ru-RU" sz="2000" dirty="0">
              <a:latin typeface="Geometria bold"/>
              <a:cs typeface="Arial"/>
            </a:endParaRPr>
          </a:p>
          <a:p>
            <a:pPr marL="175895" indent="-163195">
              <a:lnSpc>
                <a:spcPct val="100000"/>
              </a:lnSpc>
              <a:spcBef>
                <a:spcPts val="670"/>
              </a:spcBef>
              <a:buChar char="•"/>
              <a:tabLst>
                <a:tab pos="231140" algn="l"/>
              </a:tabLst>
            </a:pPr>
            <a:r>
              <a:rPr lang="ru-RU" sz="2000" spc="25" dirty="0">
                <a:solidFill>
                  <a:srgbClr val="FFFFFF"/>
                </a:solidFill>
                <a:latin typeface="Geometria bold"/>
                <a:cs typeface="Arial"/>
              </a:rPr>
              <a:t>Время </a:t>
            </a:r>
            <a:r>
              <a:rPr lang="ru-RU" sz="2000" spc="50" dirty="0">
                <a:solidFill>
                  <a:srgbClr val="FFFFFF"/>
                </a:solidFill>
                <a:latin typeface="Geometria bold"/>
                <a:cs typeface="Arial"/>
              </a:rPr>
              <a:t>прибытия </a:t>
            </a:r>
            <a:r>
              <a:rPr lang="ru-RU" sz="2000" spc="95" dirty="0">
                <a:solidFill>
                  <a:srgbClr val="FFFFFF"/>
                </a:solidFill>
                <a:latin typeface="Geometria bold"/>
                <a:cs typeface="Arial"/>
              </a:rPr>
              <a:t>экстренных </a:t>
            </a:r>
            <a:r>
              <a:rPr lang="ru-RU" sz="2000" spc="80" dirty="0">
                <a:solidFill>
                  <a:srgbClr val="FFFFFF"/>
                </a:solidFill>
                <a:latin typeface="Geometria bold"/>
                <a:cs typeface="Arial"/>
              </a:rPr>
              <a:t>служб</a:t>
            </a:r>
            <a:r>
              <a:rPr lang="ru-RU" sz="2000" spc="-22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-15" dirty="0">
                <a:solidFill>
                  <a:srgbClr val="FFFFFF"/>
                </a:solidFill>
                <a:latin typeface="Geometria bold"/>
                <a:cs typeface="Arial"/>
              </a:rPr>
              <a:t>(мин)</a:t>
            </a:r>
            <a:endParaRPr lang="ru-RU" sz="2000" dirty="0">
              <a:latin typeface="Geometria bold"/>
              <a:cs typeface="Arial"/>
            </a:endParaRPr>
          </a:p>
          <a:p>
            <a:pPr marL="175895" indent="-163195">
              <a:lnSpc>
                <a:spcPct val="100000"/>
              </a:lnSpc>
              <a:spcBef>
                <a:spcPts val="670"/>
              </a:spcBef>
              <a:buChar char="•"/>
              <a:tabLst>
                <a:tab pos="231140" algn="l"/>
              </a:tabLst>
            </a:pPr>
            <a:r>
              <a:rPr lang="ru-RU" sz="2000" spc="10" dirty="0">
                <a:solidFill>
                  <a:srgbClr val="FFFFFF"/>
                </a:solidFill>
                <a:latin typeface="Geometria bold"/>
                <a:cs typeface="Arial"/>
              </a:rPr>
              <a:t>Средняя </a:t>
            </a:r>
            <a:r>
              <a:rPr lang="ru-RU" sz="2000" spc="120" dirty="0">
                <a:solidFill>
                  <a:srgbClr val="FFFFFF"/>
                </a:solidFill>
                <a:latin typeface="Geometria bold"/>
                <a:cs typeface="Arial"/>
              </a:rPr>
              <a:t>скорость 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движения</a:t>
            </a:r>
            <a:r>
              <a:rPr lang="ru-RU" sz="2000" spc="-16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80" dirty="0">
                <a:solidFill>
                  <a:srgbClr val="FFFFFF"/>
                </a:solidFill>
                <a:latin typeface="Geometria bold"/>
                <a:cs typeface="Arial"/>
              </a:rPr>
              <a:t>(км/ч)</a:t>
            </a:r>
            <a:endParaRPr lang="ru-RU" sz="2000" dirty="0">
              <a:latin typeface="Geometria bold"/>
              <a:cs typeface="Arial"/>
            </a:endParaRPr>
          </a:p>
          <a:p>
            <a:pPr marL="175895" indent="-163195">
              <a:lnSpc>
                <a:spcPct val="100000"/>
              </a:lnSpc>
              <a:spcBef>
                <a:spcPts val="670"/>
              </a:spcBef>
              <a:buChar char="•"/>
              <a:tabLst>
                <a:tab pos="231140" algn="l"/>
              </a:tabLst>
            </a:pPr>
            <a:r>
              <a:rPr lang="ru-RU" sz="2000" spc="45" dirty="0">
                <a:solidFill>
                  <a:srgbClr val="FFFFFF"/>
                </a:solidFill>
                <a:latin typeface="Geometria bold"/>
                <a:cs typeface="Arial"/>
              </a:rPr>
              <a:t>Интенсивность </a:t>
            </a:r>
            <a:r>
              <a:rPr lang="ru-RU" sz="2000" spc="80" dirty="0">
                <a:solidFill>
                  <a:srgbClr val="FFFFFF"/>
                </a:solidFill>
                <a:latin typeface="Geometria bold"/>
                <a:cs typeface="Arial"/>
              </a:rPr>
              <a:t>транспортного </a:t>
            </a:r>
            <a:r>
              <a:rPr lang="ru-RU" sz="2000" spc="90" dirty="0">
                <a:solidFill>
                  <a:srgbClr val="FFFFFF"/>
                </a:solidFill>
                <a:latin typeface="Geometria bold"/>
                <a:cs typeface="Arial"/>
              </a:rPr>
              <a:t>потока</a:t>
            </a:r>
            <a:r>
              <a:rPr lang="ru-RU" sz="2000" spc="-12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80" dirty="0">
                <a:solidFill>
                  <a:srgbClr val="FFFFFF"/>
                </a:solidFill>
                <a:latin typeface="Geometria bold"/>
                <a:cs typeface="Arial"/>
              </a:rPr>
              <a:t>(а/сутки)</a:t>
            </a:r>
            <a:endParaRPr lang="ru-RU" sz="2000" dirty="0">
              <a:latin typeface="Geometria bold"/>
              <a:cs typeface="Arial"/>
            </a:endParaRPr>
          </a:p>
          <a:p>
            <a:pPr marL="175895" indent="-163195">
              <a:lnSpc>
                <a:spcPct val="100000"/>
              </a:lnSpc>
              <a:spcBef>
                <a:spcPts val="670"/>
              </a:spcBef>
              <a:buChar char="•"/>
              <a:tabLst>
                <a:tab pos="231140" algn="l"/>
              </a:tabLst>
            </a:pPr>
            <a:r>
              <a:rPr lang="ru-RU" sz="2000" spc="90" dirty="0">
                <a:solidFill>
                  <a:srgbClr val="FFFFFF"/>
                </a:solidFill>
                <a:latin typeface="Geometria bold"/>
                <a:cs typeface="Arial"/>
              </a:rPr>
              <a:t>Пассажиропоток </a:t>
            </a:r>
            <a:r>
              <a:rPr lang="ru-RU" sz="2000" spc="70" dirty="0">
                <a:solidFill>
                  <a:srgbClr val="FFFFFF"/>
                </a:solidFill>
                <a:latin typeface="Geometria bold"/>
                <a:cs typeface="Arial"/>
              </a:rPr>
              <a:t>НГПТ </a:t>
            </a:r>
            <a:r>
              <a:rPr lang="ru-RU" sz="2000" spc="125" dirty="0">
                <a:solidFill>
                  <a:srgbClr val="FFFFFF"/>
                </a:solidFill>
                <a:latin typeface="Geometria bold"/>
                <a:cs typeface="Arial"/>
              </a:rPr>
              <a:t>(</a:t>
            </a:r>
            <a:r>
              <a:rPr lang="ru-RU" sz="2000" spc="125" dirty="0" err="1">
                <a:solidFill>
                  <a:srgbClr val="FFFFFF"/>
                </a:solidFill>
                <a:latin typeface="Geometria bold"/>
                <a:cs typeface="Arial"/>
              </a:rPr>
              <a:t>тыс</a:t>
            </a:r>
            <a:r>
              <a:rPr lang="ru-RU" sz="2000" spc="-24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-20" dirty="0">
                <a:solidFill>
                  <a:srgbClr val="FFFFFF"/>
                </a:solidFill>
                <a:latin typeface="Geometria bold"/>
                <a:cs typeface="Arial"/>
              </a:rPr>
              <a:t>чел)</a:t>
            </a:r>
            <a:endParaRPr lang="ru-RU" sz="2000" dirty="0">
              <a:latin typeface="Geometria bold"/>
              <a:cs typeface="Arial"/>
            </a:endParaRPr>
          </a:p>
          <a:p>
            <a:pPr marL="175895" indent="-163195">
              <a:lnSpc>
                <a:spcPct val="100000"/>
              </a:lnSpc>
              <a:spcBef>
                <a:spcPts val="670"/>
              </a:spcBef>
              <a:buChar char="•"/>
              <a:tabLst>
                <a:tab pos="231140" algn="l"/>
              </a:tabLst>
            </a:pPr>
            <a:r>
              <a:rPr lang="ru-RU" sz="2000" spc="90" dirty="0">
                <a:solidFill>
                  <a:srgbClr val="FFFFFF"/>
                </a:solidFill>
                <a:latin typeface="Geometria bold"/>
                <a:cs typeface="Arial"/>
              </a:rPr>
              <a:t>Пассажиропоток </a:t>
            </a:r>
            <a:r>
              <a:rPr lang="ru-RU" sz="2000" spc="95" dirty="0">
                <a:solidFill>
                  <a:srgbClr val="FFFFFF"/>
                </a:solidFill>
                <a:latin typeface="Geometria bold"/>
                <a:cs typeface="Arial"/>
              </a:rPr>
              <a:t>такси </a:t>
            </a:r>
            <a:r>
              <a:rPr lang="ru-RU" sz="2000" spc="125" dirty="0">
                <a:solidFill>
                  <a:srgbClr val="FFFFFF"/>
                </a:solidFill>
                <a:latin typeface="Geometria bold"/>
                <a:cs typeface="Arial"/>
              </a:rPr>
              <a:t>(</a:t>
            </a:r>
            <a:r>
              <a:rPr lang="ru-RU" sz="2000" spc="125" dirty="0" err="1">
                <a:solidFill>
                  <a:srgbClr val="FFFFFF"/>
                </a:solidFill>
                <a:latin typeface="Geometria bold"/>
                <a:cs typeface="Arial"/>
              </a:rPr>
              <a:t>тыс</a:t>
            </a:r>
            <a:r>
              <a:rPr lang="ru-RU" sz="2000" spc="-26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-20" dirty="0">
                <a:solidFill>
                  <a:srgbClr val="FFFFFF"/>
                </a:solidFill>
                <a:latin typeface="Geometria bold"/>
                <a:cs typeface="Arial"/>
              </a:rPr>
              <a:t>чел)</a:t>
            </a:r>
            <a:endParaRPr lang="ru-RU" sz="2000" dirty="0">
              <a:latin typeface="Geometria bold"/>
              <a:cs typeface="Arial"/>
            </a:endParaRPr>
          </a:p>
          <a:p>
            <a:pPr marL="175895" indent="-163195">
              <a:lnSpc>
                <a:spcPct val="100000"/>
              </a:lnSpc>
              <a:spcBef>
                <a:spcPts val="670"/>
              </a:spcBef>
              <a:buChar char="•"/>
              <a:tabLst>
                <a:tab pos="231140" algn="l"/>
              </a:tabLst>
            </a:pPr>
            <a:r>
              <a:rPr lang="ru-RU" sz="2000" spc="70" dirty="0">
                <a:solidFill>
                  <a:srgbClr val="FFFFFF"/>
                </a:solidFill>
                <a:latin typeface="Geometria bold"/>
                <a:cs typeface="Arial"/>
              </a:rPr>
              <a:t>Перепробег</a:t>
            </a:r>
            <a:r>
              <a:rPr lang="ru-RU" sz="2000" spc="-1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65" dirty="0">
                <a:solidFill>
                  <a:srgbClr val="FFFFFF"/>
                </a:solidFill>
                <a:latin typeface="Geometria bold"/>
                <a:cs typeface="Arial"/>
              </a:rPr>
              <a:t>(км)</a:t>
            </a:r>
            <a:endParaRPr lang="ru-RU" sz="2000" dirty="0">
              <a:latin typeface="Geometria bold"/>
              <a:cs typeface="Arial"/>
            </a:endParaRPr>
          </a:p>
          <a:p>
            <a:pPr marL="175895" indent="-163195">
              <a:lnSpc>
                <a:spcPct val="100000"/>
              </a:lnSpc>
              <a:spcBef>
                <a:spcPts val="670"/>
              </a:spcBef>
              <a:buChar char="•"/>
              <a:tabLst>
                <a:tab pos="231140" algn="l"/>
              </a:tabLst>
            </a:pPr>
            <a:r>
              <a:rPr lang="ru-RU" sz="2000" spc="-10" dirty="0">
                <a:solidFill>
                  <a:srgbClr val="FFFFFF"/>
                </a:solidFill>
                <a:latin typeface="Geometria bold"/>
                <a:cs typeface="Arial"/>
              </a:rPr>
              <a:t>Объем </a:t>
            </a:r>
            <a:r>
              <a:rPr lang="ru-RU" sz="2000" spc="85" dirty="0">
                <a:solidFill>
                  <a:srgbClr val="FFFFFF"/>
                </a:solidFill>
                <a:latin typeface="Geometria bold"/>
                <a:cs typeface="Arial"/>
              </a:rPr>
              <a:t>выбросов </a:t>
            </a:r>
            <a:r>
              <a:rPr lang="ru-RU" sz="2000" spc="125" dirty="0">
                <a:solidFill>
                  <a:srgbClr val="FFFFFF"/>
                </a:solidFill>
                <a:latin typeface="Geometria bold"/>
                <a:cs typeface="Arial"/>
              </a:rPr>
              <a:t>(</a:t>
            </a:r>
            <a:r>
              <a:rPr lang="ru-RU" sz="2000" spc="125" dirty="0" err="1">
                <a:solidFill>
                  <a:srgbClr val="FFFFFF"/>
                </a:solidFill>
                <a:latin typeface="Geometria bold"/>
                <a:cs typeface="Arial"/>
              </a:rPr>
              <a:t>тыс</a:t>
            </a:r>
            <a:r>
              <a:rPr lang="ru-RU" sz="2000" spc="-11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25" dirty="0">
                <a:solidFill>
                  <a:srgbClr val="FFFFFF"/>
                </a:solidFill>
                <a:latin typeface="Geometria bold"/>
                <a:cs typeface="Arial"/>
              </a:rPr>
              <a:t>тонн)</a:t>
            </a:r>
            <a:endParaRPr lang="ru-RU" sz="2000" dirty="0">
              <a:latin typeface="Geometria bold"/>
              <a:cs typeface="Arial"/>
            </a:endParaRPr>
          </a:p>
          <a:p>
            <a:pPr marL="175895" marR="2486660" indent="-163195">
              <a:lnSpc>
                <a:spcPct val="100000"/>
              </a:lnSpc>
              <a:spcBef>
                <a:spcPts val="670"/>
              </a:spcBef>
              <a:buChar char="•"/>
              <a:tabLst>
                <a:tab pos="231140" algn="l"/>
              </a:tabLst>
            </a:pPr>
            <a:r>
              <a:rPr lang="ru-RU" sz="2000" spc="30" dirty="0" err="1">
                <a:solidFill>
                  <a:srgbClr val="FFFFFF"/>
                </a:solidFill>
                <a:latin typeface="Geometria bold"/>
                <a:cs typeface="Arial"/>
              </a:rPr>
              <a:t>Kол</a:t>
            </a:r>
            <a:r>
              <a:rPr lang="ru-RU" sz="2000" spc="30" dirty="0">
                <a:solidFill>
                  <a:srgbClr val="FFFFFF"/>
                </a:solidFill>
                <a:latin typeface="Geometria bold"/>
                <a:cs typeface="Arial"/>
              </a:rPr>
              <a:t>-во </a:t>
            </a:r>
            <a:r>
              <a:rPr lang="ru-RU" sz="2000" spc="70" dirty="0">
                <a:solidFill>
                  <a:srgbClr val="FFFFFF"/>
                </a:solidFill>
                <a:latin typeface="Geometria bold"/>
                <a:cs typeface="Arial"/>
              </a:rPr>
              <a:t>жалоб </a:t>
            </a:r>
            <a:r>
              <a:rPr lang="ru-RU" sz="2000" spc="-20" dirty="0">
                <a:solidFill>
                  <a:srgbClr val="FFFFFF"/>
                </a:solidFill>
                <a:latin typeface="Geometria bold"/>
                <a:cs typeface="Arial"/>
              </a:rPr>
              <a:t>на</a:t>
            </a:r>
            <a:r>
              <a:rPr lang="ru-RU" sz="2000" spc="-19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65" dirty="0">
                <a:solidFill>
                  <a:srgbClr val="FFFFFF"/>
                </a:solidFill>
                <a:latin typeface="Geometria bold"/>
                <a:cs typeface="Arial"/>
              </a:rPr>
              <a:t>организацию  </a:t>
            </a:r>
            <a:r>
              <a:rPr lang="ru-RU" sz="2000" spc="114" dirty="0">
                <a:solidFill>
                  <a:srgbClr val="FFFFFF"/>
                </a:solidFill>
                <a:latin typeface="Geometria bold"/>
                <a:cs typeface="Arial"/>
              </a:rPr>
              <a:t>дорожного 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движения</a:t>
            </a:r>
            <a:r>
              <a:rPr lang="ru-RU" sz="2000" spc="-14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(</a:t>
            </a:r>
            <a:r>
              <a:rPr lang="ru-RU" sz="2000" spc="40" dirty="0" err="1">
                <a:solidFill>
                  <a:srgbClr val="FFFFFF"/>
                </a:solidFill>
                <a:latin typeface="Geometria bold"/>
                <a:cs typeface="Arial"/>
              </a:rPr>
              <a:t>шт</a:t>
            </a:r>
            <a:r>
              <a:rPr lang="ru-RU" sz="2000" spc="40" dirty="0">
                <a:solidFill>
                  <a:srgbClr val="FFFFFF"/>
                </a:solidFill>
                <a:latin typeface="Geometria bold"/>
                <a:cs typeface="Arial"/>
              </a:rPr>
              <a:t>)</a:t>
            </a:r>
            <a:endParaRPr lang="ru-RU" sz="2000" dirty="0">
              <a:latin typeface="Geometria bold"/>
              <a:cs typeface="Arial"/>
            </a:endParaRPr>
          </a:p>
          <a:p>
            <a:pPr marL="175895" indent="-163195">
              <a:lnSpc>
                <a:spcPct val="100000"/>
              </a:lnSpc>
              <a:spcBef>
                <a:spcPts val="515"/>
              </a:spcBef>
              <a:buChar char="•"/>
              <a:tabLst>
                <a:tab pos="231140" algn="l"/>
              </a:tabLst>
            </a:pPr>
            <a:r>
              <a:rPr lang="ru-RU" sz="2000" spc="25" dirty="0">
                <a:solidFill>
                  <a:srgbClr val="FFFFFF"/>
                </a:solidFill>
                <a:latin typeface="Geometria bold"/>
                <a:cs typeface="Arial"/>
              </a:rPr>
              <a:t>Рейтинг </a:t>
            </a:r>
            <a:r>
              <a:rPr lang="ru-RU" sz="2000" spc="90" dirty="0">
                <a:solidFill>
                  <a:srgbClr val="FFFFFF"/>
                </a:solidFill>
                <a:latin typeface="Geometria bold"/>
                <a:cs typeface="Arial"/>
              </a:rPr>
              <a:t>руководства</a:t>
            </a:r>
            <a:r>
              <a:rPr lang="ru-RU" sz="2000" spc="-5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lang="ru-RU" sz="2000" spc="45" dirty="0">
                <a:solidFill>
                  <a:srgbClr val="FFFFFF"/>
                </a:solidFill>
                <a:latin typeface="Geometria bold"/>
                <a:cs typeface="Arial"/>
              </a:rPr>
              <a:t>региона¹</a:t>
            </a:r>
            <a:endParaRPr lang="ru-RU" sz="2000" dirty="0">
              <a:latin typeface="Geometria bold"/>
              <a:cs typeface="Arial"/>
            </a:endParaRPr>
          </a:p>
        </p:txBody>
      </p:sp>
      <p:sp>
        <p:nvSpPr>
          <p:cNvPr id="106" name="object 19">
            <a:extLst>
              <a:ext uri="{FF2B5EF4-FFF2-40B4-BE49-F238E27FC236}">
                <a16:creationId xmlns:a16="http://schemas.microsoft.com/office/drawing/2014/main" id="{DAFAB81F-52F7-447A-9C40-67D2A7B9467F}"/>
              </a:ext>
            </a:extLst>
          </p:cNvPr>
          <p:cNvSpPr txBox="1"/>
          <p:nvPr/>
        </p:nvSpPr>
        <p:spPr>
          <a:xfrm>
            <a:off x="694628" y="10567932"/>
            <a:ext cx="1071245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30" dirty="0">
                <a:solidFill>
                  <a:srgbClr val="FFFFFF"/>
                </a:solidFill>
                <a:latin typeface="Geometria bold"/>
                <a:cs typeface="Arial"/>
              </a:rPr>
              <a:t>Примечание </a:t>
            </a:r>
            <a:r>
              <a:rPr spc="-95" dirty="0">
                <a:solidFill>
                  <a:srgbClr val="FFFFFF"/>
                </a:solidFill>
                <a:latin typeface="Geometria bold"/>
                <a:cs typeface="Arial"/>
              </a:rPr>
              <a:t>1: </a:t>
            </a:r>
            <a:r>
              <a:rPr spc="35" dirty="0">
                <a:solidFill>
                  <a:srgbClr val="FFFFFF"/>
                </a:solidFill>
                <a:latin typeface="Geometria bold"/>
                <a:cs typeface="Arial"/>
              </a:rPr>
              <a:t>«Индекс </a:t>
            </a:r>
            <a:r>
              <a:rPr spc="45" dirty="0">
                <a:solidFill>
                  <a:srgbClr val="FFFFFF"/>
                </a:solidFill>
                <a:latin typeface="Geometria bold"/>
                <a:cs typeface="Arial"/>
              </a:rPr>
              <a:t>доверия </a:t>
            </a:r>
            <a:r>
              <a:rPr spc="85" dirty="0">
                <a:solidFill>
                  <a:srgbClr val="FFFFFF"/>
                </a:solidFill>
                <a:latin typeface="Geometria bold"/>
                <a:cs typeface="Arial"/>
              </a:rPr>
              <a:t>граждан </a:t>
            </a:r>
            <a:r>
              <a:rPr spc="180" dirty="0">
                <a:solidFill>
                  <a:srgbClr val="FFFFFF"/>
                </a:solidFill>
                <a:latin typeface="Geometria bold"/>
                <a:cs typeface="Arial"/>
              </a:rPr>
              <a:t>к</a:t>
            </a:r>
            <a:r>
              <a:rPr spc="-28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pc="50" dirty="0">
                <a:solidFill>
                  <a:srgbClr val="FFFFFF"/>
                </a:solidFill>
                <a:latin typeface="Geometria bold"/>
                <a:cs typeface="Arial"/>
              </a:rPr>
              <a:t>деятельности </a:t>
            </a:r>
            <a:r>
              <a:rPr spc="75" dirty="0">
                <a:solidFill>
                  <a:srgbClr val="FFFFFF"/>
                </a:solidFill>
                <a:latin typeface="Geometria bold"/>
                <a:cs typeface="Arial"/>
              </a:rPr>
              <a:t>государственных </a:t>
            </a:r>
            <a:r>
              <a:rPr spc="85" dirty="0">
                <a:solidFill>
                  <a:srgbClr val="FFFFFF"/>
                </a:solidFill>
                <a:latin typeface="Geometria bold"/>
                <a:cs typeface="Arial"/>
              </a:rPr>
              <a:t>гражданских </a:t>
            </a:r>
            <a:r>
              <a:rPr spc="40" dirty="0">
                <a:solidFill>
                  <a:srgbClr val="FFFFFF"/>
                </a:solidFill>
                <a:latin typeface="Geometria bold"/>
                <a:cs typeface="Arial"/>
              </a:rPr>
              <a:t>служащих</a:t>
            </a:r>
            <a:r>
              <a:rPr sz="1700" spc="40" dirty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endParaRPr sz="1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1245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9FCB64-2B19-425E-9886-23CA47ADA4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"/>
            <a:ext cx="20104100" cy="11306556"/>
          </a:xfrm>
          <a:prstGeom prst="rect">
            <a:avLst/>
          </a:prstGeom>
        </p:spPr>
      </p:pic>
      <p:sp>
        <p:nvSpPr>
          <p:cNvPr id="128" name="object 29">
            <a:extLst>
              <a:ext uri="{FF2B5EF4-FFF2-40B4-BE49-F238E27FC236}">
                <a16:creationId xmlns:a16="http://schemas.microsoft.com/office/drawing/2014/main" id="{2CC5F9DF-68DF-4543-ADC8-80B2DB2FCE63}"/>
              </a:ext>
            </a:extLst>
          </p:cNvPr>
          <p:cNvSpPr/>
          <p:nvPr/>
        </p:nvSpPr>
        <p:spPr>
          <a:xfrm>
            <a:off x="0" y="3388395"/>
            <a:ext cx="20104099" cy="78910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31">
            <a:extLst>
              <a:ext uri="{FF2B5EF4-FFF2-40B4-BE49-F238E27FC236}">
                <a16:creationId xmlns:a16="http://schemas.microsoft.com/office/drawing/2014/main" id="{FCED7A6E-57D4-47DA-9407-25ADFDEC836E}"/>
              </a:ext>
            </a:extLst>
          </p:cNvPr>
          <p:cNvSpPr txBox="1"/>
          <p:nvPr/>
        </p:nvSpPr>
        <p:spPr>
          <a:xfrm>
            <a:off x="9199281" y="6652464"/>
            <a:ext cx="1335405" cy="8001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50" spc="-25" dirty="0">
                <a:solidFill>
                  <a:srgbClr val="C0D1DB"/>
                </a:solidFill>
                <a:latin typeface="Arial"/>
                <a:cs typeface="Arial"/>
              </a:rPr>
              <a:t>ИТС</a:t>
            </a:r>
            <a:endParaRPr sz="5050">
              <a:latin typeface="Arial"/>
              <a:cs typeface="Arial"/>
            </a:endParaRPr>
          </a:p>
        </p:txBody>
      </p:sp>
      <p:sp>
        <p:nvSpPr>
          <p:cNvPr id="130" name="object 32">
            <a:extLst>
              <a:ext uri="{FF2B5EF4-FFF2-40B4-BE49-F238E27FC236}">
                <a16:creationId xmlns:a16="http://schemas.microsoft.com/office/drawing/2014/main" id="{DCDC6B69-1212-4791-BDDE-C49EE60D28D1}"/>
              </a:ext>
            </a:extLst>
          </p:cNvPr>
          <p:cNvSpPr/>
          <p:nvPr/>
        </p:nvSpPr>
        <p:spPr>
          <a:xfrm>
            <a:off x="7770119" y="4979680"/>
            <a:ext cx="4193809" cy="41938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33">
            <a:extLst>
              <a:ext uri="{FF2B5EF4-FFF2-40B4-BE49-F238E27FC236}">
                <a16:creationId xmlns:a16="http://schemas.microsoft.com/office/drawing/2014/main" id="{2E164CA3-0319-423C-9C37-4380B91C44EE}"/>
              </a:ext>
            </a:extLst>
          </p:cNvPr>
          <p:cNvSpPr/>
          <p:nvPr/>
        </p:nvSpPr>
        <p:spPr>
          <a:xfrm>
            <a:off x="9866997" y="3036556"/>
            <a:ext cx="0" cy="3212465"/>
          </a:xfrm>
          <a:custGeom>
            <a:avLst/>
            <a:gdLst/>
            <a:ahLst/>
            <a:cxnLst/>
            <a:rect l="l" t="t" r="r" b="b"/>
            <a:pathLst>
              <a:path h="3212465">
                <a:moveTo>
                  <a:pt x="0" y="0"/>
                </a:moveTo>
                <a:lnTo>
                  <a:pt x="0" y="3211912"/>
                </a:lnTo>
              </a:path>
            </a:pathLst>
          </a:custGeom>
          <a:ln w="20941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34">
            <a:extLst>
              <a:ext uri="{FF2B5EF4-FFF2-40B4-BE49-F238E27FC236}">
                <a16:creationId xmlns:a16="http://schemas.microsoft.com/office/drawing/2014/main" id="{39390E74-B561-4BE8-8564-1845DAFB8905}"/>
              </a:ext>
            </a:extLst>
          </p:cNvPr>
          <p:cNvSpPr/>
          <p:nvPr/>
        </p:nvSpPr>
        <p:spPr>
          <a:xfrm>
            <a:off x="9866997" y="7904722"/>
            <a:ext cx="0" cy="3404235"/>
          </a:xfrm>
          <a:custGeom>
            <a:avLst/>
            <a:gdLst/>
            <a:ahLst/>
            <a:cxnLst/>
            <a:rect l="l" t="t" r="r" b="b"/>
            <a:pathLst>
              <a:path h="3404234">
                <a:moveTo>
                  <a:pt x="0" y="0"/>
                </a:moveTo>
                <a:lnTo>
                  <a:pt x="0" y="3403833"/>
                </a:lnTo>
              </a:path>
            </a:pathLst>
          </a:custGeom>
          <a:ln w="20941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35">
            <a:extLst>
              <a:ext uri="{FF2B5EF4-FFF2-40B4-BE49-F238E27FC236}">
                <a16:creationId xmlns:a16="http://schemas.microsoft.com/office/drawing/2014/main" id="{57DC0AF9-DABE-409B-9E09-1A7099DFBE2B}"/>
              </a:ext>
            </a:extLst>
          </p:cNvPr>
          <p:cNvSpPr/>
          <p:nvPr/>
        </p:nvSpPr>
        <p:spPr>
          <a:xfrm>
            <a:off x="10062729" y="5366297"/>
            <a:ext cx="1810981" cy="34113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36">
            <a:extLst>
              <a:ext uri="{FF2B5EF4-FFF2-40B4-BE49-F238E27FC236}">
                <a16:creationId xmlns:a16="http://schemas.microsoft.com/office/drawing/2014/main" id="{156903E2-4A89-4783-83DF-20FA8F672F06}"/>
              </a:ext>
            </a:extLst>
          </p:cNvPr>
          <p:cNvSpPr/>
          <p:nvPr/>
        </p:nvSpPr>
        <p:spPr>
          <a:xfrm>
            <a:off x="7851603" y="5453467"/>
            <a:ext cx="1910371" cy="34014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37">
            <a:extLst>
              <a:ext uri="{FF2B5EF4-FFF2-40B4-BE49-F238E27FC236}">
                <a16:creationId xmlns:a16="http://schemas.microsoft.com/office/drawing/2014/main" id="{AB84EB18-F3BB-4333-A881-1DCA53D6259A}"/>
              </a:ext>
            </a:extLst>
          </p:cNvPr>
          <p:cNvSpPr txBox="1"/>
          <p:nvPr/>
        </p:nvSpPr>
        <p:spPr>
          <a:xfrm>
            <a:off x="764374" y="3335154"/>
            <a:ext cx="8915400" cy="868186"/>
          </a:xfrm>
          <a:prstGeom prst="rect">
            <a:avLst/>
          </a:prstGeom>
          <a:ln w="20941">
            <a:noFill/>
          </a:ln>
        </p:spPr>
        <p:txBody>
          <a:bodyPr vert="horz" wrap="square" lIns="0" tIns="311150" rIns="0" bIns="0" rtlCol="0">
            <a:spAutoFit/>
          </a:bodyPr>
          <a:lstStyle/>
          <a:p>
            <a:pPr marL="611505">
              <a:lnSpc>
                <a:spcPct val="100000"/>
              </a:lnSpc>
              <a:spcBef>
                <a:spcPts val="2450"/>
              </a:spcBef>
            </a:pPr>
            <a:r>
              <a:rPr sz="3600" spc="-80" dirty="0">
                <a:solidFill>
                  <a:srgbClr val="C0D1DB"/>
                </a:solidFill>
                <a:latin typeface="Geometria bold"/>
                <a:cs typeface="Arial"/>
              </a:rPr>
              <a:t>ЭKСKЛЮЗИВНЫЕ </a:t>
            </a:r>
            <a:r>
              <a:rPr sz="3600" spc="-55" dirty="0">
                <a:solidFill>
                  <a:srgbClr val="C0D1DB"/>
                </a:solidFill>
                <a:latin typeface="Geometria bold"/>
                <a:cs typeface="Arial"/>
              </a:rPr>
              <a:t>KОМПЕТЕНЦИИ </a:t>
            </a:r>
            <a:r>
              <a:rPr sz="3600" spc="-125" dirty="0">
                <a:solidFill>
                  <a:srgbClr val="C0D1DB"/>
                </a:solidFill>
                <a:latin typeface="Geometria bold"/>
                <a:cs typeface="Arial"/>
              </a:rPr>
              <a:t>В</a:t>
            </a:r>
            <a:r>
              <a:rPr sz="3600" spc="70" dirty="0">
                <a:solidFill>
                  <a:srgbClr val="C0D1DB"/>
                </a:solidFill>
                <a:latin typeface="Geometria bold"/>
                <a:cs typeface="Arial"/>
              </a:rPr>
              <a:t> </a:t>
            </a:r>
            <a:r>
              <a:rPr sz="3600" spc="-25" dirty="0">
                <a:solidFill>
                  <a:srgbClr val="C0D1DB"/>
                </a:solidFill>
                <a:latin typeface="Geometria bold"/>
                <a:cs typeface="Arial"/>
              </a:rPr>
              <a:t>ИТС</a:t>
            </a:r>
            <a:endParaRPr sz="3600" dirty="0">
              <a:latin typeface="Geometria bold"/>
              <a:cs typeface="Arial"/>
            </a:endParaRPr>
          </a:p>
        </p:txBody>
      </p:sp>
      <p:sp>
        <p:nvSpPr>
          <p:cNvPr id="136" name="object 38">
            <a:extLst>
              <a:ext uri="{FF2B5EF4-FFF2-40B4-BE49-F238E27FC236}">
                <a16:creationId xmlns:a16="http://schemas.microsoft.com/office/drawing/2014/main" id="{DC08C274-719C-4DF7-A998-65B34BE72E7F}"/>
              </a:ext>
            </a:extLst>
          </p:cNvPr>
          <p:cNvSpPr txBox="1"/>
          <p:nvPr/>
        </p:nvSpPr>
        <p:spPr>
          <a:xfrm>
            <a:off x="10035568" y="3335154"/>
            <a:ext cx="9293860" cy="848950"/>
          </a:xfrm>
          <a:prstGeom prst="rect">
            <a:avLst/>
          </a:prstGeom>
          <a:ln w="20941">
            <a:noFill/>
          </a:ln>
        </p:spPr>
        <p:txBody>
          <a:bodyPr vert="horz" wrap="square" lIns="0" tIns="292100" rIns="0" bIns="0" rtlCol="0">
            <a:spAutoFit/>
          </a:bodyPr>
          <a:lstStyle/>
          <a:p>
            <a:pPr marL="602615">
              <a:lnSpc>
                <a:spcPct val="100000"/>
              </a:lnSpc>
              <a:spcBef>
                <a:spcPts val="2300"/>
              </a:spcBef>
            </a:pPr>
            <a:r>
              <a:rPr sz="3600" spc="-95" dirty="0">
                <a:solidFill>
                  <a:srgbClr val="C0D1DB"/>
                </a:solidFill>
                <a:latin typeface="Geometria bold"/>
                <a:cs typeface="Arial"/>
              </a:rPr>
              <a:t>О</a:t>
            </a:r>
            <a:r>
              <a:rPr lang="ru-RU" sz="3600" spc="-95" dirty="0">
                <a:solidFill>
                  <a:srgbClr val="C0D1DB"/>
                </a:solidFill>
                <a:latin typeface="Geometria bold"/>
                <a:cs typeface="Arial"/>
              </a:rPr>
              <a:t>Б</a:t>
            </a:r>
            <a:r>
              <a:rPr sz="3600" spc="-95" dirty="0">
                <a:solidFill>
                  <a:srgbClr val="C0D1DB"/>
                </a:solidFill>
                <a:latin typeface="Geometria bold"/>
                <a:cs typeface="Arial"/>
              </a:rPr>
              <a:t>ОРУДОВАНИЕ </a:t>
            </a:r>
            <a:r>
              <a:rPr sz="3600" spc="-10" dirty="0">
                <a:solidFill>
                  <a:srgbClr val="C0D1DB"/>
                </a:solidFill>
                <a:latin typeface="Geometria bold"/>
                <a:cs typeface="Arial"/>
              </a:rPr>
              <a:t>И </a:t>
            </a:r>
            <a:r>
              <a:rPr sz="3600" spc="-55" dirty="0">
                <a:solidFill>
                  <a:srgbClr val="C0D1DB"/>
                </a:solidFill>
                <a:latin typeface="Geometria bold"/>
                <a:cs typeface="Arial"/>
              </a:rPr>
              <a:t>РЕГИОНАЛЬНАЯ</a:t>
            </a:r>
            <a:r>
              <a:rPr sz="3600" spc="30" dirty="0">
                <a:solidFill>
                  <a:srgbClr val="C0D1DB"/>
                </a:solidFill>
                <a:latin typeface="Geometria bold"/>
                <a:cs typeface="Arial"/>
              </a:rPr>
              <a:t> </a:t>
            </a:r>
            <a:r>
              <a:rPr lang="ru-RU" sz="3600" spc="-80" dirty="0">
                <a:solidFill>
                  <a:srgbClr val="C0D1DB"/>
                </a:solidFill>
                <a:latin typeface="Geometria bold"/>
                <a:cs typeface="Arial"/>
              </a:rPr>
              <a:t>Б</a:t>
            </a:r>
            <a:r>
              <a:rPr sz="3600" spc="-80" dirty="0">
                <a:solidFill>
                  <a:srgbClr val="C0D1DB"/>
                </a:solidFill>
                <a:latin typeface="Geometria bold"/>
                <a:cs typeface="Arial"/>
              </a:rPr>
              <a:t>АЗА</a:t>
            </a:r>
            <a:endParaRPr sz="3600" dirty="0">
              <a:latin typeface="Geometria bold"/>
              <a:cs typeface="Arial"/>
            </a:endParaRPr>
          </a:p>
        </p:txBody>
      </p:sp>
      <p:sp>
        <p:nvSpPr>
          <p:cNvPr id="137" name="object 39">
            <a:extLst>
              <a:ext uri="{FF2B5EF4-FFF2-40B4-BE49-F238E27FC236}">
                <a16:creationId xmlns:a16="http://schemas.microsoft.com/office/drawing/2014/main" id="{E6C6F512-7FA9-436F-83BF-E65337190FB5}"/>
              </a:ext>
            </a:extLst>
          </p:cNvPr>
          <p:cNvSpPr txBox="1"/>
          <p:nvPr/>
        </p:nvSpPr>
        <p:spPr>
          <a:xfrm>
            <a:off x="1659343" y="4578865"/>
            <a:ext cx="6049010" cy="59990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60220">
              <a:lnSpc>
                <a:spcPct val="114900"/>
              </a:lnSpc>
              <a:spcBef>
                <a:spcPts val="100"/>
              </a:spcBef>
            </a:pPr>
            <a:r>
              <a:rPr sz="2000" spc="-5" dirty="0">
                <a:solidFill>
                  <a:srgbClr val="EEEEEE"/>
                </a:solidFill>
                <a:latin typeface="Geometria bold"/>
                <a:cs typeface="Arial"/>
              </a:rPr>
              <a:t>Kоманда </a:t>
            </a:r>
            <a:r>
              <a:rPr sz="2000" spc="30" dirty="0">
                <a:solidFill>
                  <a:srgbClr val="EEEEEE"/>
                </a:solidFill>
                <a:latin typeface="Geometria bold"/>
                <a:cs typeface="Arial"/>
              </a:rPr>
              <a:t>создавшая, развивающая</a:t>
            </a:r>
            <a:r>
              <a:rPr sz="2000" spc="-75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-50" dirty="0">
                <a:solidFill>
                  <a:srgbClr val="EEEEEE"/>
                </a:solidFill>
                <a:latin typeface="Geometria bold"/>
                <a:cs typeface="Arial"/>
              </a:rPr>
              <a:t>и  </a:t>
            </a:r>
            <a:r>
              <a:rPr sz="2000" spc="30" dirty="0">
                <a:solidFill>
                  <a:srgbClr val="EEEEEE"/>
                </a:solidFill>
                <a:latin typeface="Geometria bold"/>
                <a:cs typeface="Arial"/>
              </a:rPr>
              <a:t>обеспечивающая бесперебойную  </a:t>
            </a:r>
            <a:r>
              <a:rPr sz="2000" spc="60" dirty="0">
                <a:solidFill>
                  <a:srgbClr val="EEEEEE"/>
                </a:solidFill>
                <a:latin typeface="Geometria bold"/>
                <a:cs typeface="Arial"/>
              </a:rPr>
              <a:t>работу </a:t>
            </a:r>
            <a:r>
              <a:rPr sz="2000" spc="-10" dirty="0">
                <a:solidFill>
                  <a:srgbClr val="EEEEEE"/>
                </a:solidFill>
                <a:latin typeface="Geometria bold"/>
                <a:cs typeface="Arial"/>
              </a:rPr>
              <a:t>ИТС </a:t>
            </a:r>
            <a:r>
              <a:rPr sz="2000" spc="-20" dirty="0">
                <a:solidFill>
                  <a:srgbClr val="EEEEEE"/>
                </a:solidFill>
                <a:latin typeface="Geometria bold"/>
                <a:cs typeface="Arial"/>
              </a:rPr>
              <a:t>г.</a:t>
            </a:r>
            <a:r>
              <a:rPr sz="2000" spc="-105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65" dirty="0">
                <a:solidFill>
                  <a:srgbClr val="EEEEEE"/>
                </a:solidFill>
                <a:latin typeface="Geometria bold"/>
                <a:cs typeface="Arial"/>
              </a:rPr>
              <a:t>Москвы¹</a:t>
            </a:r>
            <a:endParaRPr sz="2000" dirty="0">
              <a:latin typeface="Geometria bold"/>
              <a:cs typeface="Arial"/>
            </a:endParaRPr>
          </a:p>
          <a:p>
            <a:pPr marL="12700" marR="1537335">
              <a:lnSpc>
                <a:spcPct val="114799"/>
              </a:lnSpc>
            </a:pPr>
            <a:r>
              <a:rPr sz="2000" spc="45" dirty="0">
                <a:solidFill>
                  <a:srgbClr val="EEEEEE"/>
                </a:solidFill>
                <a:latin typeface="Geometria bold"/>
                <a:cs typeface="Arial"/>
              </a:rPr>
              <a:t>Эксклюзивные </a:t>
            </a:r>
            <a:r>
              <a:rPr sz="2000" spc="35" dirty="0">
                <a:solidFill>
                  <a:srgbClr val="EEEEEE"/>
                </a:solidFill>
                <a:latin typeface="Geometria bold"/>
                <a:cs typeface="Arial"/>
              </a:rPr>
              <a:t>компетенции </a:t>
            </a:r>
            <a:r>
              <a:rPr sz="2000" dirty="0">
                <a:solidFill>
                  <a:srgbClr val="EEEEEE"/>
                </a:solidFill>
                <a:latin typeface="Geometria bold"/>
                <a:cs typeface="Arial"/>
              </a:rPr>
              <a:t>в</a:t>
            </a:r>
            <a:r>
              <a:rPr sz="2000" spc="-190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20" dirty="0">
                <a:solidFill>
                  <a:srgbClr val="EEEEEE"/>
                </a:solidFill>
                <a:latin typeface="Geometria bold"/>
                <a:cs typeface="Arial"/>
              </a:rPr>
              <a:t>области  </a:t>
            </a:r>
            <a:r>
              <a:rPr sz="2000" spc="30" dirty="0">
                <a:solidFill>
                  <a:srgbClr val="EEEEEE"/>
                </a:solidFill>
                <a:latin typeface="Geometria bold"/>
                <a:cs typeface="Arial"/>
              </a:rPr>
              <a:t>создания</a:t>
            </a:r>
            <a:r>
              <a:rPr sz="2000" spc="-20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-15" dirty="0">
                <a:solidFill>
                  <a:srgbClr val="EEEEEE"/>
                </a:solidFill>
                <a:latin typeface="Geometria bold"/>
                <a:cs typeface="Arial"/>
              </a:rPr>
              <a:t>ИТС:</a:t>
            </a:r>
            <a:endParaRPr sz="2000" dirty="0">
              <a:latin typeface="Geometria bold"/>
              <a:cs typeface="Arial"/>
            </a:endParaRPr>
          </a:p>
          <a:p>
            <a:pPr marL="608965">
              <a:lnSpc>
                <a:spcPct val="100000"/>
              </a:lnSpc>
              <a:spcBef>
                <a:spcPts val="340"/>
              </a:spcBef>
              <a:buChar char="•"/>
              <a:tabLst>
                <a:tab pos="784225" algn="l"/>
              </a:tabLst>
            </a:pPr>
            <a:r>
              <a:rPr sz="2000" spc="30" dirty="0">
                <a:solidFill>
                  <a:srgbClr val="EEEEEE"/>
                </a:solidFill>
                <a:latin typeface="Geometria bold"/>
                <a:cs typeface="Arial"/>
              </a:rPr>
              <a:t>проектирование </a:t>
            </a:r>
            <a:r>
              <a:rPr sz="2000" spc="-10" dirty="0">
                <a:solidFill>
                  <a:srgbClr val="EEEEEE"/>
                </a:solidFill>
                <a:latin typeface="Geometria bold"/>
                <a:cs typeface="Arial"/>
              </a:rPr>
              <a:t>ИТС </a:t>
            </a:r>
            <a:r>
              <a:rPr sz="2000" spc="-50" dirty="0">
                <a:solidFill>
                  <a:srgbClr val="EEEEEE"/>
                </a:solidFill>
                <a:latin typeface="Geometria bold"/>
                <a:cs typeface="Arial"/>
              </a:rPr>
              <a:t>и </a:t>
            </a:r>
            <a:r>
              <a:rPr sz="2000" spc="45" dirty="0">
                <a:solidFill>
                  <a:srgbClr val="EEEEEE"/>
                </a:solidFill>
                <a:latin typeface="Geometria bold"/>
                <a:cs typeface="Arial"/>
              </a:rPr>
              <a:t>объектов</a:t>
            </a:r>
            <a:r>
              <a:rPr sz="2000" spc="-35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35" dirty="0">
                <a:solidFill>
                  <a:srgbClr val="EEEEEE"/>
                </a:solidFill>
                <a:latin typeface="Geometria bold"/>
                <a:cs typeface="Arial"/>
              </a:rPr>
              <a:t>УДС2</a:t>
            </a:r>
            <a:endParaRPr sz="2000" dirty="0">
              <a:latin typeface="Geometria bold"/>
              <a:cs typeface="Arial"/>
            </a:endParaRPr>
          </a:p>
          <a:p>
            <a:pPr marL="608965" marR="1004569">
              <a:lnSpc>
                <a:spcPct val="114900"/>
              </a:lnSpc>
              <a:buChar char="•"/>
              <a:tabLst>
                <a:tab pos="784225" algn="l"/>
              </a:tabLst>
            </a:pPr>
            <a:r>
              <a:rPr sz="2000" spc="-5" dirty="0">
                <a:solidFill>
                  <a:srgbClr val="EEEEEE"/>
                </a:solidFill>
                <a:latin typeface="Geometria bold"/>
                <a:cs typeface="Arial"/>
              </a:rPr>
              <a:t>управление </a:t>
            </a:r>
            <a:r>
              <a:rPr sz="2000" spc="-50" dirty="0">
                <a:solidFill>
                  <a:srgbClr val="EEEEEE"/>
                </a:solidFill>
                <a:latin typeface="Geometria bold"/>
                <a:cs typeface="Arial"/>
              </a:rPr>
              <a:t>и </a:t>
            </a:r>
            <a:r>
              <a:rPr sz="2000" spc="50" dirty="0">
                <a:solidFill>
                  <a:srgbClr val="EEEEEE"/>
                </a:solidFill>
                <a:latin typeface="Geometria bold"/>
                <a:cs typeface="Arial"/>
              </a:rPr>
              <a:t>настройка </a:t>
            </a:r>
            <a:r>
              <a:rPr sz="2000" spc="45" dirty="0">
                <a:solidFill>
                  <a:srgbClr val="EEEEEE"/>
                </a:solidFill>
                <a:latin typeface="Geometria bold"/>
                <a:cs typeface="Arial"/>
              </a:rPr>
              <a:t>объектов  </a:t>
            </a:r>
            <a:r>
              <a:rPr sz="2000" spc="30" dirty="0">
                <a:solidFill>
                  <a:srgbClr val="EEEEEE"/>
                </a:solidFill>
                <a:latin typeface="Geometria bold"/>
                <a:cs typeface="Arial"/>
              </a:rPr>
              <a:t>УДС </a:t>
            </a:r>
            <a:r>
              <a:rPr sz="2000" spc="35" dirty="0">
                <a:solidFill>
                  <a:srgbClr val="EEEEEE"/>
                </a:solidFill>
                <a:latin typeface="Geometria bold"/>
                <a:cs typeface="Arial"/>
              </a:rPr>
              <a:t>(светофорные </a:t>
            </a:r>
            <a:r>
              <a:rPr sz="2000" spc="55" dirty="0">
                <a:solidFill>
                  <a:srgbClr val="EEEEEE"/>
                </a:solidFill>
                <a:latin typeface="Geometria bold"/>
                <a:cs typeface="Arial"/>
              </a:rPr>
              <a:t>объекты,</a:t>
            </a:r>
            <a:r>
              <a:rPr sz="2000" spc="-145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65" dirty="0">
                <a:solidFill>
                  <a:srgbClr val="EEEEEE"/>
                </a:solidFill>
                <a:latin typeface="Geometria bold"/>
                <a:cs typeface="Arial"/>
              </a:rPr>
              <a:t>камеры,  </a:t>
            </a:r>
            <a:r>
              <a:rPr sz="2000" spc="95" dirty="0">
                <a:solidFill>
                  <a:srgbClr val="EEEEEE"/>
                </a:solidFill>
                <a:latin typeface="Geometria bold"/>
                <a:cs typeface="Arial"/>
              </a:rPr>
              <a:t>детекторы </a:t>
            </a:r>
            <a:r>
              <a:rPr sz="2000" spc="50" dirty="0">
                <a:solidFill>
                  <a:srgbClr val="EEEEEE"/>
                </a:solidFill>
                <a:latin typeface="Geometria bold"/>
                <a:cs typeface="Arial"/>
              </a:rPr>
              <a:t>транспорта </a:t>
            </a:r>
            <a:r>
              <a:rPr sz="2000" spc="-50" dirty="0">
                <a:solidFill>
                  <a:srgbClr val="EEEEEE"/>
                </a:solidFill>
                <a:latin typeface="Geometria bold"/>
                <a:cs typeface="Arial"/>
              </a:rPr>
              <a:t>и</a:t>
            </a:r>
            <a:r>
              <a:rPr sz="2000" spc="-200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20" dirty="0">
                <a:solidFill>
                  <a:srgbClr val="EEEEEE"/>
                </a:solidFill>
                <a:latin typeface="Geometria bold"/>
                <a:cs typeface="Arial"/>
              </a:rPr>
              <a:t>т.д.)</a:t>
            </a:r>
            <a:endParaRPr sz="2000" dirty="0">
              <a:latin typeface="Geometria bold"/>
              <a:cs typeface="Arial"/>
            </a:endParaRPr>
          </a:p>
          <a:p>
            <a:pPr marL="608965">
              <a:lnSpc>
                <a:spcPct val="100000"/>
              </a:lnSpc>
              <a:spcBef>
                <a:spcPts val="335"/>
              </a:spcBef>
              <a:buChar char="•"/>
              <a:tabLst>
                <a:tab pos="784225" algn="l"/>
              </a:tabLst>
            </a:pPr>
            <a:r>
              <a:rPr sz="2000" spc="35" dirty="0">
                <a:solidFill>
                  <a:srgbClr val="EEEEEE"/>
                </a:solidFill>
                <a:latin typeface="Geometria bold"/>
                <a:cs typeface="Arial"/>
              </a:rPr>
              <a:t>эксклюзивная </a:t>
            </a:r>
            <a:r>
              <a:rPr sz="2000" spc="-10" dirty="0">
                <a:solidFill>
                  <a:srgbClr val="EEEEEE"/>
                </a:solidFill>
                <a:latin typeface="Geometria bold"/>
                <a:cs typeface="Arial"/>
              </a:rPr>
              <a:t>научная </a:t>
            </a:r>
            <a:r>
              <a:rPr sz="2000" spc="-50" dirty="0">
                <a:solidFill>
                  <a:srgbClr val="EEEEEE"/>
                </a:solidFill>
                <a:latin typeface="Geometria bold"/>
                <a:cs typeface="Arial"/>
              </a:rPr>
              <a:t>и </a:t>
            </a:r>
            <a:r>
              <a:rPr sz="2000" spc="45" dirty="0">
                <a:solidFill>
                  <a:srgbClr val="EEEEEE"/>
                </a:solidFill>
                <a:latin typeface="Geometria bold"/>
                <a:cs typeface="Arial"/>
              </a:rPr>
              <a:t>экспертная</a:t>
            </a:r>
            <a:r>
              <a:rPr sz="2000" spc="-30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35" dirty="0">
                <a:solidFill>
                  <a:srgbClr val="EEEEEE"/>
                </a:solidFill>
                <a:latin typeface="Geometria bold"/>
                <a:cs typeface="Arial"/>
              </a:rPr>
              <a:t>база</a:t>
            </a:r>
            <a:endParaRPr sz="2000" dirty="0">
              <a:latin typeface="Geometria bold"/>
              <a:cs typeface="Arial"/>
            </a:endParaRPr>
          </a:p>
          <a:p>
            <a:pPr marL="608965">
              <a:lnSpc>
                <a:spcPct val="100000"/>
              </a:lnSpc>
              <a:spcBef>
                <a:spcPts val="340"/>
              </a:spcBef>
              <a:buChar char="•"/>
              <a:tabLst>
                <a:tab pos="784225" algn="l"/>
              </a:tabLst>
            </a:pPr>
            <a:r>
              <a:rPr sz="2000" spc="35" dirty="0">
                <a:solidFill>
                  <a:srgbClr val="EEEEEE"/>
                </a:solidFill>
                <a:latin typeface="Geometria bold"/>
                <a:cs typeface="Arial"/>
              </a:rPr>
              <a:t>сервисное </a:t>
            </a:r>
            <a:r>
              <a:rPr sz="2000" spc="15" dirty="0">
                <a:solidFill>
                  <a:srgbClr val="EEEEEE"/>
                </a:solidFill>
                <a:latin typeface="Geometria bold"/>
                <a:cs typeface="Arial"/>
              </a:rPr>
              <a:t>обслуживания </a:t>
            </a:r>
            <a:r>
              <a:rPr sz="2000" spc="45" dirty="0">
                <a:solidFill>
                  <a:srgbClr val="EEEEEE"/>
                </a:solidFill>
                <a:latin typeface="Geometria bold"/>
                <a:cs typeface="Arial"/>
              </a:rPr>
              <a:t>объектов</a:t>
            </a:r>
            <a:r>
              <a:rPr sz="2000" spc="-105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30" dirty="0">
                <a:solidFill>
                  <a:srgbClr val="EEEEEE"/>
                </a:solidFill>
                <a:latin typeface="Geometria bold"/>
                <a:cs typeface="Arial"/>
              </a:rPr>
              <a:t>УДС</a:t>
            </a:r>
            <a:endParaRPr sz="2000" dirty="0">
              <a:latin typeface="Geometria bold"/>
              <a:cs typeface="Arial"/>
            </a:endParaRPr>
          </a:p>
          <a:p>
            <a:pPr marL="608965" marR="1784350">
              <a:lnSpc>
                <a:spcPct val="114900"/>
              </a:lnSpc>
              <a:buChar char="•"/>
              <a:tabLst>
                <a:tab pos="784225" algn="l"/>
              </a:tabLst>
            </a:pPr>
            <a:r>
              <a:rPr sz="2000" spc="20" dirty="0">
                <a:solidFill>
                  <a:srgbClr val="EEEEEE"/>
                </a:solidFill>
                <a:latin typeface="Geometria bold"/>
                <a:cs typeface="Arial"/>
              </a:rPr>
              <a:t>промышленный </a:t>
            </a:r>
            <a:r>
              <a:rPr sz="2000" spc="10" dirty="0">
                <a:solidFill>
                  <a:srgbClr val="EEEEEE"/>
                </a:solidFill>
                <a:latin typeface="Geometria bold"/>
                <a:cs typeface="Arial"/>
              </a:rPr>
              <a:t>дизайн  </a:t>
            </a:r>
            <a:r>
              <a:rPr sz="2000" spc="40" dirty="0">
                <a:solidFill>
                  <a:srgbClr val="EEEEEE"/>
                </a:solidFill>
                <a:latin typeface="Geometria bold"/>
                <a:cs typeface="Arial"/>
              </a:rPr>
              <a:t>транспортной</a:t>
            </a:r>
            <a:r>
              <a:rPr sz="2000" spc="-50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50" dirty="0">
                <a:solidFill>
                  <a:srgbClr val="EEEEEE"/>
                </a:solidFill>
                <a:latin typeface="Geometria bold"/>
                <a:cs typeface="Arial"/>
              </a:rPr>
              <a:t>инфраструктуры</a:t>
            </a:r>
            <a:endParaRPr sz="2000" dirty="0">
              <a:latin typeface="Geometria bold"/>
              <a:cs typeface="Arial"/>
            </a:endParaRPr>
          </a:p>
          <a:p>
            <a:pPr marL="12700" marR="748030" indent="596265">
              <a:lnSpc>
                <a:spcPct val="114900"/>
              </a:lnSpc>
              <a:buChar char="•"/>
              <a:tabLst>
                <a:tab pos="719455" algn="l"/>
              </a:tabLst>
            </a:pPr>
            <a:r>
              <a:rPr sz="2000" spc="40" dirty="0">
                <a:solidFill>
                  <a:srgbClr val="EEEEEE"/>
                </a:solidFill>
                <a:latin typeface="Geometria bold"/>
                <a:cs typeface="Arial"/>
              </a:rPr>
              <a:t>создание </a:t>
            </a:r>
            <a:r>
              <a:rPr sz="2000" spc="5" dirty="0">
                <a:solidFill>
                  <a:srgbClr val="EEEEEE"/>
                </a:solidFill>
                <a:latin typeface="Geometria bold"/>
                <a:cs typeface="Arial"/>
              </a:rPr>
              <a:t>единой </a:t>
            </a:r>
            <a:r>
              <a:rPr sz="2000" spc="40" dirty="0">
                <a:solidFill>
                  <a:srgbClr val="EEEEEE"/>
                </a:solidFill>
                <a:latin typeface="Geometria bold"/>
                <a:cs typeface="Arial"/>
              </a:rPr>
              <a:t>транспортной</a:t>
            </a:r>
            <a:r>
              <a:rPr sz="2000" spc="-140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10" dirty="0">
                <a:solidFill>
                  <a:srgbClr val="EEEEEE"/>
                </a:solidFill>
                <a:latin typeface="Geometria bold"/>
                <a:cs typeface="Arial"/>
              </a:rPr>
              <a:t>модели  </a:t>
            </a:r>
            <a:r>
              <a:rPr sz="2000" spc="35" dirty="0">
                <a:solidFill>
                  <a:srgbClr val="EEEEEE"/>
                </a:solidFill>
                <a:latin typeface="Geometria bold"/>
                <a:cs typeface="Arial"/>
              </a:rPr>
              <a:t>Эксклюзивное </a:t>
            </a:r>
            <a:r>
              <a:rPr sz="2000" spc="-65" dirty="0">
                <a:solidFill>
                  <a:srgbClr val="EEEEEE"/>
                </a:solidFill>
                <a:latin typeface="Geometria bold"/>
                <a:cs typeface="Arial"/>
              </a:rPr>
              <a:t>ПО </a:t>
            </a:r>
            <a:r>
              <a:rPr sz="2000" spc="15" dirty="0">
                <a:solidFill>
                  <a:srgbClr val="EEEEEE"/>
                </a:solidFill>
                <a:latin typeface="Geometria bold"/>
                <a:cs typeface="Arial"/>
              </a:rPr>
              <a:t>по </a:t>
            </a:r>
            <a:r>
              <a:rPr sz="2000" spc="5" dirty="0">
                <a:solidFill>
                  <a:srgbClr val="EEEEEE"/>
                </a:solidFill>
                <a:latin typeface="Geometria bold"/>
                <a:cs typeface="Arial"/>
              </a:rPr>
              <a:t>управлению </a:t>
            </a:r>
            <a:r>
              <a:rPr sz="2000" spc="-50" dirty="0">
                <a:solidFill>
                  <a:srgbClr val="EEEEEE"/>
                </a:solidFill>
                <a:latin typeface="Geometria bold"/>
                <a:cs typeface="Arial"/>
              </a:rPr>
              <a:t>и  </a:t>
            </a:r>
            <a:r>
              <a:rPr sz="2000" spc="30" dirty="0">
                <a:solidFill>
                  <a:srgbClr val="EEEEEE"/>
                </a:solidFill>
                <a:latin typeface="Geometria bold"/>
                <a:cs typeface="Arial"/>
              </a:rPr>
              <a:t>обслуживанию </a:t>
            </a:r>
            <a:r>
              <a:rPr sz="2000" spc="-15" dirty="0">
                <a:solidFill>
                  <a:srgbClr val="EEEEEE"/>
                </a:solidFill>
                <a:latin typeface="Geometria bold"/>
                <a:cs typeface="Arial"/>
              </a:rPr>
              <a:t>ИТС: </a:t>
            </a:r>
            <a:r>
              <a:rPr sz="2000" spc="-140" dirty="0">
                <a:solidFill>
                  <a:srgbClr val="EEEEEE"/>
                </a:solidFill>
                <a:latin typeface="Geometria bold"/>
                <a:cs typeface="Arial"/>
              </a:rPr>
              <a:t>«ОKО»,</a:t>
            </a:r>
            <a:r>
              <a:rPr sz="2000" spc="-70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65" dirty="0">
                <a:solidFill>
                  <a:srgbClr val="EEEEEE"/>
                </a:solidFill>
                <a:latin typeface="Geometria bold"/>
                <a:cs typeface="Arial"/>
              </a:rPr>
              <a:t>АСУДД</a:t>
            </a:r>
            <a:endParaRPr sz="2000" dirty="0">
              <a:latin typeface="Geometria bold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000" spc="10" dirty="0">
                <a:solidFill>
                  <a:srgbClr val="EEEEEE"/>
                </a:solidFill>
                <a:latin typeface="Geometria bold"/>
                <a:cs typeface="Arial"/>
              </a:rPr>
              <a:t>«Дирижер», </a:t>
            </a:r>
            <a:r>
              <a:rPr sz="2000" spc="-5" dirty="0">
                <a:solidFill>
                  <a:srgbClr val="EEEEEE"/>
                </a:solidFill>
                <a:latin typeface="Geometria bold"/>
                <a:cs typeface="Arial"/>
              </a:rPr>
              <a:t>«АРМГубернатора», </a:t>
            </a:r>
            <a:r>
              <a:rPr sz="2000" spc="-90" dirty="0">
                <a:solidFill>
                  <a:srgbClr val="EEEEEE"/>
                </a:solidFill>
                <a:latin typeface="Geometria bold"/>
                <a:cs typeface="Arial"/>
              </a:rPr>
              <a:t>«РНИС», </a:t>
            </a:r>
            <a:r>
              <a:rPr sz="2000" spc="30" dirty="0">
                <a:solidFill>
                  <a:srgbClr val="EEEEEE"/>
                </a:solidFill>
                <a:latin typeface="Geometria bold"/>
                <a:cs typeface="Arial"/>
              </a:rPr>
              <a:t>РПД,</a:t>
            </a:r>
            <a:r>
              <a:rPr sz="2000" spc="40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-25" dirty="0">
                <a:solidFill>
                  <a:srgbClr val="EEEEEE"/>
                </a:solidFill>
                <a:latin typeface="Geometria bold"/>
                <a:cs typeface="Arial"/>
              </a:rPr>
              <a:t>RITM</a:t>
            </a:r>
            <a:endParaRPr sz="2000" dirty="0">
              <a:latin typeface="Geometria bold"/>
              <a:cs typeface="Arial"/>
            </a:endParaRPr>
          </a:p>
        </p:txBody>
      </p:sp>
      <p:sp>
        <p:nvSpPr>
          <p:cNvPr id="138" name="object 40">
            <a:extLst>
              <a:ext uri="{FF2B5EF4-FFF2-40B4-BE49-F238E27FC236}">
                <a16:creationId xmlns:a16="http://schemas.microsoft.com/office/drawing/2014/main" id="{D5A24F8D-B3D2-466B-82A0-5319C9E10336}"/>
              </a:ext>
            </a:extLst>
          </p:cNvPr>
          <p:cNvSpPr txBox="1"/>
          <p:nvPr/>
        </p:nvSpPr>
        <p:spPr>
          <a:xfrm>
            <a:off x="12805653" y="4554239"/>
            <a:ext cx="6438265" cy="6118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550670">
              <a:lnSpc>
                <a:spcPct val="120700"/>
              </a:lnSpc>
              <a:spcBef>
                <a:spcPts val="95"/>
              </a:spcBef>
            </a:pPr>
            <a:r>
              <a:rPr sz="2000" spc="35" dirty="0">
                <a:solidFill>
                  <a:srgbClr val="EEEEEE"/>
                </a:solidFill>
                <a:latin typeface="Geometria bold"/>
                <a:cs typeface="Arial"/>
              </a:rPr>
              <a:t>Радиоэлектронный </a:t>
            </a:r>
            <a:r>
              <a:rPr sz="2000" spc="75" dirty="0">
                <a:solidFill>
                  <a:srgbClr val="EEEEEE"/>
                </a:solidFill>
                <a:latin typeface="Geometria bold"/>
                <a:cs typeface="Arial"/>
              </a:rPr>
              <a:t>кластер </a:t>
            </a:r>
            <a:r>
              <a:rPr sz="2000" spc="20" dirty="0">
                <a:solidFill>
                  <a:srgbClr val="EEEEEE"/>
                </a:solidFill>
                <a:latin typeface="Geometria bold"/>
                <a:cs typeface="Arial"/>
              </a:rPr>
              <a:t>ГK</a:t>
            </a:r>
            <a:r>
              <a:rPr sz="2000" spc="-145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60" dirty="0">
                <a:solidFill>
                  <a:srgbClr val="EEEEEE"/>
                </a:solidFill>
                <a:latin typeface="Geometria bold"/>
                <a:cs typeface="Arial"/>
              </a:rPr>
              <a:t>Ростех  </a:t>
            </a:r>
            <a:r>
              <a:rPr sz="2000" dirty="0">
                <a:solidFill>
                  <a:srgbClr val="EEEEEE"/>
                </a:solidFill>
                <a:latin typeface="Geometria bold"/>
                <a:cs typeface="Arial"/>
              </a:rPr>
              <a:t>Более </a:t>
            </a:r>
            <a:r>
              <a:rPr sz="2000" spc="75" dirty="0">
                <a:solidFill>
                  <a:srgbClr val="EEEEEE"/>
                </a:solidFill>
                <a:latin typeface="Geometria bold"/>
                <a:cs typeface="Arial"/>
              </a:rPr>
              <a:t>230</a:t>
            </a:r>
            <a:r>
              <a:rPr sz="2000" spc="-25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25" dirty="0">
                <a:solidFill>
                  <a:srgbClr val="EEEEEE"/>
                </a:solidFill>
                <a:latin typeface="Geometria bold"/>
                <a:cs typeface="Arial"/>
              </a:rPr>
              <a:t>предприятий</a:t>
            </a:r>
            <a:endParaRPr sz="2000" dirty="0">
              <a:latin typeface="Geometria bold"/>
              <a:cs typeface="Arial"/>
            </a:endParaRPr>
          </a:p>
          <a:p>
            <a:pPr marL="12700" marR="229235">
              <a:lnSpc>
                <a:spcPts val="2970"/>
              </a:lnSpc>
              <a:spcBef>
                <a:spcPts val="180"/>
              </a:spcBef>
            </a:pPr>
            <a:r>
              <a:rPr sz="2000" spc="55" dirty="0">
                <a:solidFill>
                  <a:srgbClr val="EEEEEE"/>
                </a:solidFill>
                <a:latin typeface="Geometria bold"/>
                <a:cs typeface="Arial"/>
              </a:rPr>
              <a:t>производственных </a:t>
            </a:r>
            <a:r>
              <a:rPr sz="2000" spc="-45" dirty="0">
                <a:solidFill>
                  <a:srgbClr val="EEEEEE"/>
                </a:solidFill>
                <a:latin typeface="Geometria bold"/>
                <a:cs typeface="Arial"/>
              </a:rPr>
              <a:t>и </a:t>
            </a:r>
            <a:r>
              <a:rPr sz="2000" spc="50" dirty="0">
                <a:solidFill>
                  <a:srgbClr val="EEEEEE"/>
                </a:solidFill>
                <a:latin typeface="Geometria bold"/>
                <a:cs typeface="Arial"/>
              </a:rPr>
              <a:t>научно- </a:t>
            </a:r>
            <a:r>
              <a:rPr sz="2000" spc="40" dirty="0">
                <a:solidFill>
                  <a:srgbClr val="EEEEEE"/>
                </a:solidFill>
                <a:latin typeface="Geometria bold"/>
                <a:cs typeface="Arial"/>
              </a:rPr>
              <a:t>исследовательских  во </a:t>
            </a:r>
            <a:r>
              <a:rPr sz="2000" spc="55" dirty="0">
                <a:solidFill>
                  <a:srgbClr val="EEEEEE"/>
                </a:solidFill>
                <a:latin typeface="Geometria bold"/>
                <a:cs typeface="Arial"/>
              </a:rPr>
              <a:t>всех </a:t>
            </a:r>
            <a:r>
              <a:rPr sz="2000" spc="45" dirty="0">
                <a:solidFill>
                  <a:srgbClr val="EEEEEE"/>
                </a:solidFill>
                <a:latin typeface="Geometria bold"/>
                <a:cs typeface="Arial"/>
              </a:rPr>
              <a:t>регионах</a:t>
            </a:r>
            <a:r>
              <a:rPr sz="2000" spc="-130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15" dirty="0">
                <a:solidFill>
                  <a:srgbClr val="EEEEEE"/>
                </a:solidFill>
                <a:latin typeface="Geometria bold"/>
                <a:cs typeface="Arial"/>
              </a:rPr>
              <a:t>РФ</a:t>
            </a:r>
            <a:endParaRPr sz="2000" dirty="0">
              <a:latin typeface="Geometria bold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2000" spc="60" dirty="0">
                <a:solidFill>
                  <a:srgbClr val="EEEEEE"/>
                </a:solidFill>
                <a:latin typeface="Geometria bold"/>
                <a:cs typeface="Arial"/>
              </a:rPr>
              <a:t>Производство, </a:t>
            </a:r>
            <a:r>
              <a:rPr sz="2000" spc="95" dirty="0">
                <a:solidFill>
                  <a:srgbClr val="EEEEEE"/>
                </a:solidFill>
                <a:latin typeface="Geometria bold"/>
                <a:cs typeface="Arial"/>
              </a:rPr>
              <a:t>монтаж </a:t>
            </a:r>
            <a:r>
              <a:rPr sz="2000" spc="-45" dirty="0">
                <a:solidFill>
                  <a:srgbClr val="EEEEEE"/>
                </a:solidFill>
                <a:latin typeface="Geometria bold"/>
                <a:cs typeface="Arial"/>
              </a:rPr>
              <a:t>и</a:t>
            </a:r>
            <a:r>
              <a:rPr sz="2000" spc="-185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25" dirty="0">
                <a:solidFill>
                  <a:srgbClr val="EEEEEE"/>
                </a:solidFill>
                <a:latin typeface="Geometria bold"/>
                <a:cs typeface="Arial"/>
              </a:rPr>
              <a:t>обслуживание:</a:t>
            </a:r>
            <a:endParaRPr sz="2000" dirty="0">
              <a:latin typeface="Geometria bold"/>
              <a:cs typeface="Arial"/>
            </a:endParaRPr>
          </a:p>
          <a:p>
            <a:pPr marL="435609">
              <a:lnSpc>
                <a:spcPct val="100000"/>
              </a:lnSpc>
              <a:spcBef>
                <a:spcPts val="509"/>
              </a:spcBef>
              <a:buChar char="•"/>
              <a:tabLst>
                <a:tab pos="626745" algn="l"/>
              </a:tabLst>
            </a:pPr>
            <a:r>
              <a:rPr sz="2000" spc="105" dirty="0">
                <a:solidFill>
                  <a:srgbClr val="EEEEEE"/>
                </a:solidFill>
                <a:latin typeface="Geometria bold"/>
                <a:cs typeface="Arial"/>
              </a:rPr>
              <a:t>дорожные</a:t>
            </a:r>
            <a:r>
              <a:rPr sz="2000" spc="-15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55" dirty="0">
                <a:solidFill>
                  <a:srgbClr val="EEEEEE"/>
                </a:solidFill>
                <a:latin typeface="Geometria bold"/>
                <a:cs typeface="Arial"/>
              </a:rPr>
              <a:t>знаки</a:t>
            </a:r>
            <a:endParaRPr sz="2000" dirty="0">
              <a:latin typeface="Geometria bold"/>
              <a:cs typeface="Arial"/>
            </a:endParaRPr>
          </a:p>
          <a:p>
            <a:pPr marL="435609">
              <a:lnSpc>
                <a:spcPct val="100000"/>
              </a:lnSpc>
              <a:spcBef>
                <a:spcPts val="505"/>
              </a:spcBef>
              <a:buChar char="•"/>
              <a:tabLst>
                <a:tab pos="626745" algn="l"/>
              </a:tabLst>
            </a:pPr>
            <a:r>
              <a:rPr sz="2000" spc="50" dirty="0">
                <a:solidFill>
                  <a:srgbClr val="EEEEEE"/>
                </a:solidFill>
                <a:latin typeface="Geometria bold"/>
                <a:cs typeface="Arial"/>
              </a:rPr>
              <a:t>светофорные</a:t>
            </a:r>
            <a:r>
              <a:rPr sz="2000" spc="-15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65" dirty="0">
                <a:solidFill>
                  <a:srgbClr val="EEEEEE"/>
                </a:solidFill>
                <a:latin typeface="Geometria bold"/>
                <a:cs typeface="Arial"/>
              </a:rPr>
              <a:t>контроллеры</a:t>
            </a:r>
            <a:endParaRPr sz="2000" dirty="0">
              <a:latin typeface="Geometria bold"/>
              <a:cs typeface="Arial"/>
            </a:endParaRPr>
          </a:p>
          <a:p>
            <a:pPr marL="435609">
              <a:lnSpc>
                <a:spcPct val="100000"/>
              </a:lnSpc>
              <a:spcBef>
                <a:spcPts val="509"/>
              </a:spcBef>
              <a:buChar char="•"/>
              <a:tabLst>
                <a:tab pos="626745" algn="l"/>
              </a:tabLst>
            </a:pPr>
            <a:r>
              <a:rPr sz="2000" spc="100" dirty="0">
                <a:solidFill>
                  <a:srgbClr val="EEEEEE"/>
                </a:solidFill>
                <a:latin typeface="Geometria bold"/>
                <a:cs typeface="Arial"/>
              </a:rPr>
              <a:t>камеры</a:t>
            </a:r>
            <a:r>
              <a:rPr sz="2000" spc="-15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10" dirty="0">
                <a:solidFill>
                  <a:srgbClr val="EEEEEE"/>
                </a:solidFill>
                <a:latin typeface="Geometria bold"/>
                <a:cs typeface="Arial"/>
              </a:rPr>
              <a:t>видеонаблюдения</a:t>
            </a:r>
            <a:endParaRPr sz="2000" dirty="0">
              <a:latin typeface="Geometria bold"/>
              <a:cs typeface="Arial"/>
            </a:endParaRPr>
          </a:p>
          <a:p>
            <a:pPr marL="435609">
              <a:lnSpc>
                <a:spcPct val="100000"/>
              </a:lnSpc>
              <a:spcBef>
                <a:spcPts val="505"/>
              </a:spcBef>
              <a:buChar char="•"/>
              <a:tabLst>
                <a:tab pos="626745" algn="l"/>
              </a:tabLst>
            </a:pPr>
            <a:r>
              <a:rPr sz="2000" spc="20" dirty="0">
                <a:solidFill>
                  <a:srgbClr val="EEEEEE"/>
                </a:solidFill>
                <a:latin typeface="Geometria bold"/>
                <a:cs typeface="Arial"/>
              </a:rPr>
              <a:t>светильники</a:t>
            </a:r>
            <a:endParaRPr sz="2000" dirty="0">
              <a:latin typeface="Geometria bold"/>
              <a:cs typeface="Arial"/>
            </a:endParaRPr>
          </a:p>
          <a:p>
            <a:pPr marL="435609">
              <a:lnSpc>
                <a:spcPct val="100000"/>
              </a:lnSpc>
              <a:spcBef>
                <a:spcPts val="509"/>
              </a:spcBef>
              <a:buChar char="•"/>
              <a:tabLst>
                <a:tab pos="626745" algn="l"/>
              </a:tabLst>
            </a:pPr>
            <a:r>
              <a:rPr sz="2000" spc="60" dirty="0">
                <a:solidFill>
                  <a:srgbClr val="EEEEEE"/>
                </a:solidFill>
                <a:latin typeface="Geometria bold"/>
                <a:cs typeface="Arial"/>
              </a:rPr>
              <a:t>платежные</a:t>
            </a:r>
            <a:r>
              <a:rPr sz="2000" spc="-15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40" dirty="0">
                <a:solidFill>
                  <a:srgbClr val="EEEEEE"/>
                </a:solidFill>
                <a:latin typeface="Geometria bold"/>
                <a:cs typeface="Arial"/>
              </a:rPr>
              <a:t>терминалы</a:t>
            </a:r>
            <a:endParaRPr sz="2000" dirty="0">
              <a:latin typeface="Geometria bold"/>
              <a:cs typeface="Arial"/>
            </a:endParaRPr>
          </a:p>
          <a:p>
            <a:pPr marL="435609">
              <a:lnSpc>
                <a:spcPct val="100000"/>
              </a:lnSpc>
              <a:spcBef>
                <a:spcPts val="509"/>
              </a:spcBef>
              <a:buChar char="•"/>
              <a:tabLst>
                <a:tab pos="626745" algn="l"/>
              </a:tabLst>
            </a:pPr>
            <a:r>
              <a:rPr sz="2000" spc="85" dirty="0">
                <a:solidFill>
                  <a:srgbClr val="EEEEEE"/>
                </a:solidFill>
                <a:latin typeface="Geometria bold"/>
                <a:cs typeface="Arial"/>
              </a:rPr>
              <a:t>паркоматы</a:t>
            </a:r>
            <a:endParaRPr sz="2000" dirty="0">
              <a:latin typeface="Geometria bold"/>
              <a:cs typeface="Arial"/>
            </a:endParaRPr>
          </a:p>
          <a:p>
            <a:pPr marL="435609">
              <a:lnSpc>
                <a:spcPct val="100000"/>
              </a:lnSpc>
              <a:spcBef>
                <a:spcPts val="505"/>
              </a:spcBef>
              <a:buChar char="•"/>
              <a:tabLst>
                <a:tab pos="626745" algn="l"/>
              </a:tabLst>
            </a:pPr>
            <a:r>
              <a:rPr sz="2000" spc="85" dirty="0">
                <a:solidFill>
                  <a:srgbClr val="EEEEEE"/>
                </a:solidFill>
                <a:latin typeface="Geometria bold"/>
                <a:cs typeface="Arial"/>
              </a:rPr>
              <a:t>системы </a:t>
            </a:r>
            <a:r>
              <a:rPr sz="2000" spc="30" dirty="0">
                <a:solidFill>
                  <a:srgbClr val="EEEEEE"/>
                </a:solidFill>
                <a:latin typeface="Geometria bold"/>
                <a:cs typeface="Arial"/>
              </a:rPr>
              <a:t>пешеходной</a:t>
            </a:r>
            <a:r>
              <a:rPr sz="2000" spc="-110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10" dirty="0">
                <a:solidFill>
                  <a:srgbClr val="EEEEEE"/>
                </a:solidFill>
                <a:latin typeface="Geometria bold"/>
                <a:cs typeface="Arial"/>
              </a:rPr>
              <a:t>навигации</a:t>
            </a:r>
            <a:endParaRPr sz="2000" dirty="0">
              <a:latin typeface="Geometria bold"/>
              <a:cs typeface="Arial"/>
            </a:endParaRPr>
          </a:p>
          <a:p>
            <a:pPr marL="435609" marR="1564640">
              <a:lnSpc>
                <a:spcPts val="2970"/>
              </a:lnSpc>
              <a:spcBef>
                <a:spcPts val="185"/>
              </a:spcBef>
              <a:buChar char="•"/>
              <a:tabLst>
                <a:tab pos="626745" algn="l"/>
              </a:tabLst>
            </a:pPr>
            <a:r>
              <a:rPr sz="2000" spc="45" dirty="0">
                <a:solidFill>
                  <a:srgbClr val="EEEEEE"/>
                </a:solidFill>
                <a:latin typeface="Geometria bold"/>
                <a:cs typeface="Arial"/>
              </a:rPr>
              <a:t>оборудование </a:t>
            </a:r>
            <a:r>
              <a:rPr sz="2000" spc="-5" dirty="0">
                <a:solidFill>
                  <a:srgbClr val="EEEEEE"/>
                </a:solidFill>
                <a:latin typeface="Geometria bold"/>
                <a:cs typeface="Arial"/>
              </a:rPr>
              <a:t>для</a:t>
            </a:r>
            <a:r>
              <a:rPr sz="2000" spc="-130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65" dirty="0">
                <a:solidFill>
                  <a:srgbClr val="EEEEEE"/>
                </a:solidFill>
                <a:latin typeface="Geometria bold"/>
                <a:cs typeface="Arial"/>
              </a:rPr>
              <a:t>предрейсовых  </a:t>
            </a:r>
            <a:r>
              <a:rPr sz="2000" spc="50" dirty="0">
                <a:solidFill>
                  <a:srgbClr val="EEEEEE"/>
                </a:solidFill>
                <a:latin typeface="Geometria bold"/>
                <a:cs typeface="Arial"/>
              </a:rPr>
              <a:t>медицинских </a:t>
            </a:r>
            <a:r>
              <a:rPr sz="2000" spc="75" dirty="0">
                <a:solidFill>
                  <a:srgbClr val="EEEEEE"/>
                </a:solidFill>
                <a:latin typeface="Geometria bold"/>
                <a:cs typeface="Arial"/>
              </a:rPr>
              <a:t>осмотров, </a:t>
            </a:r>
            <a:r>
              <a:rPr sz="2000" spc="-45" dirty="0">
                <a:solidFill>
                  <a:srgbClr val="EEEEEE"/>
                </a:solidFill>
                <a:latin typeface="Geometria bold"/>
                <a:cs typeface="Arial"/>
              </a:rPr>
              <a:t>и</a:t>
            </a:r>
            <a:r>
              <a:rPr sz="2000" spc="-180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40" dirty="0">
                <a:solidFill>
                  <a:srgbClr val="EEEEEE"/>
                </a:solidFill>
                <a:latin typeface="Geometria bold"/>
                <a:cs typeface="Arial"/>
              </a:rPr>
              <a:t>т.д.</a:t>
            </a:r>
            <a:endParaRPr sz="2000" dirty="0">
              <a:latin typeface="Geometria bold"/>
              <a:cs typeface="Arial"/>
            </a:endParaRPr>
          </a:p>
          <a:p>
            <a:pPr marL="435609">
              <a:lnSpc>
                <a:spcPct val="100000"/>
              </a:lnSpc>
              <a:spcBef>
                <a:spcPts val="155"/>
              </a:spcBef>
              <a:buChar char="•"/>
              <a:tabLst>
                <a:tab pos="626745" algn="l"/>
              </a:tabLst>
            </a:pPr>
            <a:r>
              <a:rPr sz="2000" spc="45" dirty="0">
                <a:solidFill>
                  <a:srgbClr val="EEEEEE"/>
                </a:solidFill>
                <a:latin typeface="Geometria bold"/>
                <a:cs typeface="Arial"/>
              </a:rPr>
              <a:t>спутниковая</a:t>
            </a:r>
            <a:r>
              <a:rPr sz="2000" spc="-15" dirty="0">
                <a:solidFill>
                  <a:srgbClr val="EEEEEE"/>
                </a:solidFill>
                <a:latin typeface="Geometria bold"/>
                <a:cs typeface="Arial"/>
              </a:rPr>
              <a:t> </a:t>
            </a:r>
            <a:r>
              <a:rPr sz="2000" spc="15" dirty="0">
                <a:solidFill>
                  <a:srgbClr val="EEEEEE"/>
                </a:solidFill>
                <a:latin typeface="Geometria bold"/>
                <a:cs typeface="Arial"/>
              </a:rPr>
              <a:t>навигация</a:t>
            </a:r>
            <a:endParaRPr sz="2000" dirty="0">
              <a:latin typeface="Geometria bold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Times New Roman"/>
              <a:cs typeface="Times New Roman"/>
            </a:endParaRPr>
          </a:p>
        </p:txBody>
      </p:sp>
      <p:sp>
        <p:nvSpPr>
          <p:cNvPr id="139" name="object 43">
            <a:extLst>
              <a:ext uri="{FF2B5EF4-FFF2-40B4-BE49-F238E27FC236}">
                <a16:creationId xmlns:a16="http://schemas.microsoft.com/office/drawing/2014/main" id="{9D43F4BE-5C59-4161-8231-F49D8BAB3F9C}"/>
              </a:ext>
            </a:extLst>
          </p:cNvPr>
          <p:cNvSpPr/>
          <p:nvPr/>
        </p:nvSpPr>
        <p:spPr>
          <a:xfrm>
            <a:off x="1403098" y="4711898"/>
            <a:ext cx="157063" cy="1570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44">
            <a:extLst>
              <a:ext uri="{FF2B5EF4-FFF2-40B4-BE49-F238E27FC236}">
                <a16:creationId xmlns:a16="http://schemas.microsoft.com/office/drawing/2014/main" id="{752E6F7E-561E-41D0-BC9C-E48BCDE6EC0E}"/>
              </a:ext>
            </a:extLst>
          </p:cNvPr>
          <p:cNvSpPr/>
          <p:nvPr/>
        </p:nvSpPr>
        <p:spPr>
          <a:xfrm>
            <a:off x="1403098" y="5717103"/>
            <a:ext cx="157063" cy="1570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45">
            <a:extLst>
              <a:ext uri="{FF2B5EF4-FFF2-40B4-BE49-F238E27FC236}">
                <a16:creationId xmlns:a16="http://schemas.microsoft.com/office/drawing/2014/main" id="{01E14F6C-10A7-4AAD-A2BD-B60EE6358F5D}"/>
              </a:ext>
            </a:extLst>
          </p:cNvPr>
          <p:cNvSpPr/>
          <p:nvPr/>
        </p:nvSpPr>
        <p:spPr>
          <a:xfrm>
            <a:off x="1403098" y="9381913"/>
            <a:ext cx="157063" cy="1570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46">
            <a:extLst>
              <a:ext uri="{FF2B5EF4-FFF2-40B4-BE49-F238E27FC236}">
                <a16:creationId xmlns:a16="http://schemas.microsoft.com/office/drawing/2014/main" id="{6441BDE4-6A95-4637-ADB0-5FCBDD88B96F}"/>
              </a:ext>
            </a:extLst>
          </p:cNvPr>
          <p:cNvSpPr/>
          <p:nvPr/>
        </p:nvSpPr>
        <p:spPr>
          <a:xfrm>
            <a:off x="12502236" y="4732840"/>
            <a:ext cx="157063" cy="1570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47">
            <a:extLst>
              <a:ext uri="{FF2B5EF4-FFF2-40B4-BE49-F238E27FC236}">
                <a16:creationId xmlns:a16="http://schemas.microsoft.com/office/drawing/2014/main" id="{C1B7439F-76EA-44D2-978C-8B58CD388BF8}"/>
              </a:ext>
            </a:extLst>
          </p:cNvPr>
          <p:cNvSpPr/>
          <p:nvPr/>
        </p:nvSpPr>
        <p:spPr>
          <a:xfrm>
            <a:off x="12502236" y="5078379"/>
            <a:ext cx="157063" cy="1570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48">
            <a:extLst>
              <a:ext uri="{FF2B5EF4-FFF2-40B4-BE49-F238E27FC236}">
                <a16:creationId xmlns:a16="http://schemas.microsoft.com/office/drawing/2014/main" id="{9D885556-5013-4AD9-BD98-F758267373B7}"/>
              </a:ext>
            </a:extLst>
          </p:cNvPr>
          <p:cNvSpPr/>
          <p:nvPr/>
        </p:nvSpPr>
        <p:spPr>
          <a:xfrm>
            <a:off x="12502236" y="6219706"/>
            <a:ext cx="157063" cy="1570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Заголовок 4">
            <a:extLst>
              <a:ext uri="{FF2B5EF4-FFF2-40B4-BE49-F238E27FC236}">
                <a16:creationId xmlns:a16="http://schemas.microsoft.com/office/drawing/2014/main" id="{97A9C81D-E5F6-425F-9971-35AB454BABE0}"/>
              </a:ext>
            </a:extLst>
          </p:cNvPr>
          <p:cNvSpPr txBox="1">
            <a:spLocks/>
          </p:cNvSpPr>
          <p:nvPr/>
        </p:nvSpPr>
        <p:spPr>
          <a:xfrm>
            <a:off x="866447" y="1585226"/>
            <a:ext cx="16343203" cy="12229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Geometria bold"/>
                <a:ea typeface="+mj-ea"/>
                <a:cs typeface="+mj-cs"/>
              </a:defRPr>
            </a:lvl1pPr>
          </a:lstStyle>
          <a:p>
            <a:r>
              <a:rPr lang="ru-RU" sz="3200" b="1" dirty="0"/>
              <a:t>Kонсорциум «Швабе» / ГK </a:t>
            </a:r>
            <a:r>
              <a:rPr lang="ru-RU" sz="3200" b="1" dirty="0" err="1"/>
              <a:t>Ростех</a:t>
            </a:r>
            <a:r>
              <a:rPr lang="ru-RU" sz="3200" b="1" dirty="0"/>
              <a:t> и «</a:t>
            </a:r>
            <a:r>
              <a:rPr lang="ru-RU" sz="3200" b="1" dirty="0" err="1"/>
              <a:t>СпецДорПроект</a:t>
            </a:r>
            <a:r>
              <a:rPr lang="ru-RU" sz="3200" b="1" dirty="0"/>
              <a:t>» обладает  компетенциями, опытом и активами для успешного внедрения ИТС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38AABA-6C44-412A-8FD9-BA42201F049B}"/>
              </a:ext>
            </a:extLst>
          </p:cNvPr>
          <p:cNvGrpSpPr/>
          <p:nvPr/>
        </p:nvGrpSpPr>
        <p:grpSpPr>
          <a:xfrm>
            <a:off x="4006826" y="2538010"/>
            <a:ext cx="11345895" cy="743639"/>
            <a:chOff x="853790" y="1817810"/>
            <a:chExt cx="15360925" cy="1068030"/>
          </a:xfrm>
        </p:grpSpPr>
        <p:sp>
          <p:nvSpPr>
            <p:cNvPr id="46" name="object 3">
              <a:extLst>
                <a:ext uri="{FF2B5EF4-FFF2-40B4-BE49-F238E27FC236}">
                  <a16:creationId xmlns:a16="http://schemas.microsoft.com/office/drawing/2014/main" id="{FC8F9A72-7752-4992-98C8-17C2D58E2E6F}"/>
                </a:ext>
              </a:extLst>
            </p:cNvPr>
            <p:cNvSpPr/>
            <p:nvPr/>
          </p:nvSpPr>
          <p:spPr>
            <a:xfrm>
              <a:off x="5010187" y="2356768"/>
              <a:ext cx="436245" cy="422275"/>
            </a:xfrm>
            <a:custGeom>
              <a:avLst/>
              <a:gdLst/>
              <a:ahLst/>
              <a:cxnLst/>
              <a:rect l="l" t="t" r="r" b="b"/>
              <a:pathLst>
                <a:path w="436245" h="422275">
                  <a:moveTo>
                    <a:pt x="316953" y="0"/>
                  </a:moveTo>
                  <a:lnTo>
                    <a:pt x="312524" y="2502"/>
                  </a:lnTo>
                  <a:lnTo>
                    <a:pt x="312524" y="303865"/>
                  </a:lnTo>
                  <a:lnTo>
                    <a:pt x="0" y="303865"/>
                  </a:lnTo>
                  <a:lnTo>
                    <a:pt x="84035" y="385441"/>
                  </a:lnTo>
                  <a:lnTo>
                    <a:pt x="116800" y="415432"/>
                  </a:lnTo>
                  <a:lnTo>
                    <a:pt x="277216" y="422221"/>
                  </a:lnTo>
                  <a:lnTo>
                    <a:pt x="434028" y="422154"/>
                  </a:lnTo>
                  <a:lnTo>
                    <a:pt x="434793" y="417348"/>
                  </a:lnTo>
                  <a:lnTo>
                    <a:pt x="435704" y="414259"/>
                  </a:lnTo>
                  <a:lnTo>
                    <a:pt x="435718" y="221479"/>
                  </a:lnTo>
                  <a:lnTo>
                    <a:pt x="435591" y="174057"/>
                  </a:lnTo>
                  <a:lnTo>
                    <a:pt x="435337" y="120718"/>
                  </a:lnTo>
                  <a:lnTo>
                    <a:pt x="407347" y="90028"/>
                  </a:lnTo>
                  <a:lnTo>
                    <a:pt x="348942" y="33276"/>
                  </a:lnTo>
                  <a:lnTo>
                    <a:pt x="340806" y="25089"/>
                  </a:lnTo>
                  <a:lnTo>
                    <a:pt x="332818" y="16759"/>
                  </a:lnTo>
                  <a:lnTo>
                    <a:pt x="3169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">
              <a:extLst>
                <a:ext uri="{FF2B5EF4-FFF2-40B4-BE49-F238E27FC236}">
                  <a16:creationId xmlns:a16="http://schemas.microsoft.com/office/drawing/2014/main" id="{C5A9B856-9334-4898-89F9-5400C5B537F9}"/>
                </a:ext>
              </a:extLst>
            </p:cNvPr>
            <p:cNvSpPr/>
            <p:nvPr/>
          </p:nvSpPr>
          <p:spPr>
            <a:xfrm>
              <a:off x="5012197" y="1872276"/>
              <a:ext cx="434340" cy="424180"/>
            </a:xfrm>
            <a:custGeom>
              <a:avLst/>
              <a:gdLst/>
              <a:ahLst/>
              <a:cxnLst/>
              <a:rect l="l" t="t" r="r" b="b"/>
              <a:pathLst>
                <a:path w="434340" h="424180">
                  <a:moveTo>
                    <a:pt x="278776" y="0"/>
                  </a:moveTo>
                  <a:lnTo>
                    <a:pt x="121577" y="370"/>
                  </a:lnTo>
                  <a:lnTo>
                    <a:pt x="85999" y="33088"/>
                  </a:lnTo>
                  <a:lnTo>
                    <a:pt x="6617" y="110377"/>
                  </a:lnTo>
                  <a:lnTo>
                    <a:pt x="4502" y="113623"/>
                  </a:lnTo>
                  <a:lnTo>
                    <a:pt x="0" y="119214"/>
                  </a:lnTo>
                  <a:lnTo>
                    <a:pt x="310639" y="119214"/>
                  </a:lnTo>
                  <a:lnTo>
                    <a:pt x="310639" y="423907"/>
                  </a:lnTo>
                  <a:lnTo>
                    <a:pt x="317937" y="417205"/>
                  </a:lnTo>
                  <a:lnTo>
                    <a:pt x="374726" y="362570"/>
                  </a:lnTo>
                  <a:lnTo>
                    <a:pt x="422468" y="315229"/>
                  </a:lnTo>
                  <a:lnTo>
                    <a:pt x="433637" y="235669"/>
                  </a:lnTo>
                  <a:lnTo>
                    <a:pt x="433803" y="180674"/>
                  </a:lnTo>
                  <a:lnTo>
                    <a:pt x="433745" y="10673"/>
                  </a:lnTo>
                  <a:lnTo>
                    <a:pt x="432866" y="5668"/>
                  </a:lnTo>
                  <a:lnTo>
                    <a:pt x="432332" y="3"/>
                  </a:lnTo>
                  <a:lnTo>
                    <a:pt x="2787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5">
              <a:extLst>
                <a:ext uri="{FF2B5EF4-FFF2-40B4-BE49-F238E27FC236}">
                  <a16:creationId xmlns:a16="http://schemas.microsoft.com/office/drawing/2014/main" id="{84165359-CF56-4C69-915E-A1530E8FAD76}"/>
                </a:ext>
              </a:extLst>
            </p:cNvPr>
            <p:cNvSpPr/>
            <p:nvPr/>
          </p:nvSpPr>
          <p:spPr>
            <a:xfrm>
              <a:off x="4512611" y="1872189"/>
              <a:ext cx="434340" cy="422909"/>
            </a:xfrm>
            <a:custGeom>
              <a:avLst/>
              <a:gdLst/>
              <a:ahLst/>
              <a:cxnLst/>
              <a:rect l="l" t="t" r="r" b="b"/>
              <a:pathLst>
                <a:path w="434340" h="422910">
                  <a:moveTo>
                    <a:pt x="112171" y="0"/>
                  </a:moveTo>
                  <a:lnTo>
                    <a:pt x="13161" y="49"/>
                  </a:lnTo>
                  <a:lnTo>
                    <a:pt x="7821" y="499"/>
                  </a:lnTo>
                  <a:lnTo>
                    <a:pt x="607" y="813"/>
                  </a:lnTo>
                  <a:lnTo>
                    <a:pt x="703" y="68699"/>
                  </a:lnTo>
                  <a:lnTo>
                    <a:pt x="853" y="112715"/>
                  </a:lnTo>
                  <a:lnTo>
                    <a:pt x="932" y="168476"/>
                  </a:lnTo>
                  <a:lnTo>
                    <a:pt x="702" y="218358"/>
                  </a:lnTo>
                  <a:lnTo>
                    <a:pt x="0" y="268229"/>
                  </a:lnTo>
                  <a:lnTo>
                    <a:pt x="1088" y="286826"/>
                  </a:lnTo>
                  <a:lnTo>
                    <a:pt x="5540" y="303257"/>
                  </a:lnTo>
                  <a:lnTo>
                    <a:pt x="13936" y="318113"/>
                  </a:lnTo>
                  <a:lnTo>
                    <a:pt x="26857" y="331986"/>
                  </a:lnTo>
                  <a:lnTo>
                    <a:pt x="50498" y="353858"/>
                  </a:lnTo>
                  <a:lnTo>
                    <a:pt x="73407" y="376512"/>
                  </a:lnTo>
                  <a:lnTo>
                    <a:pt x="118645" y="422444"/>
                  </a:lnTo>
                  <a:lnTo>
                    <a:pt x="123200" y="420130"/>
                  </a:lnTo>
                  <a:lnTo>
                    <a:pt x="123200" y="118663"/>
                  </a:lnTo>
                  <a:lnTo>
                    <a:pt x="434238" y="118663"/>
                  </a:lnTo>
                  <a:lnTo>
                    <a:pt x="430960" y="114454"/>
                  </a:lnTo>
                  <a:lnTo>
                    <a:pt x="429903" y="112715"/>
                  </a:lnTo>
                  <a:lnTo>
                    <a:pt x="348291" y="33366"/>
                  </a:lnTo>
                  <a:lnTo>
                    <a:pt x="321257" y="7682"/>
                  </a:lnTo>
                  <a:lnTo>
                    <a:pt x="316199" y="2928"/>
                  </a:lnTo>
                  <a:lnTo>
                    <a:pt x="306880" y="384"/>
                  </a:lnTo>
                  <a:lnTo>
                    <a:pt x="1121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6">
              <a:extLst>
                <a:ext uri="{FF2B5EF4-FFF2-40B4-BE49-F238E27FC236}">
                  <a16:creationId xmlns:a16="http://schemas.microsoft.com/office/drawing/2014/main" id="{5D498735-4CB5-48BD-9733-1BAB75F52C19}"/>
                </a:ext>
              </a:extLst>
            </p:cNvPr>
            <p:cNvSpPr/>
            <p:nvPr/>
          </p:nvSpPr>
          <p:spPr>
            <a:xfrm>
              <a:off x="4512977" y="2354234"/>
              <a:ext cx="434340" cy="424815"/>
            </a:xfrm>
            <a:custGeom>
              <a:avLst/>
              <a:gdLst/>
              <a:ahLst/>
              <a:cxnLst/>
              <a:rect l="l" t="t" r="r" b="b"/>
              <a:pathLst>
                <a:path w="434340" h="424814">
                  <a:moveTo>
                    <a:pt x="122498" y="0"/>
                  </a:moveTo>
                  <a:lnTo>
                    <a:pt x="38560" y="82444"/>
                  </a:lnTo>
                  <a:lnTo>
                    <a:pt x="11497" y="108635"/>
                  </a:lnTo>
                  <a:lnTo>
                    <a:pt x="6313" y="114458"/>
                  </a:lnTo>
                  <a:lnTo>
                    <a:pt x="2725" y="120597"/>
                  </a:lnTo>
                  <a:lnTo>
                    <a:pt x="647" y="127369"/>
                  </a:lnTo>
                  <a:lnTo>
                    <a:pt x="0" y="135095"/>
                  </a:lnTo>
                  <a:lnTo>
                    <a:pt x="196" y="189469"/>
                  </a:lnTo>
                  <a:lnTo>
                    <a:pt x="261" y="423170"/>
                  </a:lnTo>
                  <a:lnTo>
                    <a:pt x="3947" y="424060"/>
                  </a:lnTo>
                  <a:lnTo>
                    <a:pt x="5015" y="424542"/>
                  </a:lnTo>
                  <a:lnTo>
                    <a:pt x="155644" y="424645"/>
                  </a:lnTo>
                  <a:lnTo>
                    <a:pt x="310849" y="424343"/>
                  </a:lnTo>
                  <a:lnTo>
                    <a:pt x="347952" y="391497"/>
                  </a:lnTo>
                  <a:lnTo>
                    <a:pt x="427986" y="313634"/>
                  </a:lnTo>
                  <a:lnTo>
                    <a:pt x="429829" y="310618"/>
                  </a:lnTo>
                  <a:lnTo>
                    <a:pt x="433756" y="305592"/>
                  </a:lnTo>
                  <a:lnTo>
                    <a:pt x="122498" y="305592"/>
                  </a:lnTo>
                  <a:lnTo>
                    <a:pt x="1224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7">
              <a:extLst>
                <a:ext uri="{FF2B5EF4-FFF2-40B4-BE49-F238E27FC236}">
                  <a16:creationId xmlns:a16="http://schemas.microsoft.com/office/drawing/2014/main" id="{4EA8671D-87CE-4E87-8A4D-97060A99FFD2}"/>
                </a:ext>
              </a:extLst>
            </p:cNvPr>
            <p:cNvSpPr/>
            <p:nvPr/>
          </p:nvSpPr>
          <p:spPr>
            <a:xfrm>
              <a:off x="5730919" y="2415991"/>
              <a:ext cx="299720" cy="361315"/>
            </a:xfrm>
            <a:custGeom>
              <a:avLst/>
              <a:gdLst/>
              <a:ahLst/>
              <a:cxnLst/>
              <a:rect l="l" t="t" r="r" b="b"/>
              <a:pathLst>
                <a:path w="299720" h="361314">
                  <a:moveTo>
                    <a:pt x="95173" y="0"/>
                  </a:moveTo>
                  <a:lnTo>
                    <a:pt x="6994" y="356"/>
                  </a:lnTo>
                  <a:lnTo>
                    <a:pt x="3392" y="1350"/>
                  </a:lnTo>
                  <a:lnTo>
                    <a:pt x="0" y="1863"/>
                  </a:lnTo>
                  <a:lnTo>
                    <a:pt x="0" y="360983"/>
                  </a:lnTo>
                  <a:lnTo>
                    <a:pt x="78426" y="360983"/>
                  </a:lnTo>
                  <a:lnTo>
                    <a:pt x="78426" y="233584"/>
                  </a:lnTo>
                  <a:lnTo>
                    <a:pt x="166995" y="233584"/>
                  </a:lnTo>
                  <a:lnTo>
                    <a:pt x="206441" y="230503"/>
                  </a:lnTo>
                  <a:lnTo>
                    <a:pt x="256099" y="208263"/>
                  </a:lnTo>
                  <a:lnTo>
                    <a:pt x="288281" y="164323"/>
                  </a:lnTo>
                  <a:lnTo>
                    <a:pt x="129103" y="164323"/>
                  </a:lnTo>
                  <a:lnTo>
                    <a:pt x="79306" y="163691"/>
                  </a:lnTo>
                  <a:lnTo>
                    <a:pt x="79016" y="158731"/>
                  </a:lnTo>
                  <a:lnTo>
                    <a:pt x="78604" y="154812"/>
                  </a:lnTo>
                  <a:lnTo>
                    <a:pt x="78563" y="66982"/>
                  </a:lnTo>
                  <a:lnTo>
                    <a:pt x="287321" y="66982"/>
                  </a:lnTo>
                  <a:lnTo>
                    <a:pt x="285404" y="61579"/>
                  </a:lnTo>
                  <a:lnTo>
                    <a:pt x="242175" y="15570"/>
                  </a:lnTo>
                  <a:lnTo>
                    <a:pt x="179753" y="565"/>
                  </a:lnTo>
                  <a:lnTo>
                    <a:pt x="137467" y="42"/>
                  </a:lnTo>
                  <a:lnTo>
                    <a:pt x="95173" y="0"/>
                  </a:lnTo>
                  <a:close/>
                </a:path>
                <a:path w="299720" h="361314">
                  <a:moveTo>
                    <a:pt x="166995" y="233584"/>
                  </a:moveTo>
                  <a:lnTo>
                    <a:pt x="78426" y="233584"/>
                  </a:lnTo>
                  <a:lnTo>
                    <a:pt x="129019" y="233771"/>
                  </a:lnTo>
                  <a:lnTo>
                    <a:pt x="153472" y="233756"/>
                  </a:lnTo>
                  <a:lnTo>
                    <a:pt x="166995" y="233584"/>
                  </a:lnTo>
                  <a:close/>
                </a:path>
                <a:path w="299720" h="361314">
                  <a:moveTo>
                    <a:pt x="287321" y="66982"/>
                  </a:moveTo>
                  <a:lnTo>
                    <a:pt x="78563" y="66982"/>
                  </a:lnTo>
                  <a:lnTo>
                    <a:pt x="131596" y="68500"/>
                  </a:lnTo>
                  <a:lnTo>
                    <a:pt x="157653" y="69735"/>
                  </a:lnTo>
                  <a:lnTo>
                    <a:pt x="198387" y="77720"/>
                  </a:lnTo>
                  <a:lnTo>
                    <a:pt x="216705" y="120697"/>
                  </a:lnTo>
                  <a:lnTo>
                    <a:pt x="213289" y="136255"/>
                  </a:lnTo>
                  <a:lnTo>
                    <a:pt x="177345" y="163063"/>
                  </a:lnTo>
                  <a:lnTo>
                    <a:pt x="129103" y="164323"/>
                  </a:lnTo>
                  <a:lnTo>
                    <a:pt x="288281" y="164323"/>
                  </a:lnTo>
                  <a:lnTo>
                    <a:pt x="292250" y="157018"/>
                  </a:lnTo>
                  <a:lnTo>
                    <a:pt x="299191" y="125705"/>
                  </a:lnTo>
                  <a:lnTo>
                    <a:pt x="296827" y="93775"/>
                  </a:lnTo>
                  <a:lnTo>
                    <a:pt x="287321" y="669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8">
              <a:extLst>
                <a:ext uri="{FF2B5EF4-FFF2-40B4-BE49-F238E27FC236}">
                  <a16:creationId xmlns:a16="http://schemas.microsoft.com/office/drawing/2014/main" id="{AFB4E07E-3178-4629-AC6F-FAAF49186087}"/>
                </a:ext>
              </a:extLst>
            </p:cNvPr>
            <p:cNvSpPr/>
            <p:nvPr/>
          </p:nvSpPr>
          <p:spPr>
            <a:xfrm>
              <a:off x="6059098" y="2509098"/>
              <a:ext cx="285750" cy="275590"/>
            </a:xfrm>
            <a:custGeom>
              <a:avLst/>
              <a:gdLst/>
              <a:ahLst/>
              <a:cxnLst/>
              <a:rect l="l" t="t" r="r" b="b"/>
              <a:pathLst>
                <a:path w="285750" h="275589">
                  <a:moveTo>
                    <a:pt x="143566" y="0"/>
                  </a:moveTo>
                  <a:lnTo>
                    <a:pt x="96347" y="6493"/>
                  </a:lnTo>
                  <a:lnTo>
                    <a:pt x="56674" y="25194"/>
                  </a:lnTo>
                  <a:lnTo>
                    <a:pt x="26255" y="54461"/>
                  </a:lnTo>
                  <a:lnTo>
                    <a:pt x="6794" y="92650"/>
                  </a:lnTo>
                  <a:lnTo>
                    <a:pt x="0" y="138121"/>
                  </a:lnTo>
                  <a:lnTo>
                    <a:pt x="6898" y="183286"/>
                  </a:lnTo>
                  <a:lnTo>
                    <a:pt x="26276" y="221213"/>
                  </a:lnTo>
                  <a:lnTo>
                    <a:pt x="56427" y="250262"/>
                  </a:lnTo>
                  <a:lnTo>
                    <a:pt x="95733" y="268871"/>
                  </a:lnTo>
                  <a:lnTo>
                    <a:pt x="142519" y="275426"/>
                  </a:lnTo>
                  <a:lnTo>
                    <a:pt x="189400" y="268855"/>
                  </a:lnTo>
                  <a:lnTo>
                    <a:pt x="228840" y="250245"/>
                  </a:lnTo>
                  <a:lnTo>
                    <a:pt x="259155" y="221200"/>
                  </a:lnTo>
                  <a:lnTo>
                    <a:pt x="263547" y="212674"/>
                  </a:lnTo>
                  <a:lnTo>
                    <a:pt x="156515" y="212674"/>
                  </a:lnTo>
                  <a:lnTo>
                    <a:pt x="122771" y="210988"/>
                  </a:lnTo>
                  <a:lnTo>
                    <a:pt x="98731" y="197731"/>
                  </a:lnTo>
                  <a:lnTo>
                    <a:pt x="82053" y="175351"/>
                  </a:lnTo>
                  <a:lnTo>
                    <a:pt x="74192" y="146872"/>
                  </a:lnTo>
                  <a:lnTo>
                    <a:pt x="76604" y="115315"/>
                  </a:lnTo>
                  <a:lnTo>
                    <a:pt x="87860" y="89885"/>
                  </a:lnTo>
                  <a:lnTo>
                    <a:pt x="106118" y="72162"/>
                  </a:lnTo>
                  <a:lnTo>
                    <a:pt x="129859" y="63113"/>
                  </a:lnTo>
                  <a:lnTo>
                    <a:pt x="263517" y="63113"/>
                  </a:lnTo>
                  <a:lnTo>
                    <a:pt x="259509" y="55231"/>
                  </a:lnTo>
                  <a:lnTo>
                    <a:pt x="229307" y="25815"/>
                  </a:lnTo>
                  <a:lnTo>
                    <a:pt x="190062" y="6823"/>
                  </a:lnTo>
                  <a:lnTo>
                    <a:pt x="143566" y="0"/>
                  </a:lnTo>
                  <a:close/>
                </a:path>
                <a:path w="285750" h="275589">
                  <a:moveTo>
                    <a:pt x="263517" y="63113"/>
                  </a:moveTo>
                  <a:lnTo>
                    <a:pt x="129859" y="63113"/>
                  </a:lnTo>
                  <a:lnTo>
                    <a:pt x="157565" y="63704"/>
                  </a:lnTo>
                  <a:lnTo>
                    <a:pt x="179588" y="72600"/>
                  </a:lnTo>
                  <a:lnTo>
                    <a:pt x="196452" y="88862"/>
                  </a:lnTo>
                  <a:lnTo>
                    <a:pt x="207217" y="111181"/>
                  </a:lnTo>
                  <a:lnTo>
                    <a:pt x="210929" y="138121"/>
                  </a:lnTo>
                  <a:lnTo>
                    <a:pt x="210925" y="138351"/>
                  </a:lnTo>
                  <a:lnTo>
                    <a:pt x="203753" y="173702"/>
                  </a:lnTo>
                  <a:lnTo>
                    <a:pt x="184559" y="199378"/>
                  </a:lnTo>
                  <a:lnTo>
                    <a:pt x="156515" y="212674"/>
                  </a:lnTo>
                  <a:lnTo>
                    <a:pt x="263547" y="212674"/>
                  </a:lnTo>
                  <a:lnTo>
                    <a:pt x="278639" y="183376"/>
                  </a:lnTo>
                  <a:lnTo>
                    <a:pt x="285624" y="138351"/>
                  </a:lnTo>
                  <a:lnTo>
                    <a:pt x="278879" y="93325"/>
                  </a:lnTo>
                  <a:lnTo>
                    <a:pt x="263517" y="631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9">
              <a:extLst>
                <a:ext uri="{FF2B5EF4-FFF2-40B4-BE49-F238E27FC236}">
                  <a16:creationId xmlns:a16="http://schemas.microsoft.com/office/drawing/2014/main" id="{95E1BDE0-9803-4821-98C4-F70AA4A8FE65}"/>
                </a:ext>
              </a:extLst>
            </p:cNvPr>
            <p:cNvSpPr/>
            <p:nvPr/>
          </p:nvSpPr>
          <p:spPr>
            <a:xfrm>
              <a:off x="6933006" y="2508970"/>
              <a:ext cx="273685" cy="275590"/>
            </a:xfrm>
            <a:custGeom>
              <a:avLst/>
              <a:gdLst/>
              <a:ahLst/>
              <a:cxnLst/>
              <a:rect l="l" t="t" r="r" b="b"/>
              <a:pathLst>
                <a:path w="273684" h="275589">
                  <a:moveTo>
                    <a:pt x="134379" y="0"/>
                  </a:moveTo>
                  <a:lnTo>
                    <a:pt x="86731" y="9329"/>
                  </a:lnTo>
                  <a:lnTo>
                    <a:pt x="44388" y="34242"/>
                  </a:lnTo>
                  <a:lnTo>
                    <a:pt x="14696" y="72271"/>
                  </a:lnTo>
                  <a:lnTo>
                    <a:pt x="0" y="118792"/>
                  </a:lnTo>
                  <a:lnTo>
                    <a:pt x="1162" y="167703"/>
                  </a:lnTo>
                  <a:lnTo>
                    <a:pt x="19049" y="212907"/>
                  </a:lnTo>
                  <a:lnTo>
                    <a:pt x="47019" y="244019"/>
                  </a:lnTo>
                  <a:lnTo>
                    <a:pt x="83374" y="265097"/>
                  </a:lnTo>
                  <a:lnTo>
                    <a:pt x="125859" y="275258"/>
                  </a:lnTo>
                  <a:lnTo>
                    <a:pt x="172217" y="273617"/>
                  </a:lnTo>
                  <a:lnTo>
                    <a:pt x="194327" y="269069"/>
                  </a:lnTo>
                  <a:lnTo>
                    <a:pt x="215526" y="262314"/>
                  </a:lnTo>
                  <a:lnTo>
                    <a:pt x="235564" y="252543"/>
                  </a:lnTo>
                  <a:lnTo>
                    <a:pt x="254193" y="238948"/>
                  </a:lnTo>
                  <a:lnTo>
                    <a:pt x="238427" y="216676"/>
                  </a:lnTo>
                  <a:lnTo>
                    <a:pt x="125027" y="216676"/>
                  </a:lnTo>
                  <a:lnTo>
                    <a:pt x="90755" y="197277"/>
                  </a:lnTo>
                  <a:lnTo>
                    <a:pt x="75026" y="159903"/>
                  </a:lnTo>
                  <a:lnTo>
                    <a:pt x="273219" y="159903"/>
                  </a:lnTo>
                  <a:lnTo>
                    <a:pt x="272129" y="122237"/>
                  </a:lnTo>
                  <a:lnTo>
                    <a:pt x="269834" y="111601"/>
                  </a:lnTo>
                  <a:lnTo>
                    <a:pt x="73665" y="111601"/>
                  </a:lnTo>
                  <a:lnTo>
                    <a:pt x="81273" y="87966"/>
                  </a:lnTo>
                  <a:lnTo>
                    <a:pt x="95300" y="70292"/>
                  </a:lnTo>
                  <a:lnTo>
                    <a:pt x="114829" y="59244"/>
                  </a:lnTo>
                  <a:lnTo>
                    <a:pt x="138940" y="55487"/>
                  </a:lnTo>
                  <a:lnTo>
                    <a:pt x="248258" y="55487"/>
                  </a:lnTo>
                  <a:lnTo>
                    <a:pt x="224016" y="29258"/>
                  </a:lnTo>
                  <a:lnTo>
                    <a:pt x="181939" y="6545"/>
                  </a:lnTo>
                  <a:lnTo>
                    <a:pt x="134379" y="0"/>
                  </a:lnTo>
                  <a:close/>
                </a:path>
                <a:path w="273684" h="275589">
                  <a:moveTo>
                    <a:pt x="223357" y="195389"/>
                  </a:moveTo>
                  <a:lnTo>
                    <a:pt x="171381" y="216561"/>
                  </a:lnTo>
                  <a:lnTo>
                    <a:pt x="125027" y="216676"/>
                  </a:lnTo>
                  <a:lnTo>
                    <a:pt x="238427" y="216676"/>
                  </a:lnTo>
                  <a:lnTo>
                    <a:pt x="223357" y="195389"/>
                  </a:lnTo>
                  <a:close/>
                </a:path>
                <a:path w="273684" h="275589">
                  <a:moveTo>
                    <a:pt x="248258" y="55487"/>
                  </a:moveTo>
                  <a:lnTo>
                    <a:pt x="138940" y="55487"/>
                  </a:lnTo>
                  <a:lnTo>
                    <a:pt x="163499" y="59361"/>
                  </a:lnTo>
                  <a:lnTo>
                    <a:pt x="182963" y="70390"/>
                  </a:lnTo>
                  <a:lnTo>
                    <a:pt x="196540" y="87996"/>
                  </a:lnTo>
                  <a:lnTo>
                    <a:pt x="203441" y="111601"/>
                  </a:lnTo>
                  <a:lnTo>
                    <a:pt x="269834" y="111601"/>
                  </a:lnTo>
                  <a:lnTo>
                    <a:pt x="264658" y="87611"/>
                  </a:lnTo>
                  <a:lnTo>
                    <a:pt x="249166" y="56469"/>
                  </a:lnTo>
                  <a:lnTo>
                    <a:pt x="248258" y="554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10">
              <a:extLst>
                <a:ext uri="{FF2B5EF4-FFF2-40B4-BE49-F238E27FC236}">
                  <a16:creationId xmlns:a16="http://schemas.microsoft.com/office/drawing/2014/main" id="{94438357-D768-45EB-9045-DDAFB531C7F8}"/>
                </a:ext>
              </a:extLst>
            </p:cNvPr>
            <p:cNvSpPr/>
            <p:nvPr/>
          </p:nvSpPr>
          <p:spPr>
            <a:xfrm>
              <a:off x="7222183" y="2515171"/>
              <a:ext cx="281940" cy="263525"/>
            </a:xfrm>
            <a:custGeom>
              <a:avLst/>
              <a:gdLst/>
              <a:ahLst/>
              <a:cxnLst/>
              <a:rect l="l" t="t" r="r" b="b"/>
              <a:pathLst>
                <a:path w="281940" h="263525">
                  <a:moveTo>
                    <a:pt x="71596" y="262588"/>
                  </a:moveTo>
                  <a:lnTo>
                    <a:pt x="32864" y="262588"/>
                  </a:lnTo>
                  <a:lnTo>
                    <a:pt x="48221" y="262635"/>
                  </a:lnTo>
                  <a:lnTo>
                    <a:pt x="63254" y="263101"/>
                  </a:lnTo>
                  <a:lnTo>
                    <a:pt x="71332" y="262678"/>
                  </a:lnTo>
                  <a:lnTo>
                    <a:pt x="71596" y="262588"/>
                  </a:lnTo>
                  <a:close/>
                </a:path>
                <a:path w="281940" h="263525">
                  <a:moveTo>
                    <a:pt x="44473" y="458"/>
                  </a:moveTo>
                  <a:lnTo>
                    <a:pt x="5392" y="575"/>
                  </a:lnTo>
                  <a:lnTo>
                    <a:pt x="70668" y="93463"/>
                  </a:lnTo>
                  <a:lnTo>
                    <a:pt x="84568" y="114274"/>
                  </a:lnTo>
                  <a:lnTo>
                    <a:pt x="89181" y="128445"/>
                  </a:lnTo>
                  <a:lnTo>
                    <a:pt x="84522" y="142527"/>
                  </a:lnTo>
                  <a:lnTo>
                    <a:pt x="70605" y="163073"/>
                  </a:lnTo>
                  <a:lnTo>
                    <a:pt x="0" y="262829"/>
                  </a:lnTo>
                  <a:lnTo>
                    <a:pt x="71596" y="262588"/>
                  </a:lnTo>
                  <a:lnTo>
                    <a:pt x="77983" y="260434"/>
                  </a:lnTo>
                  <a:lnTo>
                    <a:pt x="83599" y="256278"/>
                  </a:lnTo>
                  <a:lnTo>
                    <a:pt x="88573" y="250118"/>
                  </a:lnTo>
                  <a:lnTo>
                    <a:pt x="101116" y="231599"/>
                  </a:lnTo>
                  <a:lnTo>
                    <a:pt x="114029" y="213092"/>
                  </a:lnTo>
                  <a:lnTo>
                    <a:pt x="140812" y="175156"/>
                  </a:lnTo>
                  <a:lnTo>
                    <a:pt x="219011" y="175156"/>
                  </a:lnTo>
                  <a:lnTo>
                    <a:pt x="216767" y="172040"/>
                  </a:lnTo>
                  <a:lnTo>
                    <a:pt x="195512" y="143084"/>
                  </a:lnTo>
                  <a:lnTo>
                    <a:pt x="190918" y="135606"/>
                  </a:lnTo>
                  <a:lnTo>
                    <a:pt x="189173" y="128718"/>
                  </a:lnTo>
                  <a:lnTo>
                    <a:pt x="190478" y="121736"/>
                  </a:lnTo>
                  <a:lnTo>
                    <a:pt x="195030" y="113975"/>
                  </a:lnTo>
                  <a:lnTo>
                    <a:pt x="215034" y="86625"/>
                  </a:lnTo>
                  <a:lnTo>
                    <a:pt x="219004" y="81055"/>
                  </a:lnTo>
                  <a:lnTo>
                    <a:pt x="140896" y="81055"/>
                  </a:lnTo>
                  <a:lnTo>
                    <a:pt x="104298" y="28006"/>
                  </a:lnTo>
                  <a:lnTo>
                    <a:pt x="92489" y="11172"/>
                  </a:lnTo>
                  <a:lnTo>
                    <a:pt x="89567" y="7067"/>
                  </a:lnTo>
                  <a:lnTo>
                    <a:pt x="85107" y="1193"/>
                  </a:lnTo>
                  <a:lnTo>
                    <a:pt x="81159" y="1047"/>
                  </a:lnTo>
                  <a:lnTo>
                    <a:pt x="62970" y="575"/>
                  </a:lnTo>
                  <a:lnTo>
                    <a:pt x="44473" y="458"/>
                  </a:lnTo>
                  <a:close/>
                </a:path>
                <a:path w="281940" h="263525">
                  <a:moveTo>
                    <a:pt x="219011" y="175156"/>
                  </a:moveTo>
                  <a:lnTo>
                    <a:pt x="140812" y="175156"/>
                  </a:lnTo>
                  <a:lnTo>
                    <a:pt x="181626" y="233611"/>
                  </a:lnTo>
                  <a:lnTo>
                    <a:pt x="197610" y="256278"/>
                  </a:lnTo>
                  <a:lnTo>
                    <a:pt x="201271" y="261929"/>
                  </a:lnTo>
                  <a:lnTo>
                    <a:pt x="223257" y="262451"/>
                  </a:lnTo>
                  <a:lnTo>
                    <a:pt x="242092" y="262563"/>
                  </a:lnTo>
                  <a:lnTo>
                    <a:pt x="281541" y="262473"/>
                  </a:lnTo>
                  <a:lnTo>
                    <a:pt x="237961" y="201467"/>
                  </a:lnTo>
                  <a:lnTo>
                    <a:pt x="219011" y="175156"/>
                  </a:lnTo>
                  <a:close/>
                </a:path>
                <a:path w="281940" h="263525">
                  <a:moveTo>
                    <a:pt x="219815" y="0"/>
                  </a:moveTo>
                  <a:lnTo>
                    <a:pt x="181994" y="20250"/>
                  </a:lnTo>
                  <a:lnTo>
                    <a:pt x="172442" y="35367"/>
                  </a:lnTo>
                  <a:lnTo>
                    <a:pt x="162285" y="50338"/>
                  </a:lnTo>
                  <a:lnTo>
                    <a:pt x="151708" y="65467"/>
                  </a:lnTo>
                  <a:lnTo>
                    <a:pt x="140896" y="81055"/>
                  </a:lnTo>
                  <a:lnTo>
                    <a:pt x="219004" y="81055"/>
                  </a:lnTo>
                  <a:lnTo>
                    <a:pt x="234924" y="58711"/>
                  </a:lnTo>
                  <a:lnTo>
                    <a:pt x="275649" y="922"/>
                  </a:lnTo>
                  <a:lnTo>
                    <a:pt x="246284" y="922"/>
                  </a:lnTo>
                  <a:lnTo>
                    <a:pt x="232808" y="872"/>
                  </a:lnTo>
                  <a:lnTo>
                    <a:pt x="219815" y="0"/>
                  </a:lnTo>
                  <a:close/>
                </a:path>
                <a:path w="281940" h="263525">
                  <a:moveTo>
                    <a:pt x="276012" y="408"/>
                  </a:moveTo>
                  <a:lnTo>
                    <a:pt x="246284" y="922"/>
                  </a:lnTo>
                  <a:lnTo>
                    <a:pt x="275649" y="922"/>
                  </a:lnTo>
                  <a:lnTo>
                    <a:pt x="276012" y="4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11">
              <a:extLst>
                <a:ext uri="{FF2B5EF4-FFF2-40B4-BE49-F238E27FC236}">
                  <a16:creationId xmlns:a16="http://schemas.microsoft.com/office/drawing/2014/main" id="{32739CBA-A3D7-4F84-8183-5EC42C57BD1B}"/>
                </a:ext>
              </a:extLst>
            </p:cNvPr>
            <p:cNvSpPr/>
            <p:nvPr/>
          </p:nvSpPr>
          <p:spPr>
            <a:xfrm>
              <a:off x="6390920" y="2509287"/>
              <a:ext cx="248920" cy="275590"/>
            </a:xfrm>
            <a:custGeom>
              <a:avLst/>
              <a:gdLst/>
              <a:ahLst/>
              <a:cxnLst/>
              <a:rect l="l" t="t" r="r" b="b"/>
              <a:pathLst>
                <a:path w="248920" h="275589">
                  <a:moveTo>
                    <a:pt x="134084" y="0"/>
                  </a:moveTo>
                  <a:lnTo>
                    <a:pt x="87798" y="9119"/>
                  </a:lnTo>
                  <a:lnTo>
                    <a:pt x="48534" y="30465"/>
                  </a:lnTo>
                  <a:lnTo>
                    <a:pt x="20084" y="62462"/>
                  </a:lnTo>
                  <a:lnTo>
                    <a:pt x="3542" y="103338"/>
                  </a:lnTo>
                  <a:lnTo>
                    <a:pt x="0" y="151324"/>
                  </a:lnTo>
                  <a:lnTo>
                    <a:pt x="9819" y="193454"/>
                  </a:lnTo>
                  <a:lnTo>
                    <a:pt x="32186" y="228985"/>
                  </a:lnTo>
                  <a:lnTo>
                    <a:pt x="65175" y="255759"/>
                  </a:lnTo>
                  <a:lnTo>
                    <a:pt x="106865" y="271614"/>
                  </a:lnTo>
                  <a:lnTo>
                    <a:pt x="150548" y="275170"/>
                  </a:lnTo>
                  <a:lnTo>
                    <a:pt x="191245" y="267963"/>
                  </a:lnTo>
                  <a:lnTo>
                    <a:pt x="224960" y="251165"/>
                  </a:lnTo>
                  <a:lnTo>
                    <a:pt x="247699" y="225950"/>
                  </a:lnTo>
                  <a:lnTo>
                    <a:pt x="233624" y="213279"/>
                  </a:lnTo>
                  <a:lnTo>
                    <a:pt x="144122" y="213279"/>
                  </a:lnTo>
                  <a:lnTo>
                    <a:pt x="117259" y="209021"/>
                  </a:lnTo>
                  <a:lnTo>
                    <a:pt x="93798" y="192988"/>
                  </a:lnTo>
                  <a:lnTo>
                    <a:pt x="77865" y="167358"/>
                  </a:lnTo>
                  <a:lnTo>
                    <a:pt x="72581" y="137153"/>
                  </a:lnTo>
                  <a:lnTo>
                    <a:pt x="78013" y="107138"/>
                  </a:lnTo>
                  <a:lnTo>
                    <a:pt x="94227" y="82080"/>
                  </a:lnTo>
                  <a:lnTo>
                    <a:pt x="119955" y="65912"/>
                  </a:lnTo>
                  <a:lnTo>
                    <a:pt x="149118" y="61714"/>
                  </a:lnTo>
                  <a:lnTo>
                    <a:pt x="233710" y="61714"/>
                  </a:lnTo>
                  <a:lnTo>
                    <a:pt x="248631" y="48102"/>
                  </a:lnTo>
                  <a:lnTo>
                    <a:pt x="218412" y="20257"/>
                  </a:lnTo>
                  <a:lnTo>
                    <a:pt x="178926" y="3967"/>
                  </a:lnTo>
                  <a:lnTo>
                    <a:pt x="134084" y="0"/>
                  </a:lnTo>
                  <a:close/>
                </a:path>
                <a:path w="248920" h="275589">
                  <a:moveTo>
                    <a:pt x="203815" y="186443"/>
                  </a:moveTo>
                  <a:lnTo>
                    <a:pt x="173327" y="205756"/>
                  </a:lnTo>
                  <a:lnTo>
                    <a:pt x="144122" y="213279"/>
                  </a:lnTo>
                  <a:lnTo>
                    <a:pt x="233624" y="213279"/>
                  </a:lnTo>
                  <a:lnTo>
                    <a:pt x="203815" y="186443"/>
                  </a:lnTo>
                  <a:close/>
                </a:path>
                <a:path w="248920" h="275589">
                  <a:moveTo>
                    <a:pt x="233710" y="61714"/>
                  </a:moveTo>
                  <a:lnTo>
                    <a:pt x="149118" y="61714"/>
                  </a:lnTo>
                  <a:lnTo>
                    <a:pt x="178246" y="69414"/>
                  </a:lnTo>
                  <a:lnTo>
                    <a:pt x="203868" y="88939"/>
                  </a:lnTo>
                  <a:lnTo>
                    <a:pt x="233710" y="617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12">
              <a:extLst>
                <a:ext uri="{FF2B5EF4-FFF2-40B4-BE49-F238E27FC236}">
                  <a16:creationId xmlns:a16="http://schemas.microsoft.com/office/drawing/2014/main" id="{343FE02B-232B-43A6-812F-B53AFECC9655}"/>
                </a:ext>
              </a:extLst>
            </p:cNvPr>
            <p:cNvSpPr/>
            <p:nvPr/>
          </p:nvSpPr>
          <p:spPr>
            <a:xfrm>
              <a:off x="6794374" y="2576619"/>
              <a:ext cx="0" cy="200660"/>
            </a:xfrm>
            <a:custGeom>
              <a:avLst/>
              <a:gdLst/>
              <a:ahLst/>
              <a:cxnLst/>
              <a:rect l="l" t="t" r="r" b="b"/>
              <a:pathLst>
                <a:path h="200660">
                  <a:moveTo>
                    <a:pt x="0" y="0"/>
                  </a:moveTo>
                  <a:lnTo>
                    <a:pt x="0" y="200659"/>
                  </a:lnTo>
                </a:path>
              </a:pathLst>
            </a:custGeom>
            <a:ln w="722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13">
              <a:extLst>
                <a:ext uri="{FF2B5EF4-FFF2-40B4-BE49-F238E27FC236}">
                  <a16:creationId xmlns:a16="http://schemas.microsoft.com/office/drawing/2014/main" id="{D9A75E73-3796-41AD-9C2D-9FC2E6972FB7}"/>
                </a:ext>
              </a:extLst>
            </p:cNvPr>
            <p:cNvSpPr/>
            <p:nvPr/>
          </p:nvSpPr>
          <p:spPr>
            <a:xfrm>
              <a:off x="6683675" y="2575984"/>
              <a:ext cx="147320" cy="0"/>
            </a:xfrm>
            <a:custGeom>
              <a:avLst/>
              <a:gdLst/>
              <a:ahLst/>
              <a:cxnLst/>
              <a:rect l="l" t="t" r="r" b="b"/>
              <a:pathLst>
                <a:path w="147320">
                  <a:moveTo>
                    <a:pt x="0" y="0"/>
                  </a:moveTo>
                  <a:lnTo>
                    <a:pt x="14683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14">
              <a:extLst>
                <a:ext uri="{FF2B5EF4-FFF2-40B4-BE49-F238E27FC236}">
                  <a16:creationId xmlns:a16="http://schemas.microsoft.com/office/drawing/2014/main" id="{7291418E-C92E-4ABE-891D-2F824255C856}"/>
                </a:ext>
              </a:extLst>
            </p:cNvPr>
            <p:cNvSpPr/>
            <p:nvPr/>
          </p:nvSpPr>
          <p:spPr>
            <a:xfrm>
              <a:off x="6683675" y="2546139"/>
              <a:ext cx="219710" cy="0"/>
            </a:xfrm>
            <a:custGeom>
              <a:avLst/>
              <a:gdLst/>
              <a:ahLst/>
              <a:cxnLst/>
              <a:rect l="l" t="t" r="r" b="b"/>
              <a:pathLst>
                <a:path w="219709">
                  <a:moveTo>
                    <a:pt x="0" y="0"/>
                  </a:moveTo>
                  <a:lnTo>
                    <a:pt x="219480" y="0"/>
                  </a:lnTo>
                </a:path>
              </a:pathLst>
            </a:custGeom>
            <a:ln w="584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5">
              <a:extLst>
                <a:ext uri="{FF2B5EF4-FFF2-40B4-BE49-F238E27FC236}">
                  <a16:creationId xmlns:a16="http://schemas.microsoft.com/office/drawing/2014/main" id="{AEC8028C-E2AF-4B1B-99B1-9C9C358D5D73}"/>
                </a:ext>
              </a:extLst>
            </p:cNvPr>
            <p:cNvSpPr/>
            <p:nvPr/>
          </p:nvSpPr>
          <p:spPr>
            <a:xfrm>
              <a:off x="5809482" y="2482974"/>
              <a:ext cx="138142" cy="9734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16">
              <a:extLst>
                <a:ext uri="{FF2B5EF4-FFF2-40B4-BE49-F238E27FC236}">
                  <a16:creationId xmlns:a16="http://schemas.microsoft.com/office/drawing/2014/main" id="{2F9B2770-4911-4ADE-BE83-FB1AD6F2CA90}"/>
                </a:ext>
              </a:extLst>
            </p:cNvPr>
            <p:cNvSpPr/>
            <p:nvPr/>
          </p:nvSpPr>
          <p:spPr>
            <a:xfrm>
              <a:off x="6133290" y="2572212"/>
              <a:ext cx="136753" cy="14956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17">
              <a:extLst>
                <a:ext uri="{FF2B5EF4-FFF2-40B4-BE49-F238E27FC236}">
                  <a16:creationId xmlns:a16="http://schemas.microsoft.com/office/drawing/2014/main" id="{700E26AD-2DFF-46AC-B08A-E85821DF1A07}"/>
                </a:ext>
              </a:extLst>
            </p:cNvPr>
            <p:cNvSpPr/>
            <p:nvPr/>
          </p:nvSpPr>
          <p:spPr>
            <a:xfrm>
              <a:off x="7006671" y="2564458"/>
              <a:ext cx="130175" cy="56515"/>
            </a:xfrm>
            <a:custGeom>
              <a:avLst/>
              <a:gdLst/>
              <a:ahLst/>
              <a:cxnLst/>
              <a:rect l="l" t="t" r="r" b="b"/>
              <a:pathLst>
                <a:path w="130175" h="56514">
                  <a:moveTo>
                    <a:pt x="65275" y="0"/>
                  </a:moveTo>
                  <a:lnTo>
                    <a:pt x="41164" y="3756"/>
                  </a:lnTo>
                  <a:lnTo>
                    <a:pt x="21635" y="14804"/>
                  </a:lnTo>
                  <a:lnTo>
                    <a:pt x="7597" y="32509"/>
                  </a:lnTo>
                  <a:lnTo>
                    <a:pt x="0" y="56113"/>
                  </a:lnTo>
                  <a:lnTo>
                    <a:pt x="129776" y="56113"/>
                  </a:lnTo>
                  <a:lnTo>
                    <a:pt x="122875" y="32509"/>
                  </a:lnTo>
                  <a:lnTo>
                    <a:pt x="109297" y="14902"/>
                  </a:lnTo>
                  <a:lnTo>
                    <a:pt x="89833" y="3873"/>
                  </a:lnTo>
                  <a:lnTo>
                    <a:pt x="652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19">
              <a:extLst>
                <a:ext uri="{FF2B5EF4-FFF2-40B4-BE49-F238E27FC236}">
                  <a16:creationId xmlns:a16="http://schemas.microsoft.com/office/drawing/2014/main" id="{CB5A2371-F2DC-4AE4-AD03-1CA2F79BEC10}"/>
                </a:ext>
              </a:extLst>
            </p:cNvPr>
            <p:cNvSpPr/>
            <p:nvPr/>
          </p:nvSpPr>
          <p:spPr>
            <a:xfrm>
              <a:off x="8717006" y="2640899"/>
              <a:ext cx="677545" cy="104139"/>
            </a:xfrm>
            <a:custGeom>
              <a:avLst/>
              <a:gdLst/>
              <a:ahLst/>
              <a:cxnLst/>
              <a:rect l="l" t="t" r="r" b="b"/>
              <a:pathLst>
                <a:path w="677545" h="104139">
                  <a:moveTo>
                    <a:pt x="0" y="104140"/>
                  </a:moveTo>
                  <a:lnTo>
                    <a:pt x="677152" y="104140"/>
                  </a:lnTo>
                  <a:lnTo>
                    <a:pt x="677152" y="0"/>
                  </a:lnTo>
                  <a:lnTo>
                    <a:pt x="0" y="0"/>
                  </a:lnTo>
                  <a:lnTo>
                    <a:pt x="0" y="104140"/>
                  </a:lnTo>
                  <a:close/>
                </a:path>
              </a:pathLst>
            </a:custGeom>
            <a:solidFill>
              <a:srgbClr val="0037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20">
              <a:extLst>
                <a:ext uri="{FF2B5EF4-FFF2-40B4-BE49-F238E27FC236}">
                  <a16:creationId xmlns:a16="http://schemas.microsoft.com/office/drawing/2014/main" id="{17A3D6EA-081B-4F99-B1CD-7518388E7AE6}"/>
                </a:ext>
              </a:extLst>
            </p:cNvPr>
            <p:cNvSpPr/>
            <p:nvPr/>
          </p:nvSpPr>
          <p:spPr>
            <a:xfrm>
              <a:off x="8717006" y="2154489"/>
              <a:ext cx="120014" cy="486409"/>
            </a:xfrm>
            <a:custGeom>
              <a:avLst/>
              <a:gdLst/>
              <a:ahLst/>
              <a:cxnLst/>
              <a:rect l="l" t="t" r="r" b="b"/>
              <a:pathLst>
                <a:path w="120015" h="486410">
                  <a:moveTo>
                    <a:pt x="0" y="486409"/>
                  </a:moveTo>
                  <a:lnTo>
                    <a:pt x="119493" y="486409"/>
                  </a:lnTo>
                  <a:lnTo>
                    <a:pt x="119493" y="0"/>
                  </a:lnTo>
                  <a:lnTo>
                    <a:pt x="0" y="0"/>
                  </a:lnTo>
                  <a:lnTo>
                    <a:pt x="0" y="486409"/>
                  </a:lnTo>
                  <a:close/>
                </a:path>
              </a:pathLst>
            </a:custGeom>
            <a:solidFill>
              <a:srgbClr val="0037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21">
              <a:extLst>
                <a:ext uri="{FF2B5EF4-FFF2-40B4-BE49-F238E27FC236}">
                  <a16:creationId xmlns:a16="http://schemas.microsoft.com/office/drawing/2014/main" id="{A3D2E55A-7D4B-41E0-884B-701152FFB714}"/>
                </a:ext>
              </a:extLst>
            </p:cNvPr>
            <p:cNvSpPr/>
            <p:nvPr/>
          </p:nvSpPr>
          <p:spPr>
            <a:xfrm>
              <a:off x="8997605" y="2154858"/>
              <a:ext cx="116205" cy="485775"/>
            </a:xfrm>
            <a:custGeom>
              <a:avLst/>
              <a:gdLst/>
              <a:ahLst/>
              <a:cxnLst/>
              <a:rect l="l" t="t" r="r" b="b"/>
              <a:pathLst>
                <a:path w="116204" h="485775">
                  <a:moveTo>
                    <a:pt x="115965" y="0"/>
                  </a:moveTo>
                  <a:lnTo>
                    <a:pt x="0" y="0"/>
                  </a:lnTo>
                  <a:lnTo>
                    <a:pt x="0" y="485775"/>
                  </a:lnTo>
                  <a:lnTo>
                    <a:pt x="115965" y="485775"/>
                  </a:lnTo>
                  <a:lnTo>
                    <a:pt x="115965" y="0"/>
                  </a:lnTo>
                  <a:close/>
                </a:path>
              </a:pathLst>
            </a:custGeom>
            <a:solidFill>
              <a:srgbClr val="0037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22">
              <a:extLst>
                <a:ext uri="{FF2B5EF4-FFF2-40B4-BE49-F238E27FC236}">
                  <a16:creationId xmlns:a16="http://schemas.microsoft.com/office/drawing/2014/main" id="{A6256F5C-BBC6-435A-AD41-EA8D0B1D7212}"/>
                </a:ext>
              </a:extLst>
            </p:cNvPr>
            <p:cNvSpPr/>
            <p:nvPr/>
          </p:nvSpPr>
          <p:spPr>
            <a:xfrm>
              <a:off x="9274664" y="2154858"/>
              <a:ext cx="120014" cy="485775"/>
            </a:xfrm>
            <a:custGeom>
              <a:avLst/>
              <a:gdLst/>
              <a:ahLst/>
              <a:cxnLst/>
              <a:rect l="l" t="t" r="r" b="b"/>
              <a:pathLst>
                <a:path w="120015" h="485775">
                  <a:moveTo>
                    <a:pt x="119493" y="0"/>
                  </a:moveTo>
                  <a:lnTo>
                    <a:pt x="0" y="0"/>
                  </a:lnTo>
                  <a:lnTo>
                    <a:pt x="0" y="485775"/>
                  </a:lnTo>
                  <a:lnTo>
                    <a:pt x="119493" y="485775"/>
                  </a:lnTo>
                  <a:lnTo>
                    <a:pt x="119493" y="0"/>
                  </a:lnTo>
                  <a:close/>
                </a:path>
              </a:pathLst>
            </a:custGeom>
            <a:solidFill>
              <a:srgbClr val="0037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23">
              <a:extLst>
                <a:ext uri="{FF2B5EF4-FFF2-40B4-BE49-F238E27FC236}">
                  <a16:creationId xmlns:a16="http://schemas.microsoft.com/office/drawing/2014/main" id="{86A117A5-B00B-442C-9328-F24F47C8A9E4}"/>
                </a:ext>
              </a:extLst>
            </p:cNvPr>
            <p:cNvSpPr/>
            <p:nvPr/>
          </p:nvSpPr>
          <p:spPr>
            <a:xfrm>
              <a:off x="9467560" y="2318560"/>
              <a:ext cx="399415" cy="426720"/>
            </a:xfrm>
            <a:custGeom>
              <a:avLst/>
              <a:gdLst/>
              <a:ahLst/>
              <a:cxnLst/>
              <a:rect l="l" t="t" r="r" b="b"/>
              <a:pathLst>
                <a:path w="399415" h="426719">
                  <a:moveTo>
                    <a:pt x="232799" y="0"/>
                  </a:moveTo>
                  <a:lnTo>
                    <a:pt x="0" y="0"/>
                  </a:lnTo>
                  <a:lnTo>
                    <a:pt x="0" y="426479"/>
                  </a:lnTo>
                  <a:lnTo>
                    <a:pt x="240778" y="426479"/>
                  </a:lnTo>
                  <a:lnTo>
                    <a:pt x="256921" y="425982"/>
                  </a:lnTo>
                  <a:lnTo>
                    <a:pt x="302723" y="418521"/>
                  </a:lnTo>
                  <a:lnTo>
                    <a:pt x="342065" y="402092"/>
                  </a:lnTo>
                  <a:lnTo>
                    <a:pt x="372205" y="376601"/>
                  </a:lnTo>
                  <a:lnTo>
                    <a:pt x="392233" y="341623"/>
                  </a:lnTo>
                  <a:lnTo>
                    <a:pt x="392502" y="340659"/>
                  </a:lnTo>
                  <a:lnTo>
                    <a:pt x="111525" y="340659"/>
                  </a:lnTo>
                  <a:lnTo>
                    <a:pt x="111525" y="253060"/>
                  </a:lnTo>
                  <a:lnTo>
                    <a:pt x="390808" y="253060"/>
                  </a:lnTo>
                  <a:lnTo>
                    <a:pt x="389507" y="249716"/>
                  </a:lnTo>
                  <a:lnTo>
                    <a:pt x="360600" y="217112"/>
                  </a:lnTo>
                  <a:lnTo>
                    <a:pt x="331057" y="200852"/>
                  </a:lnTo>
                  <a:lnTo>
                    <a:pt x="351968" y="185042"/>
                  </a:lnTo>
                  <a:lnTo>
                    <a:pt x="363947" y="168989"/>
                  </a:lnTo>
                  <a:lnTo>
                    <a:pt x="111525" y="168989"/>
                  </a:lnTo>
                  <a:lnTo>
                    <a:pt x="111525" y="85829"/>
                  </a:lnTo>
                  <a:lnTo>
                    <a:pt x="375939" y="85829"/>
                  </a:lnTo>
                  <a:lnTo>
                    <a:pt x="369115" y="65140"/>
                  </a:lnTo>
                  <a:lnTo>
                    <a:pt x="339905" y="29632"/>
                  </a:lnTo>
                  <a:lnTo>
                    <a:pt x="293652" y="7410"/>
                  </a:lnTo>
                  <a:lnTo>
                    <a:pt x="265052" y="1853"/>
                  </a:lnTo>
                  <a:lnTo>
                    <a:pt x="232799" y="0"/>
                  </a:lnTo>
                  <a:close/>
                </a:path>
                <a:path w="399415" h="426719">
                  <a:moveTo>
                    <a:pt x="390808" y="253060"/>
                  </a:moveTo>
                  <a:lnTo>
                    <a:pt x="228380" y="253060"/>
                  </a:lnTo>
                  <a:lnTo>
                    <a:pt x="250833" y="255769"/>
                  </a:lnTo>
                  <a:lnTo>
                    <a:pt x="266877" y="263897"/>
                  </a:lnTo>
                  <a:lnTo>
                    <a:pt x="276508" y="277444"/>
                  </a:lnTo>
                  <a:lnTo>
                    <a:pt x="279719" y="296409"/>
                  </a:lnTo>
                  <a:lnTo>
                    <a:pt x="278914" y="306065"/>
                  </a:lnTo>
                  <a:lnTo>
                    <a:pt x="250831" y="337670"/>
                  </a:lnTo>
                  <a:lnTo>
                    <a:pt x="228380" y="340659"/>
                  </a:lnTo>
                  <a:lnTo>
                    <a:pt x="392502" y="340659"/>
                  </a:lnTo>
                  <a:lnTo>
                    <a:pt x="396108" y="327720"/>
                  </a:lnTo>
                  <a:lnTo>
                    <a:pt x="398436" y="312651"/>
                  </a:lnTo>
                  <a:lnTo>
                    <a:pt x="399212" y="296409"/>
                  </a:lnTo>
                  <a:lnTo>
                    <a:pt x="398133" y="279137"/>
                  </a:lnTo>
                  <a:lnTo>
                    <a:pt x="394897" y="263571"/>
                  </a:lnTo>
                  <a:lnTo>
                    <a:pt x="390808" y="253060"/>
                  </a:lnTo>
                  <a:close/>
                </a:path>
                <a:path w="399415" h="426719">
                  <a:moveTo>
                    <a:pt x="375939" y="85829"/>
                  </a:moveTo>
                  <a:lnTo>
                    <a:pt x="214213" y="85829"/>
                  </a:lnTo>
                  <a:lnTo>
                    <a:pt x="227244" y="86548"/>
                  </a:lnTo>
                  <a:lnTo>
                    <a:pt x="238004" y="88702"/>
                  </a:lnTo>
                  <a:lnTo>
                    <a:pt x="262902" y="123870"/>
                  </a:lnTo>
                  <a:lnTo>
                    <a:pt x="262265" y="131399"/>
                  </a:lnTo>
                  <a:lnTo>
                    <a:pt x="238004" y="165237"/>
                  </a:lnTo>
                  <a:lnTo>
                    <a:pt x="214213" y="168989"/>
                  </a:lnTo>
                  <a:lnTo>
                    <a:pt x="363947" y="168989"/>
                  </a:lnTo>
                  <a:lnTo>
                    <a:pt x="366906" y="165023"/>
                  </a:lnTo>
                  <a:lnTo>
                    <a:pt x="375869" y="140799"/>
                  </a:lnTo>
                  <a:lnTo>
                    <a:pt x="378857" y="112373"/>
                  </a:lnTo>
                  <a:lnTo>
                    <a:pt x="376421" y="87290"/>
                  </a:lnTo>
                  <a:lnTo>
                    <a:pt x="375939" y="85829"/>
                  </a:lnTo>
                  <a:close/>
                </a:path>
              </a:pathLst>
            </a:custGeom>
            <a:solidFill>
              <a:srgbClr val="0037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24">
              <a:extLst>
                <a:ext uri="{FF2B5EF4-FFF2-40B4-BE49-F238E27FC236}">
                  <a16:creationId xmlns:a16="http://schemas.microsoft.com/office/drawing/2014/main" id="{90427190-83F0-40EB-9B9A-C3F12B0BAAA7}"/>
                </a:ext>
              </a:extLst>
            </p:cNvPr>
            <p:cNvSpPr/>
            <p:nvPr/>
          </p:nvSpPr>
          <p:spPr>
            <a:xfrm>
              <a:off x="9901347" y="2307942"/>
              <a:ext cx="370205" cy="447040"/>
            </a:xfrm>
            <a:custGeom>
              <a:avLst/>
              <a:gdLst/>
              <a:ahLst/>
              <a:cxnLst/>
              <a:rect l="l" t="t" r="r" b="b"/>
              <a:pathLst>
                <a:path w="370205" h="447039">
                  <a:moveTo>
                    <a:pt x="357406" y="88478"/>
                  </a:moveTo>
                  <a:lnTo>
                    <a:pt x="193847" y="88478"/>
                  </a:lnTo>
                  <a:lnTo>
                    <a:pt x="205411" y="89474"/>
                  </a:lnTo>
                  <a:lnTo>
                    <a:pt x="216200" y="92461"/>
                  </a:lnTo>
                  <a:lnTo>
                    <a:pt x="248731" y="122761"/>
                  </a:lnTo>
                  <a:lnTo>
                    <a:pt x="253154" y="145985"/>
                  </a:lnTo>
                  <a:lnTo>
                    <a:pt x="253154" y="160152"/>
                  </a:lnTo>
                  <a:lnTo>
                    <a:pt x="208904" y="164131"/>
                  </a:lnTo>
                  <a:lnTo>
                    <a:pt x="195901" y="165371"/>
                  </a:lnTo>
                  <a:lnTo>
                    <a:pt x="144473" y="173747"/>
                  </a:lnTo>
                  <a:lnTo>
                    <a:pt x="99588" y="186695"/>
                  </a:lnTo>
                  <a:lnTo>
                    <a:pt x="60164" y="206111"/>
                  </a:lnTo>
                  <a:lnTo>
                    <a:pt x="28773" y="232822"/>
                  </a:lnTo>
                  <a:lnTo>
                    <a:pt x="7474" y="267914"/>
                  </a:lnTo>
                  <a:lnTo>
                    <a:pt x="0" y="311456"/>
                  </a:lnTo>
                  <a:lnTo>
                    <a:pt x="773" y="326968"/>
                  </a:lnTo>
                  <a:lnTo>
                    <a:pt x="12397" y="368533"/>
                  </a:lnTo>
                  <a:lnTo>
                    <a:pt x="35460" y="401875"/>
                  </a:lnTo>
                  <a:lnTo>
                    <a:pt x="67161" y="426257"/>
                  </a:lnTo>
                  <a:lnTo>
                    <a:pt x="106086" y="441614"/>
                  </a:lnTo>
                  <a:lnTo>
                    <a:pt x="147827" y="446845"/>
                  </a:lnTo>
                  <a:lnTo>
                    <a:pt x="164728" y="446152"/>
                  </a:lnTo>
                  <a:lnTo>
                    <a:pt x="211124" y="435777"/>
                  </a:lnTo>
                  <a:lnTo>
                    <a:pt x="248544" y="414455"/>
                  </a:lnTo>
                  <a:lnTo>
                    <a:pt x="258473" y="405244"/>
                  </a:lnTo>
                  <a:lnTo>
                    <a:pt x="370009" y="405244"/>
                  </a:lnTo>
                  <a:lnTo>
                    <a:pt x="370009" y="355695"/>
                  </a:lnTo>
                  <a:lnTo>
                    <a:pt x="175272" y="355695"/>
                  </a:lnTo>
                  <a:lnTo>
                    <a:pt x="160714" y="354894"/>
                  </a:lnTo>
                  <a:lnTo>
                    <a:pt x="121382" y="335927"/>
                  </a:lnTo>
                  <a:lnTo>
                    <a:pt x="112415" y="308796"/>
                  </a:lnTo>
                  <a:lnTo>
                    <a:pt x="113329" y="298817"/>
                  </a:lnTo>
                  <a:lnTo>
                    <a:pt x="135737" y="263208"/>
                  </a:lnTo>
                  <a:lnTo>
                    <a:pt x="178811" y="246861"/>
                  </a:lnTo>
                  <a:lnTo>
                    <a:pt x="226245" y="240097"/>
                  </a:lnTo>
                  <a:lnTo>
                    <a:pt x="254044" y="238003"/>
                  </a:lnTo>
                  <a:lnTo>
                    <a:pt x="370009" y="238003"/>
                  </a:lnTo>
                  <a:lnTo>
                    <a:pt x="369910" y="160152"/>
                  </a:lnTo>
                  <a:lnTo>
                    <a:pt x="369232" y="141934"/>
                  </a:lnTo>
                  <a:lnTo>
                    <a:pt x="366905" y="122657"/>
                  </a:lnTo>
                  <a:lnTo>
                    <a:pt x="363030" y="104983"/>
                  </a:lnTo>
                  <a:lnTo>
                    <a:pt x="357612" y="88918"/>
                  </a:lnTo>
                  <a:lnTo>
                    <a:pt x="357406" y="88478"/>
                  </a:lnTo>
                  <a:close/>
                </a:path>
                <a:path w="370205" h="447039">
                  <a:moveTo>
                    <a:pt x="370009" y="405244"/>
                  </a:moveTo>
                  <a:lnTo>
                    <a:pt x="258473" y="405244"/>
                  </a:lnTo>
                  <a:lnTo>
                    <a:pt x="263782" y="437096"/>
                  </a:lnTo>
                  <a:lnTo>
                    <a:pt x="370009" y="437096"/>
                  </a:lnTo>
                  <a:lnTo>
                    <a:pt x="370009" y="405244"/>
                  </a:lnTo>
                  <a:close/>
                </a:path>
                <a:path w="370205" h="447039">
                  <a:moveTo>
                    <a:pt x="370009" y="238003"/>
                  </a:moveTo>
                  <a:lnTo>
                    <a:pt x="254044" y="238003"/>
                  </a:lnTo>
                  <a:lnTo>
                    <a:pt x="254044" y="324733"/>
                  </a:lnTo>
                  <a:lnTo>
                    <a:pt x="246155" y="331088"/>
                  </a:lnTo>
                  <a:lnTo>
                    <a:pt x="207709" y="350721"/>
                  </a:lnTo>
                  <a:lnTo>
                    <a:pt x="175272" y="355695"/>
                  </a:lnTo>
                  <a:lnTo>
                    <a:pt x="370009" y="355695"/>
                  </a:lnTo>
                  <a:lnTo>
                    <a:pt x="370009" y="238003"/>
                  </a:lnTo>
                  <a:close/>
                </a:path>
                <a:path w="370205" h="447039">
                  <a:moveTo>
                    <a:pt x="200936" y="0"/>
                  </a:moveTo>
                  <a:lnTo>
                    <a:pt x="160215" y="3088"/>
                  </a:lnTo>
                  <a:lnTo>
                    <a:pt x="115525" y="14146"/>
                  </a:lnTo>
                  <a:lnTo>
                    <a:pt x="71254" y="36281"/>
                  </a:lnTo>
                  <a:lnTo>
                    <a:pt x="41461" y="61493"/>
                  </a:lnTo>
                  <a:lnTo>
                    <a:pt x="32752" y="71673"/>
                  </a:lnTo>
                  <a:lnTo>
                    <a:pt x="111535" y="126530"/>
                  </a:lnTo>
                  <a:lnTo>
                    <a:pt x="122265" y="116356"/>
                  </a:lnTo>
                  <a:lnTo>
                    <a:pt x="133218" y="107950"/>
                  </a:lnTo>
                  <a:lnTo>
                    <a:pt x="176808" y="90468"/>
                  </a:lnTo>
                  <a:lnTo>
                    <a:pt x="193847" y="88478"/>
                  </a:lnTo>
                  <a:lnTo>
                    <a:pt x="357406" y="88478"/>
                  </a:lnTo>
                  <a:lnTo>
                    <a:pt x="350775" y="74322"/>
                  </a:lnTo>
                  <a:lnTo>
                    <a:pt x="322639" y="38490"/>
                  </a:lnTo>
                  <a:lnTo>
                    <a:pt x="284059" y="14592"/>
                  </a:lnTo>
                  <a:lnTo>
                    <a:pt x="236558" y="2319"/>
                  </a:lnTo>
                  <a:lnTo>
                    <a:pt x="219135" y="579"/>
                  </a:lnTo>
                  <a:lnTo>
                    <a:pt x="200936" y="0"/>
                  </a:lnTo>
                  <a:close/>
                </a:path>
              </a:pathLst>
            </a:custGeom>
            <a:solidFill>
              <a:srgbClr val="0037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25">
              <a:extLst>
                <a:ext uri="{FF2B5EF4-FFF2-40B4-BE49-F238E27FC236}">
                  <a16:creationId xmlns:a16="http://schemas.microsoft.com/office/drawing/2014/main" id="{7FBCC790-4DB8-41F1-A6BA-F3F7A74C661F}"/>
                </a:ext>
              </a:extLst>
            </p:cNvPr>
            <p:cNvSpPr/>
            <p:nvPr/>
          </p:nvSpPr>
          <p:spPr>
            <a:xfrm>
              <a:off x="10317306" y="2135392"/>
              <a:ext cx="432434" cy="619760"/>
            </a:xfrm>
            <a:custGeom>
              <a:avLst/>
              <a:gdLst/>
              <a:ahLst/>
              <a:cxnLst/>
              <a:rect l="l" t="t" r="r" b="b"/>
              <a:pathLst>
                <a:path w="432434" h="619760">
                  <a:moveTo>
                    <a:pt x="301841" y="0"/>
                  </a:moveTo>
                  <a:lnTo>
                    <a:pt x="286344" y="35391"/>
                  </a:lnTo>
                  <a:lnTo>
                    <a:pt x="216859" y="48668"/>
                  </a:lnTo>
                  <a:lnTo>
                    <a:pt x="187147" y="52492"/>
                  </a:lnTo>
                  <a:lnTo>
                    <a:pt x="135370" y="69745"/>
                  </a:lnTo>
                  <a:lnTo>
                    <a:pt x="93518" y="99133"/>
                  </a:lnTo>
                  <a:lnTo>
                    <a:pt x="60102" y="136519"/>
                  </a:lnTo>
                  <a:lnTo>
                    <a:pt x="34761" y="180871"/>
                  </a:lnTo>
                  <a:lnTo>
                    <a:pt x="16836" y="230201"/>
                  </a:lnTo>
                  <a:lnTo>
                    <a:pt x="5965" y="283540"/>
                  </a:lnTo>
                  <a:lnTo>
                    <a:pt x="659" y="337075"/>
                  </a:lnTo>
                  <a:lnTo>
                    <a:pt x="0" y="363567"/>
                  </a:lnTo>
                  <a:lnTo>
                    <a:pt x="800" y="390998"/>
                  </a:lnTo>
                  <a:lnTo>
                    <a:pt x="7219" y="442314"/>
                  </a:lnTo>
                  <a:lnTo>
                    <a:pt x="20104" y="488962"/>
                  </a:lnTo>
                  <a:lnTo>
                    <a:pt x="39802" y="529438"/>
                  </a:lnTo>
                  <a:lnTo>
                    <a:pt x="66385" y="563359"/>
                  </a:lnTo>
                  <a:lnTo>
                    <a:pt x="100019" y="589903"/>
                  </a:lnTo>
                  <a:lnTo>
                    <a:pt x="140785" y="608678"/>
                  </a:lnTo>
                  <a:lnTo>
                    <a:pt x="189032" y="618203"/>
                  </a:lnTo>
                  <a:lnTo>
                    <a:pt x="215969" y="619394"/>
                  </a:lnTo>
                  <a:lnTo>
                    <a:pt x="241333" y="618258"/>
                  </a:lnTo>
                  <a:lnTo>
                    <a:pt x="287581" y="609181"/>
                  </a:lnTo>
                  <a:lnTo>
                    <a:pt x="327808" y="591465"/>
                  </a:lnTo>
                  <a:lnTo>
                    <a:pt x="361668" y="567576"/>
                  </a:lnTo>
                  <a:lnTo>
                    <a:pt x="389078" y="538091"/>
                  </a:lnTo>
                  <a:lnTo>
                    <a:pt x="398794" y="523826"/>
                  </a:lnTo>
                  <a:lnTo>
                    <a:pt x="216859" y="523826"/>
                  </a:lnTo>
                  <a:lnTo>
                    <a:pt x="193178" y="521836"/>
                  </a:lnTo>
                  <a:lnTo>
                    <a:pt x="155122" y="505909"/>
                  </a:lnTo>
                  <a:lnTo>
                    <a:pt x="129897" y="474612"/>
                  </a:lnTo>
                  <a:lnTo>
                    <a:pt x="117499" y="433880"/>
                  </a:lnTo>
                  <a:lnTo>
                    <a:pt x="115951" y="410563"/>
                  </a:lnTo>
                  <a:lnTo>
                    <a:pt x="117528" y="387643"/>
                  </a:lnTo>
                  <a:lnTo>
                    <a:pt x="130140" y="347606"/>
                  </a:lnTo>
                  <a:lnTo>
                    <a:pt x="155365" y="316354"/>
                  </a:lnTo>
                  <a:lnTo>
                    <a:pt x="193205" y="300208"/>
                  </a:lnTo>
                  <a:lnTo>
                    <a:pt x="216859" y="298189"/>
                  </a:lnTo>
                  <a:lnTo>
                    <a:pt x="407191" y="298189"/>
                  </a:lnTo>
                  <a:lnTo>
                    <a:pt x="403409" y="290896"/>
                  </a:lnTo>
                  <a:lnTo>
                    <a:pt x="393396" y="275579"/>
                  </a:lnTo>
                  <a:lnTo>
                    <a:pt x="381943" y="261478"/>
                  </a:lnTo>
                  <a:lnTo>
                    <a:pt x="372509" y="252170"/>
                  </a:lnTo>
                  <a:lnTo>
                    <a:pt x="119491" y="252170"/>
                  </a:lnTo>
                  <a:lnTo>
                    <a:pt x="125796" y="226105"/>
                  </a:lnTo>
                  <a:lnTo>
                    <a:pt x="144384" y="184748"/>
                  </a:lnTo>
                  <a:lnTo>
                    <a:pt x="170942" y="157368"/>
                  </a:lnTo>
                  <a:lnTo>
                    <a:pt x="225718" y="138037"/>
                  </a:lnTo>
                  <a:lnTo>
                    <a:pt x="270868" y="133608"/>
                  </a:lnTo>
                  <a:lnTo>
                    <a:pt x="286596" y="131569"/>
                  </a:lnTo>
                  <a:lnTo>
                    <a:pt x="326186" y="122111"/>
                  </a:lnTo>
                  <a:lnTo>
                    <a:pt x="363357" y="99546"/>
                  </a:lnTo>
                  <a:lnTo>
                    <a:pt x="385043" y="64155"/>
                  </a:lnTo>
                  <a:lnTo>
                    <a:pt x="394781" y="15046"/>
                  </a:lnTo>
                  <a:lnTo>
                    <a:pt x="301841" y="0"/>
                  </a:lnTo>
                  <a:close/>
                </a:path>
                <a:path w="432434" h="619760">
                  <a:moveTo>
                    <a:pt x="407191" y="298189"/>
                  </a:moveTo>
                  <a:lnTo>
                    <a:pt x="216859" y="298189"/>
                  </a:lnTo>
                  <a:lnTo>
                    <a:pt x="240535" y="300208"/>
                  </a:lnTo>
                  <a:lnTo>
                    <a:pt x="261115" y="306262"/>
                  </a:lnTo>
                  <a:lnTo>
                    <a:pt x="292993" y="330482"/>
                  </a:lnTo>
                  <a:lnTo>
                    <a:pt x="312241" y="366658"/>
                  </a:lnTo>
                  <a:lnTo>
                    <a:pt x="318657" y="410563"/>
                  </a:lnTo>
                  <a:lnTo>
                    <a:pt x="317047" y="433909"/>
                  </a:lnTo>
                  <a:lnTo>
                    <a:pt x="304221" y="474361"/>
                  </a:lnTo>
                  <a:lnTo>
                    <a:pt x="278600" y="505662"/>
                  </a:lnTo>
                  <a:lnTo>
                    <a:pt x="240535" y="521808"/>
                  </a:lnTo>
                  <a:lnTo>
                    <a:pt x="216859" y="523826"/>
                  </a:lnTo>
                  <a:lnTo>
                    <a:pt x="398794" y="523826"/>
                  </a:lnTo>
                  <a:lnTo>
                    <a:pt x="417796" y="485325"/>
                  </a:lnTo>
                  <a:lnTo>
                    <a:pt x="428417" y="446076"/>
                  </a:lnTo>
                  <a:lnTo>
                    <a:pt x="431963" y="405265"/>
                  </a:lnTo>
                  <a:lnTo>
                    <a:pt x="431158" y="384003"/>
                  </a:lnTo>
                  <a:lnTo>
                    <a:pt x="428748" y="363567"/>
                  </a:lnTo>
                  <a:lnTo>
                    <a:pt x="424736" y="343960"/>
                  </a:lnTo>
                  <a:lnTo>
                    <a:pt x="419125" y="325183"/>
                  </a:lnTo>
                  <a:lnTo>
                    <a:pt x="411985" y="307431"/>
                  </a:lnTo>
                  <a:lnTo>
                    <a:pt x="407191" y="298189"/>
                  </a:lnTo>
                  <a:close/>
                </a:path>
                <a:path w="432434" h="619760">
                  <a:moveTo>
                    <a:pt x="238995" y="204402"/>
                  </a:moveTo>
                  <a:lnTo>
                    <a:pt x="192683" y="209908"/>
                  </a:lnTo>
                  <a:lnTo>
                    <a:pt x="152123" y="225196"/>
                  </a:lnTo>
                  <a:lnTo>
                    <a:pt x="119491" y="252170"/>
                  </a:lnTo>
                  <a:lnTo>
                    <a:pt x="372509" y="252170"/>
                  </a:lnTo>
                  <a:lnTo>
                    <a:pt x="338701" y="227707"/>
                  </a:lnTo>
                  <a:lnTo>
                    <a:pt x="302545" y="212857"/>
                  </a:lnTo>
                  <a:lnTo>
                    <a:pt x="261390" y="205340"/>
                  </a:lnTo>
                  <a:lnTo>
                    <a:pt x="238995" y="204402"/>
                  </a:lnTo>
                  <a:close/>
                </a:path>
              </a:pathLst>
            </a:custGeom>
            <a:solidFill>
              <a:srgbClr val="0037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26">
              <a:extLst>
                <a:ext uri="{FF2B5EF4-FFF2-40B4-BE49-F238E27FC236}">
                  <a16:creationId xmlns:a16="http://schemas.microsoft.com/office/drawing/2014/main" id="{5F9D6859-75A3-4583-99C4-0629F6DD1D19}"/>
                </a:ext>
              </a:extLst>
            </p:cNvPr>
            <p:cNvSpPr/>
            <p:nvPr/>
          </p:nvSpPr>
          <p:spPr>
            <a:xfrm>
              <a:off x="10782042" y="2307932"/>
              <a:ext cx="407670" cy="447040"/>
            </a:xfrm>
            <a:custGeom>
              <a:avLst/>
              <a:gdLst/>
              <a:ahLst/>
              <a:cxnLst/>
              <a:rect l="l" t="t" r="r" b="b"/>
              <a:pathLst>
                <a:path w="407669" h="447039">
                  <a:moveTo>
                    <a:pt x="207114" y="0"/>
                  </a:moveTo>
                  <a:lnTo>
                    <a:pt x="165849" y="3761"/>
                  </a:lnTo>
                  <a:lnTo>
                    <a:pt x="127011" y="15046"/>
                  </a:lnTo>
                  <a:lnTo>
                    <a:pt x="91710" y="33411"/>
                  </a:lnTo>
                  <a:lnTo>
                    <a:pt x="61066" y="58396"/>
                  </a:lnTo>
                  <a:lnTo>
                    <a:pt x="35720" y="90039"/>
                  </a:lnTo>
                  <a:lnTo>
                    <a:pt x="16365" y="128310"/>
                  </a:lnTo>
                  <a:lnTo>
                    <a:pt x="4083" y="172994"/>
                  </a:lnTo>
                  <a:lnTo>
                    <a:pt x="0" y="223867"/>
                  </a:lnTo>
                  <a:lnTo>
                    <a:pt x="1048" y="251634"/>
                  </a:lnTo>
                  <a:lnTo>
                    <a:pt x="9448" y="301185"/>
                  </a:lnTo>
                  <a:lnTo>
                    <a:pt x="25958" y="342911"/>
                  </a:lnTo>
                  <a:lnTo>
                    <a:pt x="48755" y="377638"/>
                  </a:lnTo>
                  <a:lnTo>
                    <a:pt x="77358" y="405452"/>
                  </a:lnTo>
                  <a:lnTo>
                    <a:pt x="110776" y="426020"/>
                  </a:lnTo>
                  <a:lnTo>
                    <a:pt x="148527" y="439379"/>
                  </a:lnTo>
                  <a:lnTo>
                    <a:pt x="188804" y="446016"/>
                  </a:lnTo>
                  <a:lnTo>
                    <a:pt x="209773" y="446845"/>
                  </a:lnTo>
                  <a:lnTo>
                    <a:pt x="241025" y="445435"/>
                  </a:lnTo>
                  <a:lnTo>
                    <a:pt x="297233" y="434158"/>
                  </a:lnTo>
                  <a:lnTo>
                    <a:pt x="345367" y="410932"/>
                  </a:lnTo>
                  <a:lnTo>
                    <a:pt x="387413" y="371776"/>
                  </a:lnTo>
                  <a:lnTo>
                    <a:pt x="401104" y="353057"/>
                  </a:lnTo>
                  <a:lnTo>
                    <a:pt x="213312" y="353057"/>
                  </a:lnTo>
                  <a:lnTo>
                    <a:pt x="196020" y="351563"/>
                  </a:lnTo>
                  <a:lnTo>
                    <a:pt x="149136" y="329173"/>
                  </a:lnTo>
                  <a:lnTo>
                    <a:pt x="126454" y="297756"/>
                  </a:lnTo>
                  <a:lnTo>
                    <a:pt x="115944" y="251301"/>
                  </a:lnTo>
                  <a:lnTo>
                    <a:pt x="407160" y="251301"/>
                  </a:lnTo>
                  <a:lnTo>
                    <a:pt x="402982" y="192045"/>
                  </a:lnTo>
                  <a:lnTo>
                    <a:pt x="398888" y="172549"/>
                  </a:lnTo>
                  <a:lnTo>
                    <a:pt x="118593" y="172549"/>
                  </a:lnTo>
                  <a:lnTo>
                    <a:pt x="120284" y="163039"/>
                  </a:lnTo>
                  <a:lnTo>
                    <a:pt x="139072" y="122450"/>
                  </a:lnTo>
                  <a:lnTo>
                    <a:pt x="170299" y="96564"/>
                  </a:lnTo>
                  <a:lnTo>
                    <a:pt x="207114" y="87599"/>
                  </a:lnTo>
                  <a:lnTo>
                    <a:pt x="368090" y="87599"/>
                  </a:lnTo>
                  <a:lnTo>
                    <a:pt x="350952" y="62385"/>
                  </a:lnTo>
                  <a:lnTo>
                    <a:pt x="321551" y="35091"/>
                  </a:lnTo>
                  <a:lnTo>
                    <a:pt x="287773" y="15596"/>
                  </a:lnTo>
                  <a:lnTo>
                    <a:pt x="249626" y="3899"/>
                  </a:lnTo>
                  <a:lnTo>
                    <a:pt x="207114" y="0"/>
                  </a:lnTo>
                  <a:close/>
                </a:path>
                <a:path w="407669" h="447039">
                  <a:moveTo>
                    <a:pt x="320409" y="293771"/>
                  </a:moveTo>
                  <a:lnTo>
                    <a:pt x="294305" y="324414"/>
                  </a:lnTo>
                  <a:lnTo>
                    <a:pt x="256300" y="346837"/>
                  </a:lnTo>
                  <a:lnTo>
                    <a:pt x="213312" y="353057"/>
                  </a:lnTo>
                  <a:lnTo>
                    <a:pt x="401104" y="353057"/>
                  </a:lnTo>
                  <a:lnTo>
                    <a:pt x="406280" y="345978"/>
                  </a:lnTo>
                  <a:lnTo>
                    <a:pt x="320409" y="293771"/>
                  </a:lnTo>
                  <a:close/>
                </a:path>
                <a:path w="407669" h="447039">
                  <a:moveTo>
                    <a:pt x="368090" y="87599"/>
                  </a:moveTo>
                  <a:lnTo>
                    <a:pt x="207114" y="87599"/>
                  </a:lnTo>
                  <a:lnTo>
                    <a:pt x="221086" y="88926"/>
                  </a:lnTo>
                  <a:lnTo>
                    <a:pt x="234670" y="92909"/>
                  </a:lnTo>
                  <a:lnTo>
                    <a:pt x="271930" y="120789"/>
                  </a:lnTo>
                  <a:lnTo>
                    <a:pt x="289436" y="172549"/>
                  </a:lnTo>
                  <a:lnTo>
                    <a:pt x="398888" y="172549"/>
                  </a:lnTo>
                  <a:lnTo>
                    <a:pt x="392222" y="140807"/>
                  </a:lnTo>
                  <a:lnTo>
                    <a:pt x="374879" y="97587"/>
                  </a:lnTo>
                  <a:lnTo>
                    <a:pt x="368090" y="87599"/>
                  </a:lnTo>
                  <a:close/>
                </a:path>
              </a:pathLst>
            </a:custGeom>
            <a:solidFill>
              <a:srgbClr val="0037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27">
              <a:extLst>
                <a:ext uri="{FF2B5EF4-FFF2-40B4-BE49-F238E27FC236}">
                  <a16:creationId xmlns:a16="http://schemas.microsoft.com/office/drawing/2014/main" id="{8A306161-0B9A-445B-8F48-1A6BF6E8D3A0}"/>
                </a:ext>
              </a:extLst>
            </p:cNvPr>
            <p:cNvSpPr/>
            <p:nvPr/>
          </p:nvSpPr>
          <p:spPr>
            <a:xfrm>
              <a:off x="7903911" y="2094525"/>
              <a:ext cx="644525" cy="679450"/>
            </a:xfrm>
            <a:custGeom>
              <a:avLst/>
              <a:gdLst/>
              <a:ahLst/>
              <a:cxnLst/>
              <a:rect l="l" t="t" r="r" b="b"/>
              <a:pathLst>
                <a:path w="644525" h="679450">
                  <a:moveTo>
                    <a:pt x="322115" y="0"/>
                  </a:moveTo>
                  <a:lnTo>
                    <a:pt x="274518" y="3681"/>
                  </a:lnTo>
                  <a:lnTo>
                    <a:pt x="229088" y="14374"/>
                  </a:lnTo>
                  <a:lnTo>
                    <a:pt x="186324" y="31555"/>
                  </a:lnTo>
                  <a:lnTo>
                    <a:pt x="146724" y="54698"/>
                  </a:lnTo>
                  <a:lnTo>
                    <a:pt x="110788" y="83277"/>
                  </a:lnTo>
                  <a:lnTo>
                    <a:pt x="79012" y="116768"/>
                  </a:lnTo>
                  <a:lnTo>
                    <a:pt x="51897" y="154646"/>
                  </a:lnTo>
                  <a:lnTo>
                    <a:pt x="29939" y="196385"/>
                  </a:lnTo>
                  <a:lnTo>
                    <a:pt x="13638" y="241460"/>
                  </a:lnTo>
                  <a:lnTo>
                    <a:pt x="3492" y="289346"/>
                  </a:lnTo>
                  <a:lnTo>
                    <a:pt x="0" y="339518"/>
                  </a:lnTo>
                  <a:lnTo>
                    <a:pt x="3492" y="389690"/>
                  </a:lnTo>
                  <a:lnTo>
                    <a:pt x="13638" y="437575"/>
                  </a:lnTo>
                  <a:lnTo>
                    <a:pt x="29939" y="482649"/>
                  </a:lnTo>
                  <a:lnTo>
                    <a:pt x="51897" y="524387"/>
                  </a:lnTo>
                  <a:lnTo>
                    <a:pt x="79012" y="562263"/>
                  </a:lnTo>
                  <a:lnTo>
                    <a:pt x="110788" y="595753"/>
                  </a:lnTo>
                  <a:lnTo>
                    <a:pt x="146724" y="624331"/>
                  </a:lnTo>
                  <a:lnTo>
                    <a:pt x="186324" y="647472"/>
                  </a:lnTo>
                  <a:lnTo>
                    <a:pt x="229088" y="664652"/>
                  </a:lnTo>
                  <a:lnTo>
                    <a:pt x="274518" y="675345"/>
                  </a:lnTo>
                  <a:lnTo>
                    <a:pt x="322115" y="679026"/>
                  </a:lnTo>
                  <a:lnTo>
                    <a:pt x="369713" y="675345"/>
                  </a:lnTo>
                  <a:lnTo>
                    <a:pt x="415144" y="664652"/>
                  </a:lnTo>
                  <a:lnTo>
                    <a:pt x="427245" y="659791"/>
                  </a:lnTo>
                  <a:lnTo>
                    <a:pt x="322115" y="659791"/>
                  </a:lnTo>
                  <a:lnTo>
                    <a:pt x="277021" y="655820"/>
                  </a:lnTo>
                  <a:lnTo>
                    <a:pt x="234164" y="644313"/>
                  </a:lnTo>
                  <a:lnTo>
                    <a:pt x="194086" y="625875"/>
                  </a:lnTo>
                  <a:lnTo>
                    <a:pt x="157328" y="601116"/>
                  </a:lnTo>
                  <a:lnTo>
                    <a:pt x="124432" y="570642"/>
                  </a:lnTo>
                  <a:lnTo>
                    <a:pt x="95938" y="535060"/>
                  </a:lnTo>
                  <a:lnTo>
                    <a:pt x="72389" y="494977"/>
                  </a:lnTo>
                  <a:lnTo>
                    <a:pt x="54327" y="451002"/>
                  </a:lnTo>
                  <a:lnTo>
                    <a:pt x="42292" y="403740"/>
                  </a:lnTo>
                  <a:lnTo>
                    <a:pt x="36826" y="353800"/>
                  </a:lnTo>
                  <a:lnTo>
                    <a:pt x="643247" y="353800"/>
                  </a:lnTo>
                  <a:lnTo>
                    <a:pt x="644242" y="339518"/>
                  </a:lnTo>
                  <a:lnTo>
                    <a:pt x="642535" y="315006"/>
                  </a:lnTo>
                  <a:lnTo>
                    <a:pt x="37349" y="315006"/>
                  </a:lnTo>
                  <a:lnTo>
                    <a:pt x="43975" y="266525"/>
                  </a:lnTo>
                  <a:lnTo>
                    <a:pt x="56816" y="220722"/>
                  </a:lnTo>
                  <a:lnTo>
                    <a:pt x="75363" y="178167"/>
                  </a:lnTo>
                  <a:lnTo>
                    <a:pt x="99105" y="139432"/>
                  </a:lnTo>
                  <a:lnTo>
                    <a:pt x="127532" y="105089"/>
                  </a:lnTo>
                  <a:lnTo>
                    <a:pt x="160136" y="75709"/>
                  </a:lnTo>
                  <a:lnTo>
                    <a:pt x="196406" y="51863"/>
                  </a:lnTo>
                  <a:lnTo>
                    <a:pt x="235832" y="34123"/>
                  </a:lnTo>
                  <a:lnTo>
                    <a:pt x="277905" y="23060"/>
                  </a:lnTo>
                  <a:lnTo>
                    <a:pt x="322115" y="19245"/>
                  </a:lnTo>
                  <a:lnTo>
                    <a:pt x="427268" y="19245"/>
                  </a:lnTo>
                  <a:lnTo>
                    <a:pt x="415144" y="14374"/>
                  </a:lnTo>
                  <a:lnTo>
                    <a:pt x="369713" y="3681"/>
                  </a:lnTo>
                  <a:lnTo>
                    <a:pt x="322115" y="0"/>
                  </a:lnTo>
                  <a:close/>
                </a:path>
                <a:path w="644525" h="679450">
                  <a:moveTo>
                    <a:pt x="643247" y="353800"/>
                  </a:moveTo>
                  <a:lnTo>
                    <a:pt x="607416" y="353800"/>
                  </a:lnTo>
                  <a:lnTo>
                    <a:pt x="601947" y="403740"/>
                  </a:lnTo>
                  <a:lnTo>
                    <a:pt x="589910" y="451002"/>
                  </a:lnTo>
                  <a:lnTo>
                    <a:pt x="571847" y="494977"/>
                  </a:lnTo>
                  <a:lnTo>
                    <a:pt x="548298" y="535060"/>
                  </a:lnTo>
                  <a:lnTo>
                    <a:pt x="519804" y="570642"/>
                  </a:lnTo>
                  <a:lnTo>
                    <a:pt x="486908" y="601116"/>
                  </a:lnTo>
                  <a:lnTo>
                    <a:pt x="450149" y="625875"/>
                  </a:lnTo>
                  <a:lnTo>
                    <a:pt x="410070" y="644313"/>
                  </a:lnTo>
                  <a:lnTo>
                    <a:pt x="367212" y="655820"/>
                  </a:lnTo>
                  <a:lnTo>
                    <a:pt x="322115" y="659791"/>
                  </a:lnTo>
                  <a:lnTo>
                    <a:pt x="427245" y="659791"/>
                  </a:lnTo>
                  <a:lnTo>
                    <a:pt x="497510" y="624331"/>
                  </a:lnTo>
                  <a:lnTo>
                    <a:pt x="533448" y="595753"/>
                  </a:lnTo>
                  <a:lnTo>
                    <a:pt x="565224" y="562263"/>
                  </a:lnTo>
                  <a:lnTo>
                    <a:pt x="592341" y="524387"/>
                  </a:lnTo>
                  <a:lnTo>
                    <a:pt x="614300" y="482649"/>
                  </a:lnTo>
                  <a:lnTo>
                    <a:pt x="630602" y="437575"/>
                  </a:lnTo>
                  <a:lnTo>
                    <a:pt x="640749" y="389690"/>
                  </a:lnTo>
                  <a:lnTo>
                    <a:pt x="643247" y="353800"/>
                  </a:lnTo>
                  <a:close/>
                </a:path>
                <a:path w="644525" h="679450">
                  <a:moveTo>
                    <a:pt x="427268" y="19245"/>
                  </a:moveTo>
                  <a:lnTo>
                    <a:pt x="322115" y="19245"/>
                  </a:lnTo>
                  <a:lnTo>
                    <a:pt x="366328" y="23060"/>
                  </a:lnTo>
                  <a:lnTo>
                    <a:pt x="408404" y="34123"/>
                  </a:lnTo>
                  <a:lnTo>
                    <a:pt x="447832" y="51863"/>
                  </a:lnTo>
                  <a:lnTo>
                    <a:pt x="484103" y="75709"/>
                  </a:lnTo>
                  <a:lnTo>
                    <a:pt x="516708" y="105089"/>
                  </a:lnTo>
                  <a:lnTo>
                    <a:pt x="545136" y="139432"/>
                  </a:lnTo>
                  <a:lnTo>
                    <a:pt x="568878" y="178167"/>
                  </a:lnTo>
                  <a:lnTo>
                    <a:pt x="587425" y="220722"/>
                  </a:lnTo>
                  <a:lnTo>
                    <a:pt x="600266" y="266525"/>
                  </a:lnTo>
                  <a:lnTo>
                    <a:pt x="606892" y="315006"/>
                  </a:lnTo>
                  <a:lnTo>
                    <a:pt x="642535" y="315006"/>
                  </a:lnTo>
                  <a:lnTo>
                    <a:pt x="630602" y="241460"/>
                  </a:lnTo>
                  <a:lnTo>
                    <a:pt x="614300" y="196385"/>
                  </a:lnTo>
                  <a:lnTo>
                    <a:pt x="592341" y="154646"/>
                  </a:lnTo>
                  <a:lnTo>
                    <a:pt x="565224" y="116768"/>
                  </a:lnTo>
                  <a:lnTo>
                    <a:pt x="533448" y="83277"/>
                  </a:lnTo>
                  <a:lnTo>
                    <a:pt x="497510" y="54698"/>
                  </a:lnTo>
                  <a:lnTo>
                    <a:pt x="457909" y="31555"/>
                  </a:lnTo>
                  <a:lnTo>
                    <a:pt x="427268" y="19245"/>
                  </a:lnTo>
                  <a:close/>
                </a:path>
              </a:pathLst>
            </a:custGeom>
            <a:solidFill>
              <a:srgbClr val="0037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41">
              <a:extLst>
                <a:ext uri="{FF2B5EF4-FFF2-40B4-BE49-F238E27FC236}">
                  <a16:creationId xmlns:a16="http://schemas.microsoft.com/office/drawing/2014/main" id="{E43314B6-25EF-4E20-B806-90311A0BA1D3}"/>
                </a:ext>
              </a:extLst>
            </p:cNvPr>
            <p:cNvSpPr/>
            <p:nvPr/>
          </p:nvSpPr>
          <p:spPr>
            <a:xfrm>
              <a:off x="853790" y="1828281"/>
              <a:ext cx="3209567" cy="99473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42">
              <a:extLst>
                <a:ext uri="{FF2B5EF4-FFF2-40B4-BE49-F238E27FC236}">
                  <a16:creationId xmlns:a16="http://schemas.microsoft.com/office/drawing/2014/main" id="{080B4C77-189F-45E2-AEC8-AD3FB7321440}"/>
                </a:ext>
              </a:extLst>
            </p:cNvPr>
            <p:cNvSpPr/>
            <p:nvPr/>
          </p:nvSpPr>
          <p:spPr>
            <a:xfrm>
              <a:off x="11743511" y="1817810"/>
              <a:ext cx="1286662" cy="106803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53">
              <a:extLst>
                <a:ext uri="{FF2B5EF4-FFF2-40B4-BE49-F238E27FC236}">
                  <a16:creationId xmlns:a16="http://schemas.microsoft.com/office/drawing/2014/main" id="{16303388-5631-402A-9FEF-D3A4DDF578CE}"/>
                </a:ext>
              </a:extLst>
            </p:cNvPr>
            <p:cNvSpPr/>
            <p:nvPr/>
          </p:nvSpPr>
          <p:spPr>
            <a:xfrm>
              <a:off x="13255359" y="1942686"/>
              <a:ext cx="1030605" cy="855980"/>
            </a:xfrm>
            <a:custGeom>
              <a:avLst/>
              <a:gdLst/>
              <a:ahLst/>
              <a:cxnLst/>
              <a:rect l="l" t="t" r="r" b="b"/>
              <a:pathLst>
                <a:path w="1030605" h="855980">
                  <a:moveTo>
                    <a:pt x="405002" y="736019"/>
                  </a:moveTo>
                  <a:lnTo>
                    <a:pt x="310555" y="736019"/>
                  </a:lnTo>
                  <a:lnTo>
                    <a:pt x="326508" y="747291"/>
                  </a:lnTo>
                  <a:lnTo>
                    <a:pt x="342142" y="758941"/>
                  </a:lnTo>
                  <a:lnTo>
                    <a:pt x="356757" y="771787"/>
                  </a:lnTo>
                  <a:lnTo>
                    <a:pt x="369653" y="786646"/>
                  </a:lnTo>
                  <a:lnTo>
                    <a:pt x="412697" y="808271"/>
                  </a:lnTo>
                  <a:lnTo>
                    <a:pt x="456403" y="826607"/>
                  </a:lnTo>
                  <a:lnTo>
                    <a:pt x="500860" y="841058"/>
                  </a:lnTo>
                  <a:lnTo>
                    <a:pt x="546161" y="851024"/>
                  </a:lnTo>
                  <a:lnTo>
                    <a:pt x="592396" y="855910"/>
                  </a:lnTo>
                  <a:lnTo>
                    <a:pt x="639656" y="855116"/>
                  </a:lnTo>
                  <a:lnTo>
                    <a:pt x="688031" y="848047"/>
                  </a:lnTo>
                  <a:lnTo>
                    <a:pt x="737518" y="834963"/>
                  </a:lnTo>
                  <a:lnTo>
                    <a:pt x="783398" y="817519"/>
                  </a:lnTo>
                  <a:lnTo>
                    <a:pt x="819416" y="798964"/>
                  </a:lnTo>
                  <a:lnTo>
                    <a:pt x="612508" y="798964"/>
                  </a:lnTo>
                  <a:lnTo>
                    <a:pt x="569338" y="796747"/>
                  </a:lnTo>
                  <a:lnTo>
                    <a:pt x="526787" y="788555"/>
                  </a:lnTo>
                  <a:lnTo>
                    <a:pt x="485440" y="774112"/>
                  </a:lnTo>
                  <a:lnTo>
                    <a:pt x="445881" y="753139"/>
                  </a:lnTo>
                  <a:lnTo>
                    <a:pt x="423685" y="745017"/>
                  </a:lnTo>
                  <a:lnTo>
                    <a:pt x="405002" y="736019"/>
                  </a:lnTo>
                  <a:close/>
                </a:path>
                <a:path w="1030605" h="855980">
                  <a:moveTo>
                    <a:pt x="373684" y="0"/>
                  </a:moveTo>
                  <a:lnTo>
                    <a:pt x="334353" y="9144"/>
                  </a:lnTo>
                  <a:lnTo>
                    <a:pt x="315639" y="20716"/>
                  </a:lnTo>
                  <a:lnTo>
                    <a:pt x="314297" y="40613"/>
                  </a:lnTo>
                  <a:lnTo>
                    <a:pt x="327079" y="74730"/>
                  </a:lnTo>
                  <a:lnTo>
                    <a:pt x="332036" y="93289"/>
                  </a:lnTo>
                  <a:lnTo>
                    <a:pt x="329809" y="108196"/>
                  </a:lnTo>
                  <a:lnTo>
                    <a:pt x="322081" y="121229"/>
                  </a:lnTo>
                  <a:lnTo>
                    <a:pt x="310535" y="134163"/>
                  </a:lnTo>
                  <a:lnTo>
                    <a:pt x="276865" y="172946"/>
                  </a:lnTo>
                  <a:lnTo>
                    <a:pt x="248453" y="213279"/>
                  </a:lnTo>
                  <a:lnTo>
                    <a:pt x="225209" y="255161"/>
                  </a:lnTo>
                  <a:lnTo>
                    <a:pt x="207225" y="298338"/>
                  </a:lnTo>
                  <a:lnTo>
                    <a:pt x="194545" y="342619"/>
                  </a:lnTo>
                  <a:lnTo>
                    <a:pt x="187217" y="387814"/>
                  </a:lnTo>
                  <a:lnTo>
                    <a:pt x="185287" y="433732"/>
                  </a:lnTo>
                  <a:lnTo>
                    <a:pt x="188799" y="480182"/>
                  </a:lnTo>
                  <a:lnTo>
                    <a:pt x="197800" y="526973"/>
                  </a:lnTo>
                  <a:lnTo>
                    <a:pt x="212336" y="573916"/>
                  </a:lnTo>
                  <a:lnTo>
                    <a:pt x="232512" y="620975"/>
                  </a:lnTo>
                  <a:lnTo>
                    <a:pt x="241455" y="644848"/>
                  </a:lnTo>
                  <a:lnTo>
                    <a:pt x="240679" y="662373"/>
                  </a:lnTo>
                  <a:lnTo>
                    <a:pt x="229657" y="675707"/>
                  </a:lnTo>
                  <a:lnTo>
                    <a:pt x="207920" y="687162"/>
                  </a:lnTo>
                  <a:lnTo>
                    <a:pt x="163952" y="706289"/>
                  </a:lnTo>
                  <a:lnTo>
                    <a:pt x="120504" y="726675"/>
                  </a:lnTo>
                  <a:lnTo>
                    <a:pt x="34407" y="769212"/>
                  </a:lnTo>
                  <a:lnTo>
                    <a:pt x="21925" y="774205"/>
                  </a:lnTo>
                  <a:lnTo>
                    <a:pt x="9138" y="779871"/>
                  </a:lnTo>
                  <a:lnTo>
                    <a:pt x="384" y="788451"/>
                  </a:lnTo>
                  <a:lnTo>
                    <a:pt x="0" y="802184"/>
                  </a:lnTo>
                  <a:lnTo>
                    <a:pt x="3888" y="819068"/>
                  </a:lnTo>
                  <a:lnTo>
                    <a:pt x="9114" y="836346"/>
                  </a:lnTo>
                  <a:lnTo>
                    <a:pt x="20057" y="849571"/>
                  </a:lnTo>
                  <a:lnTo>
                    <a:pt x="41098" y="854298"/>
                  </a:lnTo>
                  <a:lnTo>
                    <a:pt x="53098" y="845675"/>
                  </a:lnTo>
                  <a:lnTo>
                    <a:pt x="66020" y="839394"/>
                  </a:lnTo>
                  <a:lnTo>
                    <a:pt x="79807" y="835314"/>
                  </a:lnTo>
                  <a:lnTo>
                    <a:pt x="94405" y="833293"/>
                  </a:lnTo>
                  <a:lnTo>
                    <a:pt x="98531" y="821169"/>
                  </a:lnTo>
                  <a:lnTo>
                    <a:pt x="105789" y="814120"/>
                  </a:lnTo>
                  <a:lnTo>
                    <a:pt x="115762" y="811467"/>
                  </a:lnTo>
                  <a:lnTo>
                    <a:pt x="129673" y="811467"/>
                  </a:lnTo>
                  <a:lnTo>
                    <a:pt x="169362" y="785168"/>
                  </a:lnTo>
                  <a:lnTo>
                    <a:pt x="212521" y="759499"/>
                  </a:lnTo>
                  <a:lnTo>
                    <a:pt x="258850" y="741366"/>
                  </a:lnTo>
                  <a:lnTo>
                    <a:pt x="310555" y="736019"/>
                  </a:lnTo>
                  <a:lnTo>
                    <a:pt x="405002" y="736019"/>
                  </a:lnTo>
                  <a:lnTo>
                    <a:pt x="402951" y="735031"/>
                  </a:lnTo>
                  <a:lnTo>
                    <a:pt x="386002" y="720225"/>
                  </a:lnTo>
                  <a:lnTo>
                    <a:pt x="375161" y="697643"/>
                  </a:lnTo>
                  <a:lnTo>
                    <a:pt x="370204" y="694892"/>
                  </a:lnTo>
                  <a:lnTo>
                    <a:pt x="366708" y="691422"/>
                  </a:lnTo>
                  <a:lnTo>
                    <a:pt x="366161" y="687432"/>
                  </a:lnTo>
                  <a:lnTo>
                    <a:pt x="370051" y="683120"/>
                  </a:lnTo>
                  <a:lnTo>
                    <a:pt x="411873" y="651320"/>
                  </a:lnTo>
                  <a:lnTo>
                    <a:pt x="433411" y="629721"/>
                  </a:lnTo>
                  <a:lnTo>
                    <a:pt x="309665" y="629721"/>
                  </a:lnTo>
                  <a:lnTo>
                    <a:pt x="299510" y="623234"/>
                  </a:lnTo>
                  <a:lnTo>
                    <a:pt x="270661" y="567554"/>
                  </a:lnTo>
                  <a:lnTo>
                    <a:pt x="255586" y="525651"/>
                  </a:lnTo>
                  <a:lnTo>
                    <a:pt x="246490" y="485472"/>
                  </a:lnTo>
                  <a:lnTo>
                    <a:pt x="244537" y="448059"/>
                  </a:lnTo>
                  <a:lnTo>
                    <a:pt x="247354" y="395567"/>
                  </a:lnTo>
                  <a:lnTo>
                    <a:pt x="255485" y="347453"/>
                  </a:lnTo>
                  <a:lnTo>
                    <a:pt x="268813" y="303226"/>
                  </a:lnTo>
                  <a:lnTo>
                    <a:pt x="287220" y="262391"/>
                  </a:lnTo>
                  <a:lnTo>
                    <a:pt x="310587" y="224455"/>
                  </a:lnTo>
                  <a:lnTo>
                    <a:pt x="346670" y="179063"/>
                  </a:lnTo>
                  <a:lnTo>
                    <a:pt x="366468" y="168853"/>
                  </a:lnTo>
                  <a:lnTo>
                    <a:pt x="450445" y="168853"/>
                  </a:lnTo>
                  <a:lnTo>
                    <a:pt x="438573" y="144152"/>
                  </a:lnTo>
                  <a:lnTo>
                    <a:pt x="433381" y="133584"/>
                  </a:lnTo>
                  <a:lnTo>
                    <a:pt x="430362" y="123214"/>
                  </a:lnTo>
                  <a:lnTo>
                    <a:pt x="433930" y="114563"/>
                  </a:lnTo>
                  <a:lnTo>
                    <a:pt x="448499" y="109148"/>
                  </a:lnTo>
                  <a:lnTo>
                    <a:pt x="482305" y="91097"/>
                  </a:lnTo>
                  <a:lnTo>
                    <a:pt x="517596" y="79191"/>
                  </a:lnTo>
                  <a:lnTo>
                    <a:pt x="554411" y="73591"/>
                  </a:lnTo>
                  <a:lnTo>
                    <a:pt x="620338" y="73591"/>
                  </a:lnTo>
                  <a:lnTo>
                    <a:pt x="639082" y="73001"/>
                  </a:lnTo>
                  <a:lnTo>
                    <a:pt x="829464" y="73001"/>
                  </a:lnTo>
                  <a:lnTo>
                    <a:pt x="825141" y="70088"/>
                  </a:lnTo>
                  <a:lnTo>
                    <a:pt x="790419" y="51914"/>
                  </a:lnTo>
                  <a:lnTo>
                    <a:pt x="421557" y="51914"/>
                  </a:lnTo>
                  <a:lnTo>
                    <a:pt x="395780" y="51668"/>
                  </a:lnTo>
                  <a:lnTo>
                    <a:pt x="385009" y="37587"/>
                  </a:lnTo>
                  <a:lnTo>
                    <a:pt x="380543" y="17691"/>
                  </a:lnTo>
                  <a:lnTo>
                    <a:pt x="373684" y="0"/>
                  </a:lnTo>
                  <a:close/>
                </a:path>
                <a:path w="1030605" h="855980">
                  <a:moveTo>
                    <a:pt x="129673" y="811467"/>
                  </a:moveTo>
                  <a:lnTo>
                    <a:pt x="115762" y="811467"/>
                  </a:lnTo>
                  <a:lnTo>
                    <a:pt x="128027" y="812530"/>
                  </a:lnTo>
                  <a:lnTo>
                    <a:pt x="127168" y="813127"/>
                  </a:lnTo>
                  <a:lnTo>
                    <a:pt x="129673" y="811467"/>
                  </a:lnTo>
                  <a:close/>
                </a:path>
                <a:path w="1030605" h="855980">
                  <a:moveTo>
                    <a:pt x="829464" y="73001"/>
                  </a:moveTo>
                  <a:lnTo>
                    <a:pt x="639082" y="73001"/>
                  </a:lnTo>
                  <a:lnTo>
                    <a:pt x="685335" y="78616"/>
                  </a:lnTo>
                  <a:lnTo>
                    <a:pt x="730585" y="90746"/>
                  </a:lnTo>
                  <a:lnTo>
                    <a:pt x="773871" y="108830"/>
                  </a:lnTo>
                  <a:lnTo>
                    <a:pt x="814233" y="132310"/>
                  </a:lnTo>
                  <a:lnTo>
                    <a:pt x="850710" y="160628"/>
                  </a:lnTo>
                  <a:lnTo>
                    <a:pt x="882340" y="193224"/>
                  </a:lnTo>
                  <a:lnTo>
                    <a:pt x="908163" y="229540"/>
                  </a:lnTo>
                  <a:lnTo>
                    <a:pt x="927217" y="269017"/>
                  </a:lnTo>
                  <a:lnTo>
                    <a:pt x="946803" y="300552"/>
                  </a:lnTo>
                  <a:lnTo>
                    <a:pt x="959794" y="333730"/>
                  </a:lnTo>
                  <a:lnTo>
                    <a:pt x="965035" y="368836"/>
                  </a:lnTo>
                  <a:lnTo>
                    <a:pt x="961373" y="406155"/>
                  </a:lnTo>
                  <a:lnTo>
                    <a:pt x="962902" y="426028"/>
                  </a:lnTo>
                  <a:lnTo>
                    <a:pt x="971993" y="446809"/>
                  </a:lnTo>
                  <a:lnTo>
                    <a:pt x="971503" y="467394"/>
                  </a:lnTo>
                  <a:lnTo>
                    <a:pt x="966290" y="487884"/>
                  </a:lnTo>
                  <a:lnTo>
                    <a:pt x="961216" y="508382"/>
                  </a:lnTo>
                  <a:lnTo>
                    <a:pt x="949784" y="553573"/>
                  </a:lnTo>
                  <a:lnTo>
                    <a:pt x="932545" y="595841"/>
                  </a:lnTo>
                  <a:lnTo>
                    <a:pt x="910084" y="634910"/>
                  </a:lnTo>
                  <a:lnTo>
                    <a:pt x="882986" y="670501"/>
                  </a:lnTo>
                  <a:lnTo>
                    <a:pt x="851834" y="702337"/>
                  </a:lnTo>
                  <a:lnTo>
                    <a:pt x="817212" y="730141"/>
                  </a:lnTo>
                  <a:lnTo>
                    <a:pt x="779705" y="753635"/>
                  </a:lnTo>
                  <a:lnTo>
                    <a:pt x="739897" y="772542"/>
                  </a:lnTo>
                  <a:lnTo>
                    <a:pt x="698372" y="786584"/>
                  </a:lnTo>
                  <a:lnTo>
                    <a:pt x="655715" y="795484"/>
                  </a:lnTo>
                  <a:lnTo>
                    <a:pt x="612508" y="798964"/>
                  </a:lnTo>
                  <a:lnTo>
                    <a:pt x="819416" y="798964"/>
                  </a:lnTo>
                  <a:lnTo>
                    <a:pt x="864244" y="769706"/>
                  </a:lnTo>
                  <a:lnTo>
                    <a:pt x="899164" y="739415"/>
                  </a:lnTo>
                  <a:lnTo>
                    <a:pt x="930383" y="704918"/>
                  </a:lnTo>
                  <a:lnTo>
                    <a:pt x="957880" y="666255"/>
                  </a:lnTo>
                  <a:lnTo>
                    <a:pt x="981629" y="623463"/>
                  </a:lnTo>
                  <a:lnTo>
                    <a:pt x="1001609" y="576583"/>
                  </a:lnTo>
                  <a:lnTo>
                    <a:pt x="1017796" y="525651"/>
                  </a:lnTo>
                  <a:lnTo>
                    <a:pt x="1030167" y="470708"/>
                  </a:lnTo>
                  <a:lnTo>
                    <a:pt x="1029685" y="392082"/>
                  </a:lnTo>
                  <a:lnTo>
                    <a:pt x="986043" y="238903"/>
                  </a:lnTo>
                  <a:lnTo>
                    <a:pt x="958644" y="196148"/>
                  </a:lnTo>
                  <a:lnTo>
                    <a:pt x="928828" y="157939"/>
                  </a:lnTo>
                  <a:lnTo>
                    <a:pt x="896620" y="124226"/>
                  </a:lnTo>
                  <a:lnTo>
                    <a:pt x="862049" y="94959"/>
                  </a:lnTo>
                  <a:lnTo>
                    <a:pt x="829464" y="73001"/>
                  </a:lnTo>
                  <a:close/>
                </a:path>
                <a:path w="1030605" h="855980">
                  <a:moveTo>
                    <a:pt x="450445" y="168853"/>
                  </a:moveTo>
                  <a:lnTo>
                    <a:pt x="366468" y="168853"/>
                  </a:lnTo>
                  <a:lnTo>
                    <a:pt x="377988" y="182256"/>
                  </a:lnTo>
                  <a:lnTo>
                    <a:pt x="401624" y="229540"/>
                  </a:lnTo>
                  <a:lnTo>
                    <a:pt x="422211" y="277189"/>
                  </a:lnTo>
                  <a:lnTo>
                    <a:pt x="438053" y="325987"/>
                  </a:lnTo>
                  <a:lnTo>
                    <a:pt x="447210" y="376155"/>
                  </a:lnTo>
                  <a:lnTo>
                    <a:pt x="447803" y="428054"/>
                  </a:lnTo>
                  <a:lnTo>
                    <a:pt x="437955" y="482048"/>
                  </a:lnTo>
                  <a:lnTo>
                    <a:pt x="421791" y="523638"/>
                  </a:lnTo>
                  <a:lnTo>
                    <a:pt x="398983" y="560217"/>
                  </a:lnTo>
                  <a:lnTo>
                    <a:pt x="370217" y="592443"/>
                  </a:lnTo>
                  <a:lnTo>
                    <a:pt x="336178" y="620975"/>
                  </a:lnTo>
                  <a:lnTo>
                    <a:pt x="309665" y="629721"/>
                  </a:lnTo>
                  <a:lnTo>
                    <a:pt x="433411" y="629721"/>
                  </a:lnTo>
                  <a:lnTo>
                    <a:pt x="472853" y="580652"/>
                  </a:lnTo>
                  <a:lnTo>
                    <a:pt x="492964" y="542078"/>
                  </a:lnTo>
                  <a:lnTo>
                    <a:pt x="506789" y="501539"/>
                  </a:lnTo>
                  <a:lnTo>
                    <a:pt x="514805" y="459182"/>
                  </a:lnTo>
                  <a:lnTo>
                    <a:pt x="517488" y="415153"/>
                  </a:lnTo>
                  <a:lnTo>
                    <a:pt x="515314" y="369600"/>
                  </a:lnTo>
                  <a:lnTo>
                    <a:pt x="508759" y="322668"/>
                  </a:lnTo>
                  <a:lnTo>
                    <a:pt x="498298" y="274504"/>
                  </a:lnTo>
                  <a:lnTo>
                    <a:pt x="497000" y="269342"/>
                  </a:lnTo>
                  <a:lnTo>
                    <a:pt x="495995" y="264107"/>
                  </a:lnTo>
                  <a:lnTo>
                    <a:pt x="494843" y="258913"/>
                  </a:lnTo>
                  <a:lnTo>
                    <a:pt x="466488" y="201631"/>
                  </a:lnTo>
                  <a:lnTo>
                    <a:pt x="452382" y="172883"/>
                  </a:lnTo>
                  <a:lnTo>
                    <a:pt x="450445" y="168853"/>
                  </a:lnTo>
                  <a:close/>
                </a:path>
                <a:path w="1030605" h="855980">
                  <a:moveTo>
                    <a:pt x="620338" y="73591"/>
                  </a:moveTo>
                  <a:lnTo>
                    <a:pt x="554411" y="73591"/>
                  </a:lnTo>
                  <a:lnTo>
                    <a:pt x="592788" y="74458"/>
                  </a:lnTo>
                  <a:lnTo>
                    <a:pt x="620338" y="73591"/>
                  </a:lnTo>
                  <a:close/>
                </a:path>
                <a:path w="1030605" h="855980">
                  <a:moveTo>
                    <a:pt x="606485" y="9894"/>
                  </a:moveTo>
                  <a:lnTo>
                    <a:pt x="556119" y="10334"/>
                  </a:lnTo>
                  <a:lnTo>
                    <a:pt x="421557" y="51914"/>
                  </a:lnTo>
                  <a:lnTo>
                    <a:pt x="790419" y="51914"/>
                  </a:lnTo>
                  <a:lnTo>
                    <a:pt x="744421" y="33329"/>
                  </a:lnTo>
                  <a:lnTo>
                    <a:pt x="700663" y="21340"/>
                  </a:lnTo>
                  <a:lnTo>
                    <a:pt x="654676" y="13545"/>
                  </a:lnTo>
                  <a:lnTo>
                    <a:pt x="606485" y="9894"/>
                  </a:lnTo>
                  <a:close/>
                </a:path>
              </a:pathLst>
            </a:custGeom>
            <a:solidFill>
              <a:srgbClr val="24AC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54">
              <a:extLst>
                <a:ext uri="{FF2B5EF4-FFF2-40B4-BE49-F238E27FC236}">
                  <a16:creationId xmlns:a16="http://schemas.microsoft.com/office/drawing/2014/main" id="{382154FA-9DF8-43B3-8CD0-8AA59E69CB6D}"/>
                </a:ext>
              </a:extLst>
            </p:cNvPr>
            <p:cNvSpPr/>
            <p:nvPr/>
          </p:nvSpPr>
          <p:spPr>
            <a:xfrm>
              <a:off x="14686963" y="1876782"/>
              <a:ext cx="1310525" cy="25978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55">
              <a:extLst>
                <a:ext uri="{FF2B5EF4-FFF2-40B4-BE49-F238E27FC236}">
                  <a16:creationId xmlns:a16="http://schemas.microsoft.com/office/drawing/2014/main" id="{2C403972-1D08-4D4D-95C0-7BEFE7ECD6A8}"/>
                </a:ext>
              </a:extLst>
            </p:cNvPr>
            <p:cNvSpPr/>
            <p:nvPr/>
          </p:nvSpPr>
          <p:spPr>
            <a:xfrm>
              <a:off x="14703293" y="2595755"/>
              <a:ext cx="1195628" cy="23427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56">
              <a:extLst>
                <a:ext uri="{FF2B5EF4-FFF2-40B4-BE49-F238E27FC236}">
                  <a16:creationId xmlns:a16="http://schemas.microsoft.com/office/drawing/2014/main" id="{42085EC9-3092-4B47-AD8D-8CC60EDB01A5}"/>
                </a:ext>
              </a:extLst>
            </p:cNvPr>
            <p:cNvSpPr/>
            <p:nvPr/>
          </p:nvSpPr>
          <p:spPr>
            <a:xfrm>
              <a:off x="14682040" y="2235578"/>
              <a:ext cx="1532675" cy="227428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57">
              <a:extLst>
                <a:ext uri="{FF2B5EF4-FFF2-40B4-BE49-F238E27FC236}">
                  <a16:creationId xmlns:a16="http://schemas.microsoft.com/office/drawing/2014/main" id="{8E9DFB27-ACB6-441C-9F37-F90E903B59D6}"/>
                </a:ext>
              </a:extLst>
            </p:cNvPr>
            <p:cNvSpPr/>
            <p:nvPr/>
          </p:nvSpPr>
          <p:spPr>
            <a:xfrm>
              <a:off x="13289596" y="2678706"/>
              <a:ext cx="335915" cy="191770"/>
            </a:xfrm>
            <a:custGeom>
              <a:avLst/>
              <a:gdLst/>
              <a:ahLst/>
              <a:cxnLst/>
              <a:rect l="l" t="t" r="r" b="b"/>
              <a:pathLst>
                <a:path w="335915" h="191769">
                  <a:moveTo>
                    <a:pt x="276298" y="0"/>
                  </a:moveTo>
                  <a:lnTo>
                    <a:pt x="230805" y="20108"/>
                  </a:lnTo>
                  <a:lnTo>
                    <a:pt x="186365" y="42731"/>
                  </a:lnTo>
                  <a:lnTo>
                    <a:pt x="141047" y="63266"/>
                  </a:lnTo>
                  <a:lnTo>
                    <a:pt x="93533" y="76931"/>
                  </a:lnTo>
                  <a:lnTo>
                    <a:pt x="88120" y="86153"/>
                  </a:lnTo>
                  <a:lnTo>
                    <a:pt x="80000" y="91806"/>
                  </a:lnTo>
                  <a:lnTo>
                    <a:pt x="70365" y="95004"/>
                  </a:lnTo>
                  <a:lnTo>
                    <a:pt x="60158" y="97284"/>
                  </a:lnTo>
                  <a:lnTo>
                    <a:pt x="45560" y="99299"/>
                  </a:lnTo>
                  <a:lnTo>
                    <a:pt x="31773" y="103376"/>
                  </a:lnTo>
                  <a:lnTo>
                    <a:pt x="18851" y="109656"/>
                  </a:lnTo>
                  <a:lnTo>
                    <a:pt x="6851" y="118279"/>
                  </a:lnTo>
                  <a:lnTo>
                    <a:pt x="0" y="137501"/>
                  </a:lnTo>
                  <a:lnTo>
                    <a:pt x="4029" y="153937"/>
                  </a:lnTo>
                  <a:lnTo>
                    <a:pt x="13901" y="168552"/>
                  </a:lnTo>
                  <a:lnTo>
                    <a:pt x="24578" y="182308"/>
                  </a:lnTo>
                  <a:lnTo>
                    <a:pt x="36315" y="191635"/>
                  </a:lnTo>
                  <a:lnTo>
                    <a:pt x="48374" y="190231"/>
                  </a:lnTo>
                  <a:lnTo>
                    <a:pt x="60145" y="183520"/>
                  </a:lnTo>
                  <a:lnTo>
                    <a:pt x="71016" y="176926"/>
                  </a:lnTo>
                  <a:lnTo>
                    <a:pt x="335406" y="50626"/>
                  </a:lnTo>
                  <a:lnTo>
                    <a:pt x="322510" y="35767"/>
                  </a:lnTo>
                  <a:lnTo>
                    <a:pt x="307894" y="22922"/>
                  </a:lnTo>
                  <a:lnTo>
                    <a:pt x="292257" y="11272"/>
                  </a:lnTo>
                  <a:lnTo>
                    <a:pt x="276298" y="0"/>
                  </a:lnTo>
                  <a:close/>
                </a:path>
                <a:path w="335915" h="191769">
                  <a:moveTo>
                    <a:pt x="93780" y="76510"/>
                  </a:moveTo>
                  <a:lnTo>
                    <a:pt x="92921" y="77107"/>
                  </a:lnTo>
                  <a:lnTo>
                    <a:pt x="93533" y="76931"/>
                  </a:lnTo>
                  <a:lnTo>
                    <a:pt x="93780" y="76510"/>
                  </a:lnTo>
                  <a:close/>
                </a:path>
              </a:pathLst>
            </a:custGeom>
            <a:solidFill>
              <a:srgbClr val="ED5E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58">
              <a:extLst>
                <a:ext uri="{FF2B5EF4-FFF2-40B4-BE49-F238E27FC236}">
                  <a16:creationId xmlns:a16="http://schemas.microsoft.com/office/drawing/2014/main" id="{716CF846-DD7F-40A1-B80A-0C7D02CD295B}"/>
                </a:ext>
              </a:extLst>
            </p:cNvPr>
            <p:cNvSpPr/>
            <p:nvPr/>
          </p:nvSpPr>
          <p:spPr>
            <a:xfrm>
              <a:off x="14241434" y="2104807"/>
              <a:ext cx="222250" cy="212090"/>
            </a:xfrm>
            <a:custGeom>
              <a:avLst/>
              <a:gdLst/>
              <a:ahLst/>
              <a:cxnLst/>
              <a:rect l="l" t="t" r="r" b="b"/>
              <a:pathLst>
                <a:path w="222250" h="212089">
                  <a:moveTo>
                    <a:pt x="158560" y="0"/>
                  </a:moveTo>
                  <a:lnTo>
                    <a:pt x="0" y="76783"/>
                  </a:lnTo>
                  <a:lnTo>
                    <a:pt x="42522" y="212014"/>
                  </a:lnTo>
                  <a:lnTo>
                    <a:pt x="116407" y="176546"/>
                  </a:lnTo>
                  <a:lnTo>
                    <a:pt x="153505" y="159182"/>
                  </a:lnTo>
                  <a:lnTo>
                    <a:pt x="190999" y="142760"/>
                  </a:lnTo>
                  <a:lnTo>
                    <a:pt x="211766" y="130879"/>
                  </a:lnTo>
                  <a:lnTo>
                    <a:pt x="221709" y="116813"/>
                  </a:lnTo>
                  <a:lnTo>
                    <a:pt x="220930" y="100061"/>
                  </a:lnTo>
                  <a:lnTo>
                    <a:pt x="209532" y="80123"/>
                  </a:lnTo>
                  <a:lnTo>
                    <a:pt x="198203" y="59174"/>
                  </a:lnTo>
                  <a:lnTo>
                    <a:pt x="189610" y="36500"/>
                  </a:lnTo>
                  <a:lnTo>
                    <a:pt x="178235" y="15607"/>
                  </a:lnTo>
                  <a:lnTo>
                    <a:pt x="158560" y="0"/>
                  </a:lnTo>
                  <a:close/>
                </a:path>
              </a:pathLst>
            </a:custGeom>
            <a:solidFill>
              <a:srgbClr val="ED5E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59">
              <a:extLst>
                <a:ext uri="{FF2B5EF4-FFF2-40B4-BE49-F238E27FC236}">
                  <a16:creationId xmlns:a16="http://schemas.microsoft.com/office/drawing/2014/main" id="{6961F457-11D2-44EB-A230-C87F09DC3621}"/>
                </a:ext>
              </a:extLst>
            </p:cNvPr>
            <p:cNvSpPr/>
            <p:nvPr/>
          </p:nvSpPr>
          <p:spPr>
            <a:xfrm>
              <a:off x="14285036" y="2252483"/>
              <a:ext cx="226060" cy="161290"/>
            </a:xfrm>
            <a:custGeom>
              <a:avLst/>
              <a:gdLst/>
              <a:ahLst/>
              <a:cxnLst/>
              <a:rect l="l" t="t" r="r" b="b"/>
              <a:pathLst>
                <a:path w="226059" h="161289">
                  <a:moveTo>
                    <a:pt x="198955" y="0"/>
                  </a:moveTo>
                  <a:lnTo>
                    <a:pt x="178586" y="1180"/>
                  </a:lnTo>
                  <a:lnTo>
                    <a:pt x="143398" y="16392"/>
                  </a:lnTo>
                  <a:lnTo>
                    <a:pt x="0" y="82295"/>
                  </a:lnTo>
                  <a:lnTo>
                    <a:pt x="492" y="160911"/>
                  </a:lnTo>
                  <a:lnTo>
                    <a:pt x="225480" y="53626"/>
                  </a:lnTo>
                  <a:lnTo>
                    <a:pt x="212067" y="16324"/>
                  </a:lnTo>
                  <a:lnTo>
                    <a:pt x="198955" y="0"/>
                  </a:lnTo>
                  <a:close/>
                </a:path>
              </a:pathLst>
            </a:custGeom>
            <a:solidFill>
              <a:srgbClr val="ED5E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60">
              <a:extLst>
                <a:ext uri="{FF2B5EF4-FFF2-40B4-BE49-F238E27FC236}">
                  <a16:creationId xmlns:a16="http://schemas.microsoft.com/office/drawing/2014/main" id="{9385873A-59F9-4222-9F25-A71D4135166D}"/>
                </a:ext>
              </a:extLst>
            </p:cNvPr>
            <p:cNvSpPr/>
            <p:nvPr/>
          </p:nvSpPr>
          <p:spPr>
            <a:xfrm>
              <a:off x="13647086" y="1872094"/>
              <a:ext cx="164424" cy="12251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61">
              <a:extLst>
                <a:ext uri="{FF2B5EF4-FFF2-40B4-BE49-F238E27FC236}">
                  <a16:creationId xmlns:a16="http://schemas.microsoft.com/office/drawing/2014/main" id="{2D223E81-0A83-46C7-A796-D12DD42BCE26}"/>
                </a:ext>
              </a:extLst>
            </p:cNvPr>
            <p:cNvSpPr/>
            <p:nvPr/>
          </p:nvSpPr>
          <p:spPr>
            <a:xfrm>
              <a:off x="14283937" y="2091111"/>
              <a:ext cx="254635" cy="243840"/>
            </a:xfrm>
            <a:custGeom>
              <a:avLst/>
              <a:gdLst/>
              <a:ahLst/>
              <a:cxnLst/>
              <a:rect l="l" t="t" r="r" b="b"/>
              <a:pathLst>
                <a:path w="254634" h="243839">
                  <a:moveTo>
                    <a:pt x="136201" y="0"/>
                  </a:moveTo>
                  <a:lnTo>
                    <a:pt x="125825" y="3353"/>
                  </a:lnTo>
                  <a:lnTo>
                    <a:pt x="116048" y="13695"/>
                  </a:lnTo>
                  <a:lnTo>
                    <a:pt x="135723" y="29304"/>
                  </a:lnTo>
                  <a:lnTo>
                    <a:pt x="147100" y="50201"/>
                  </a:lnTo>
                  <a:lnTo>
                    <a:pt x="155696" y="72878"/>
                  </a:lnTo>
                  <a:lnTo>
                    <a:pt x="167031" y="93829"/>
                  </a:lnTo>
                  <a:lnTo>
                    <a:pt x="178427" y="113763"/>
                  </a:lnTo>
                  <a:lnTo>
                    <a:pt x="179202" y="130514"/>
                  </a:lnTo>
                  <a:lnTo>
                    <a:pt x="169256" y="144579"/>
                  </a:lnTo>
                  <a:lnTo>
                    <a:pt x="148487" y="156455"/>
                  </a:lnTo>
                  <a:lnTo>
                    <a:pt x="110993" y="172879"/>
                  </a:lnTo>
                  <a:lnTo>
                    <a:pt x="73894" y="190245"/>
                  </a:lnTo>
                  <a:lnTo>
                    <a:pt x="0" y="225699"/>
                  </a:lnTo>
                  <a:lnTo>
                    <a:pt x="1130" y="243667"/>
                  </a:lnTo>
                  <a:lnTo>
                    <a:pt x="144529" y="177764"/>
                  </a:lnTo>
                  <a:lnTo>
                    <a:pt x="179712" y="162552"/>
                  </a:lnTo>
                  <a:lnTo>
                    <a:pt x="200082" y="161372"/>
                  </a:lnTo>
                  <a:lnTo>
                    <a:pt x="221964" y="161372"/>
                  </a:lnTo>
                  <a:lnTo>
                    <a:pt x="209817" y="137347"/>
                  </a:lnTo>
                  <a:lnTo>
                    <a:pt x="188411" y="96727"/>
                  </a:lnTo>
                  <a:lnTo>
                    <a:pt x="170027" y="54815"/>
                  </a:lnTo>
                  <a:lnTo>
                    <a:pt x="158403" y="10020"/>
                  </a:lnTo>
                  <a:lnTo>
                    <a:pt x="147089" y="2575"/>
                  </a:lnTo>
                  <a:lnTo>
                    <a:pt x="136201" y="0"/>
                  </a:lnTo>
                  <a:close/>
                </a:path>
                <a:path w="254634" h="243839">
                  <a:moveTo>
                    <a:pt x="221964" y="161372"/>
                  </a:moveTo>
                  <a:lnTo>
                    <a:pt x="200082" y="161372"/>
                  </a:lnTo>
                  <a:lnTo>
                    <a:pt x="213196" y="177696"/>
                  </a:lnTo>
                  <a:lnTo>
                    <a:pt x="226610" y="214998"/>
                  </a:lnTo>
                  <a:lnTo>
                    <a:pt x="242617" y="212980"/>
                  </a:lnTo>
                  <a:lnTo>
                    <a:pt x="251539" y="205745"/>
                  </a:lnTo>
                  <a:lnTo>
                    <a:pt x="254590" y="194186"/>
                  </a:lnTo>
                  <a:lnTo>
                    <a:pt x="253557" y="184532"/>
                  </a:lnTo>
                  <a:lnTo>
                    <a:pt x="240662" y="184532"/>
                  </a:lnTo>
                  <a:lnTo>
                    <a:pt x="234990" y="183594"/>
                  </a:lnTo>
                  <a:lnTo>
                    <a:pt x="230506" y="178266"/>
                  </a:lnTo>
                  <a:lnTo>
                    <a:pt x="221964" y="161372"/>
                  </a:lnTo>
                  <a:close/>
                </a:path>
                <a:path w="254634" h="243839">
                  <a:moveTo>
                    <a:pt x="252987" y="179198"/>
                  </a:moveTo>
                  <a:lnTo>
                    <a:pt x="246876" y="182570"/>
                  </a:lnTo>
                  <a:lnTo>
                    <a:pt x="240662" y="184532"/>
                  </a:lnTo>
                  <a:lnTo>
                    <a:pt x="253557" y="184532"/>
                  </a:lnTo>
                  <a:lnTo>
                    <a:pt x="252987" y="179198"/>
                  </a:lnTo>
                  <a:close/>
                </a:path>
              </a:pathLst>
            </a:custGeom>
            <a:solidFill>
              <a:srgbClr val="EAF6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62">
              <a:extLst>
                <a:ext uri="{FF2B5EF4-FFF2-40B4-BE49-F238E27FC236}">
                  <a16:creationId xmlns:a16="http://schemas.microsoft.com/office/drawing/2014/main" id="{FE284A72-CEBA-4A14-AC1B-A928147A647A}"/>
                </a:ext>
              </a:extLst>
            </p:cNvPr>
            <p:cNvSpPr/>
            <p:nvPr/>
          </p:nvSpPr>
          <p:spPr>
            <a:xfrm>
              <a:off x="14442361" y="2101132"/>
              <a:ext cx="104100" cy="17451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63">
              <a:extLst>
                <a:ext uri="{FF2B5EF4-FFF2-40B4-BE49-F238E27FC236}">
                  <a16:creationId xmlns:a16="http://schemas.microsoft.com/office/drawing/2014/main" id="{BFA33863-FC33-40D3-BA7B-5F9389C70693}"/>
                </a:ext>
              </a:extLst>
            </p:cNvPr>
            <p:cNvSpPr/>
            <p:nvPr/>
          </p:nvSpPr>
          <p:spPr>
            <a:xfrm>
              <a:off x="13629003" y="1931472"/>
              <a:ext cx="48260" cy="63500"/>
            </a:xfrm>
            <a:custGeom>
              <a:avLst/>
              <a:gdLst/>
              <a:ahLst/>
              <a:cxnLst/>
              <a:rect l="l" t="t" r="r" b="b"/>
              <a:pathLst>
                <a:path w="48259" h="63500">
                  <a:moveTo>
                    <a:pt x="18009" y="0"/>
                  </a:moveTo>
                  <a:lnTo>
                    <a:pt x="9926" y="387"/>
                  </a:lnTo>
                  <a:lnTo>
                    <a:pt x="3287" y="3109"/>
                  </a:lnTo>
                  <a:lnTo>
                    <a:pt x="0" y="11214"/>
                  </a:lnTo>
                  <a:lnTo>
                    <a:pt x="6858" y="28911"/>
                  </a:lnTo>
                  <a:lnTo>
                    <a:pt x="11324" y="48811"/>
                  </a:lnTo>
                  <a:lnTo>
                    <a:pt x="22095" y="62893"/>
                  </a:lnTo>
                  <a:lnTo>
                    <a:pt x="47872" y="63139"/>
                  </a:lnTo>
                  <a:lnTo>
                    <a:pt x="18009" y="0"/>
                  </a:lnTo>
                  <a:close/>
                </a:path>
              </a:pathLst>
            </a:custGeom>
            <a:solidFill>
              <a:srgbClr val="EAF6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64">
              <a:extLst>
                <a:ext uri="{FF2B5EF4-FFF2-40B4-BE49-F238E27FC236}">
                  <a16:creationId xmlns:a16="http://schemas.microsoft.com/office/drawing/2014/main" id="{DD2941C6-A4A9-49FC-A488-70DBBC79A3E0}"/>
                </a:ext>
              </a:extLst>
            </p:cNvPr>
            <p:cNvSpPr/>
            <p:nvPr/>
          </p:nvSpPr>
          <p:spPr>
            <a:xfrm>
              <a:off x="13703870" y="2016282"/>
              <a:ext cx="516890" cy="368935"/>
            </a:xfrm>
            <a:custGeom>
              <a:avLst/>
              <a:gdLst/>
              <a:ahLst/>
              <a:cxnLst/>
              <a:rect l="l" t="t" r="r" b="b"/>
              <a:pathLst>
                <a:path w="516890" h="368935">
                  <a:moveTo>
                    <a:pt x="105938" y="0"/>
                  </a:moveTo>
                  <a:lnTo>
                    <a:pt x="69123" y="5597"/>
                  </a:lnTo>
                  <a:lnTo>
                    <a:pt x="33824" y="17506"/>
                  </a:lnTo>
                  <a:lnTo>
                    <a:pt x="0" y="35563"/>
                  </a:lnTo>
                  <a:lnTo>
                    <a:pt x="66908" y="181673"/>
                  </a:lnTo>
                  <a:lnTo>
                    <a:pt x="96739" y="223529"/>
                  </a:lnTo>
                  <a:lnTo>
                    <a:pt x="129475" y="262075"/>
                  </a:lnTo>
                  <a:lnTo>
                    <a:pt x="166004" y="296414"/>
                  </a:lnTo>
                  <a:lnTo>
                    <a:pt x="207214" y="325649"/>
                  </a:lnTo>
                  <a:lnTo>
                    <a:pt x="253992" y="348883"/>
                  </a:lnTo>
                  <a:lnTo>
                    <a:pt x="307158" y="364245"/>
                  </a:lnTo>
                  <a:lnTo>
                    <a:pt x="359447" y="368580"/>
                  </a:lnTo>
                  <a:lnTo>
                    <a:pt x="411043" y="363600"/>
                  </a:lnTo>
                  <a:lnTo>
                    <a:pt x="462132" y="351021"/>
                  </a:lnTo>
                  <a:lnTo>
                    <a:pt x="512895" y="332559"/>
                  </a:lnTo>
                  <a:lnTo>
                    <a:pt x="516558" y="295240"/>
                  </a:lnTo>
                  <a:lnTo>
                    <a:pt x="511320" y="260136"/>
                  </a:lnTo>
                  <a:lnTo>
                    <a:pt x="498334" y="226961"/>
                  </a:lnTo>
                  <a:lnTo>
                    <a:pt x="497861" y="226199"/>
                  </a:lnTo>
                  <a:lnTo>
                    <a:pt x="342374" y="226199"/>
                  </a:lnTo>
                  <a:lnTo>
                    <a:pt x="304760" y="218422"/>
                  </a:lnTo>
                  <a:lnTo>
                    <a:pt x="270385" y="201373"/>
                  </a:lnTo>
                  <a:lnTo>
                    <a:pt x="238840" y="174898"/>
                  </a:lnTo>
                  <a:lnTo>
                    <a:pt x="209715" y="138845"/>
                  </a:lnTo>
                  <a:lnTo>
                    <a:pt x="182601" y="93058"/>
                  </a:lnTo>
                  <a:lnTo>
                    <a:pt x="159780" y="48548"/>
                  </a:lnTo>
                  <a:lnTo>
                    <a:pt x="144309" y="873"/>
                  </a:lnTo>
                  <a:lnTo>
                    <a:pt x="105938" y="0"/>
                  </a:lnTo>
                  <a:close/>
                </a:path>
                <a:path w="516890" h="368935">
                  <a:moveTo>
                    <a:pt x="478749" y="195432"/>
                  </a:moveTo>
                  <a:lnTo>
                    <a:pt x="428959" y="214550"/>
                  </a:lnTo>
                  <a:lnTo>
                    <a:pt x="383637" y="224857"/>
                  </a:lnTo>
                  <a:lnTo>
                    <a:pt x="342374" y="226199"/>
                  </a:lnTo>
                  <a:lnTo>
                    <a:pt x="497861" y="226199"/>
                  </a:lnTo>
                  <a:lnTo>
                    <a:pt x="478749" y="195432"/>
                  </a:lnTo>
                  <a:close/>
                </a:path>
              </a:pathLst>
            </a:custGeom>
            <a:solidFill>
              <a:srgbClr val="ED5E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65">
              <a:extLst>
                <a:ext uri="{FF2B5EF4-FFF2-40B4-BE49-F238E27FC236}">
                  <a16:creationId xmlns:a16="http://schemas.microsoft.com/office/drawing/2014/main" id="{5223C9B0-246D-40D0-9CE5-F16734EF2B94}"/>
                </a:ext>
              </a:extLst>
            </p:cNvPr>
            <p:cNvSpPr/>
            <p:nvPr/>
          </p:nvSpPr>
          <p:spPr>
            <a:xfrm>
              <a:off x="13621563" y="2197956"/>
              <a:ext cx="596900" cy="442595"/>
            </a:xfrm>
            <a:custGeom>
              <a:avLst/>
              <a:gdLst/>
              <a:ahLst/>
              <a:cxnLst/>
              <a:rect l="l" t="t" r="r" b="b"/>
              <a:pathLst>
                <a:path w="596900" h="442594">
                  <a:moveTo>
                    <a:pt x="149215" y="0"/>
                  </a:moveTo>
                  <a:lnTo>
                    <a:pt x="128703" y="3643"/>
                  </a:lnTo>
                  <a:lnTo>
                    <a:pt x="129823" y="8837"/>
                  </a:lnTo>
                  <a:lnTo>
                    <a:pt x="130839" y="14072"/>
                  </a:lnTo>
                  <a:lnTo>
                    <a:pt x="132137" y="19235"/>
                  </a:lnTo>
                  <a:lnTo>
                    <a:pt x="142597" y="67398"/>
                  </a:lnTo>
                  <a:lnTo>
                    <a:pt x="149152" y="114330"/>
                  </a:lnTo>
                  <a:lnTo>
                    <a:pt x="151327" y="159884"/>
                  </a:lnTo>
                  <a:lnTo>
                    <a:pt x="148644" y="203912"/>
                  </a:lnTo>
                  <a:lnTo>
                    <a:pt x="140628" y="246269"/>
                  </a:lnTo>
                  <a:lnTo>
                    <a:pt x="126802" y="286809"/>
                  </a:lnTo>
                  <a:lnTo>
                    <a:pt x="106692" y="325383"/>
                  </a:lnTo>
                  <a:lnTo>
                    <a:pt x="79820" y="361846"/>
                  </a:lnTo>
                  <a:lnTo>
                    <a:pt x="45712" y="396050"/>
                  </a:lnTo>
                  <a:lnTo>
                    <a:pt x="3890" y="427850"/>
                  </a:lnTo>
                  <a:lnTo>
                    <a:pt x="0" y="432162"/>
                  </a:lnTo>
                  <a:lnTo>
                    <a:pt x="545" y="436152"/>
                  </a:lnTo>
                  <a:lnTo>
                    <a:pt x="4038" y="439623"/>
                  </a:lnTo>
                  <a:lnTo>
                    <a:pt x="8989" y="442373"/>
                  </a:lnTo>
                  <a:lnTo>
                    <a:pt x="53338" y="428482"/>
                  </a:lnTo>
                  <a:lnTo>
                    <a:pt x="95810" y="410173"/>
                  </a:lnTo>
                  <a:lnTo>
                    <a:pt x="178900" y="369412"/>
                  </a:lnTo>
                  <a:lnTo>
                    <a:pt x="562922" y="186906"/>
                  </a:lnTo>
                  <a:lnTo>
                    <a:pt x="441754" y="186906"/>
                  </a:lnTo>
                  <a:lnTo>
                    <a:pt x="389464" y="182572"/>
                  </a:lnTo>
                  <a:lnTo>
                    <a:pt x="336298" y="167209"/>
                  </a:lnTo>
                  <a:lnTo>
                    <a:pt x="289524" y="143975"/>
                  </a:lnTo>
                  <a:lnTo>
                    <a:pt x="248315" y="114740"/>
                  </a:lnTo>
                  <a:lnTo>
                    <a:pt x="211784" y="80401"/>
                  </a:lnTo>
                  <a:lnTo>
                    <a:pt x="179046" y="41855"/>
                  </a:lnTo>
                  <a:lnTo>
                    <a:pt x="149215" y="0"/>
                  </a:lnTo>
                  <a:close/>
                </a:path>
                <a:path w="596900" h="442594">
                  <a:moveTo>
                    <a:pt x="595212" y="150885"/>
                  </a:moveTo>
                  <a:lnTo>
                    <a:pt x="544443" y="169347"/>
                  </a:lnTo>
                  <a:lnTo>
                    <a:pt x="493352" y="181926"/>
                  </a:lnTo>
                  <a:lnTo>
                    <a:pt x="441754" y="186906"/>
                  </a:lnTo>
                  <a:lnTo>
                    <a:pt x="562922" y="186906"/>
                  </a:lnTo>
                  <a:lnTo>
                    <a:pt x="596741" y="170759"/>
                  </a:lnTo>
                  <a:lnTo>
                    <a:pt x="595212" y="150885"/>
                  </a:lnTo>
                  <a:close/>
                </a:path>
              </a:pathLst>
            </a:custGeom>
            <a:solidFill>
              <a:srgbClr val="F6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66">
              <a:extLst>
                <a:ext uri="{FF2B5EF4-FFF2-40B4-BE49-F238E27FC236}">
                  <a16:creationId xmlns:a16="http://schemas.microsoft.com/office/drawing/2014/main" id="{077D7F8F-9B56-48E2-BAEC-1A8F4D30C44F}"/>
                </a:ext>
              </a:extLst>
            </p:cNvPr>
            <p:cNvSpPr/>
            <p:nvPr/>
          </p:nvSpPr>
          <p:spPr>
            <a:xfrm>
              <a:off x="13499898" y="2111540"/>
              <a:ext cx="203835" cy="461009"/>
            </a:xfrm>
            <a:custGeom>
              <a:avLst/>
              <a:gdLst/>
              <a:ahLst/>
              <a:cxnLst/>
              <a:rect l="l" t="t" r="r" b="b"/>
              <a:pathLst>
                <a:path w="203834" h="461010">
                  <a:moveTo>
                    <a:pt x="121931" y="0"/>
                  </a:moveTo>
                  <a:lnTo>
                    <a:pt x="66049" y="55602"/>
                  </a:lnTo>
                  <a:lnTo>
                    <a:pt x="42683" y="93537"/>
                  </a:lnTo>
                  <a:lnTo>
                    <a:pt x="24276" y="134372"/>
                  </a:lnTo>
                  <a:lnTo>
                    <a:pt x="10948" y="178600"/>
                  </a:lnTo>
                  <a:lnTo>
                    <a:pt x="2817" y="226713"/>
                  </a:lnTo>
                  <a:lnTo>
                    <a:pt x="0" y="279206"/>
                  </a:lnTo>
                  <a:lnTo>
                    <a:pt x="1953" y="316619"/>
                  </a:lnTo>
                  <a:lnTo>
                    <a:pt x="11062" y="356854"/>
                  </a:lnTo>
                  <a:lnTo>
                    <a:pt x="26124" y="398701"/>
                  </a:lnTo>
                  <a:lnTo>
                    <a:pt x="45935" y="440949"/>
                  </a:lnTo>
                  <a:lnTo>
                    <a:pt x="65128" y="460868"/>
                  </a:lnTo>
                  <a:lnTo>
                    <a:pt x="77113" y="460189"/>
                  </a:lnTo>
                  <a:lnTo>
                    <a:pt x="125680" y="423590"/>
                  </a:lnTo>
                  <a:lnTo>
                    <a:pt x="154446" y="391363"/>
                  </a:lnTo>
                  <a:lnTo>
                    <a:pt x="177254" y="354784"/>
                  </a:lnTo>
                  <a:lnTo>
                    <a:pt x="193418" y="313194"/>
                  </a:lnTo>
                  <a:lnTo>
                    <a:pt x="203266" y="259201"/>
                  </a:lnTo>
                  <a:lnTo>
                    <a:pt x="202673" y="207301"/>
                  </a:lnTo>
                  <a:lnTo>
                    <a:pt x="193516" y="157133"/>
                  </a:lnTo>
                  <a:lnTo>
                    <a:pt x="177674" y="108336"/>
                  </a:lnTo>
                  <a:lnTo>
                    <a:pt x="157026" y="60546"/>
                  </a:lnTo>
                  <a:lnTo>
                    <a:pt x="133451" y="13402"/>
                  </a:lnTo>
                  <a:lnTo>
                    <a:pt x="121931" y="0"/>
                  </a:lnTo>
                  <a:close/>
                </a:path>
              </a:pathLst>
            </a:custGeom>
            <a:solidFill>
              <a:srgbClr val="F6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67">
              <a:extLst>
                <a:ext uri="{FF2B5EF4-FFF2-40B4-BE49-F238E27FC236}">
                  <a16:creationId xmlns:a16="http://schemas.microsoft.com/office/drawing/2014/main" id="{9599D5F8-AC39-48E2-9A2F-B256683EA9B9}"/>
                </a:ext>
              </a:extLst>
            </p:cNvPr>
            <p:cNvSpPr/>
            <p:nvPr/>
          </p:nvSpPr>
          <p:spPr>
            <a:xfrm>
              <a:off x="13701337" y="2451069"/>
              <a:ext cx="515620" cy="290830"/>
            </a:xfrm>
            <a:custGeom>
              <a:avLst/>
              <a:gdLst/>
              <a:ahLst/>
              <a:cxnLst/>
              <a:rect l="l" t="t" r="r" b="b"/>
              <a:pathLst>
                <a:path w="515619" h="290830">
                  <a:moveTo>
                    <a:pt x="515293" y="0"/>
                  </a:moveTo>
                  <a:lnTo>
                    <a:pt x="467929" y="21141"/>
                  </a:lnTo>
                  <a:lnTo>
                    <a:pt x="326547" y="86076"/>
                  </a:lnTo>
                  <a:lnTo>
                    <a:pt x="186099" y="153004"/>
                  </a:lnTo>
                  <a:lnTo>
                    <a:pt x="0" y="244736"/>
                  </a:lnTo>
                  <a:lnTo>
                    <a:pt x="39549" y="265712"/>
                  </a:lnTo>
                  <a:lnTo>
                    <a:pt x="80887" y="280159"/>
                  </a:lnTo>
                  <a:lnTo>
                    <a:pt x="123432" y="288354"/>
                  </a:lnTo>
                  <a:lnTo>
                    <a:pt x="166597" y="290573"/>
                  </a:lnTo>
                  <a:lnTo>
                    <a:pt x="209799" y="287095"/>
                  </a:lnTo>
                  <a:lnTo>
                    <a:pt x="252453" y="278197"/>
                  </a:lnTo>
                  <a:lnTo>
                    <a:pt x="293976" y="264156"/>
                  </a:lnTo>
                  <a:lnTo>
                    <a:pt x="333782" y="245250"/>
                  </a:lnTo>
                  <a:lnTo>
                    <a:pt x="371288" y="221757"/>
                  </a:lnTo>
                  <a:lnTo>
                    <a:pt x="405909" y="193954"/>
                  </a:lnTo>
                  <a:lnTo>
                    <a:pt x="437061" y="162118"/>
                  </a:lnTo>
                  <a:lnTo>
                    <a:pt x="464160" y="126527"/>
                  </a:lnTo>
                  <a:lnTo>
                    <a:pt x="486621" y="87459"/>
                  </a:lnTo>
                  <a:lnTo>
                    <a:pt x="503860" y="45191"/>
                  </a:lnTo>
                  <a:lnTo>
                    <a:pt x="515293" y="0"/>
                  </a:lnTo>
                  <a:close/>
                </a:path>
              </a:pathLst>
            </a:custGeom>
            <a:solidFill>
              <a:srgbClr val="F6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68">
              <a:extLst>
                <a:ext uri="{FF2B5EF4-FFF2-40B4-BE49-F238E27FC236}">
                  <a16:creationId xmlns:a16="http://schemas.microsoft.com/office/drawing/2014/main" id="{676C89D5-4185-4F63-9655-4EBB1CD67F80}"/>
                </a:ext>
              </a:extLst>
            </p:cNvPr>
            <p:cNvSpPr/>
            <p:nvPr/>
          </p:nvSpPr>
          <p:spPr>
            <a:xfrm>
              <a:off x="13630563" y="2368715"/>
              <a:ext cx="596900" cy="327660"/>
            </a:xfrm>
            <a:custGeom>
              <a:avLst/>
              <a:gdLst/>
              <a:ahLst/>
              <a:cxnLst/>
              <a:rect l="l" t="t" r="r" b="b"/>
              <a:pathLst>
                <a:path w="596900" h="327660">
                  <a:moveTo>
                    <a:pt x="587751" y="0"/>
                  </a:moveTo>
                  <a:lnTo>
                    <a:pt x="169911" y="198653"/>
                  </a:lnTo>
                  <a:lnTo>
                    <a:pt x="86820" y="239418"/>
                  </a:lnTo>
                  <a:lnTo>
                    <a:pt x="44349" y="257727"/>
                  </a:lnTo>
                  <a:lnTo>
                    <a:pt x="0" y="271614"/>
                  </a:lnTo>
                  <a:lnTo>
                    <a:pt x="10847" y="294196"/>
                  </a:lnTo>
                  <a:lnTo>
                    <a:pt x="27804" y="308999"/>
                  </a:lnTo>
                  <a:lnTo>
                    <a:pt x="48551" y="318979"/>
                  </a:lnTo>
                  <a:lnTo>
                    <a:pt x="70772" y="327089"/>
                  </a:lnTo>
                  <a:lnTo>
                    <a:pt x="256872" y="235358"/>
                  </a:lnTo>
                  <a:lnTo>
                    <a:pt x="397319" y="168429"/>
                  </a:lnTo>
                  <a:lnTo>
                    <a:pt x="538701" y="103494"/>
                  </a:lnTo>
                  <a:lnTo>
                    <a:pt x="586065" y="82353"/>
                  </a:lnTo>
                  <a:lnTo>
                    <a:pt x="591139" y="61859"/>
                  </a:lnTo>
                  <a:lnTo>
                    <a:pt x="596352" y="41369"/>
                  </a:lnTo>
                  <a:lnTo>
                    <a:pt x="596842" y="20782"/>
                  </a:lnTo>
                  <a:lnTo>
                    <a:pt x="587751" y="0"/>
                  </a:lnTo>
                  <a:close/>
                </a:path>
              </a:pathLst>
            </a:custGeom>
            <a:solidFill>
              <a:srgbClr val="ED5E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69">
              <a:extLst>
                <a:ext uri="{FF2B5EF4-FFF2-40B4-BE49-F238E27FC236}">
                  <a16:creationId xmlns:a16="http://schemas.microsoft.com/office/drawing/2014/main" id="{A9B4E5F0-5BF5-45B8-BBAB-033108245ABC}"/>
                </a:ext>
              </a:extLst>
            </p:cNvPr>
            <p:cNvSpPr/>
            <p:nvPr/>
          </p:nvSpPr>
          <p:spPr>
            <a:xfrm>
              <a:off x="13848170" y="2015688"/>
              <a:ext cx="334645" cy="227329"/>
            </a:xfrm>
            <a:custGeom>
              <a:avLst/>
              <a:gdLst/>
              <a:ahLst/>
              <a:cxnLst/>
              <a:rect l="l" t="t" r="r" b="b"/>
              <a:pathLst>
                <a:path w="334644" h="227330">
                  <a:moveTo>
                    <a:pt x="46291" y="0"/>
                  </a:moveTo>
                  <a:lnTo>
                    <a:pt x="0" y="1457"/>
                  </a:lnTo>
                  <a:lnTo>
                    <a:pt x="6140" y="25947"/>
                  </a:lnTo>
                  <a:lnTo>
                    <a:pt x="15466" y="49137"/>
                  </a:lnTo>
                  <a:lnTo>
                    <a:pt x="38292" y="93653"/>
                  </a:lnTo>
                  <a:lnTo>
                    <a:pt x="65402" y="139439"/>
                  </a:lnTo>
                  <a:lnTo>
                    <a:pt x="94524" y="175493"/>
                  </a:lnTo>
                  <a:lnTo>
                    <a:pt x="126067" y="201967"/>
                  </a:lnTo>
                  <a:lnTo>
                    <a:pt x="160441" y="219015"/>
                  </a:lnTo>
                  <a:lnTo>
                    <a:pt x="198054" y="226791"/>
                  </a:lnTo>
                  <a:lnTo>
                    <a:pt x="239317" y="225447"/>
                  </a:lnTo>
                  <a:lnTo>
                    <a:pt x="284639" y="215138"/>
                  </a:lnTo>
                  <a:lnTo>
                    <a:pt x="334429" y="196016"/>
                  </a:lnTo>
                  <a:lnTo>
                    <a:pt x="315374" y="156539"/>
                  </a:lnTo>
                  <a:lnTo>
                    <a:pt x="289550" y="120223"/>
                  </a:lnTo>
                  <a:lnTo>
                    <a:pt x="257919" y="87627"/>
                  </a:lnTo>
                  <a:lnTo>
                    <a:pt x="221442" y="59309"/>
                  </a:lnTo>
                  <a:lnTo>
                    <a:pt x="181079" y="35828"/>
                  </a:lnTo>
                  <a:lnTo>
                    <a:pt x="137792" y="17744"/>
                  </a:lnTo>
                  <a:lnTo>
                    <a:pt x="92543" y="5615"/>
                  </a:lnTo>
                  <a:lnTo>
                    <a:pt x="46291" y="0"/>
                  </a:lnTo>
                  <a:close/>
                </a:path>
              </a:pathLst>
            </a:custGeom>
            <a:solidFill>
              <a:srgbClr val="F6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70">
              <a:extLst>
                <a:ext uri="{FF2B5EF4-FFF2-40B4-BE49-F238E27FC236}">
                  <a16:creationId xmlns:a16="http://schemas.microsoft.com/office/drawing/2014/main" id="{082306BD-1384-4BA5-AE8B-CF3DB3ECAD16}"/>
                </a:ext>
              </a:extLst>
            </p:cNvPr>
            <p:cNvSpPr/>
            <p:nvPr/>
          </p:nvSpPr>
          <p:spPr>
            <a:xfrm>
              <a:off x="13685763" y="2051835"/>
              <a:ext cx="85017" cy="1497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71">
              <a:extLst>
                <a:ext uri="{FF2B5EF4-FFF2-40B4-BE49-F238E27FC236}">
                  <a16:creationId xmlns:a16="http://schemas.microsoft.com/office/drawing/2014/main" id="{B9A07487-741D-4EC1-937B-E795041EE9CA}"/>
                </a:ext>
              </a:extLst>
            </p:cNvPr>
            <p:cNvSpPr/>
            <p:nvPr/>
          </p:nvSpPr>
          <p:spPr>
            <a:xfrm>
              <a:off x="13349733" y="2678706"/>
              <a:ext cx="216129" cy="97274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91945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E3DAD8-769E-4D8B-AC2E-3FEE1CD966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"/>
            <a:ext cx="20104100" cy="11306556"/>
          </a:xfrm>
          <a:prstGeom prst="rect">
            <a:avLst/>
          </a:prstGeom>
        </p:spPr>
      </p:pic>
      <p:sp>
        <p:nvSpPr>
          <p:cNvPr id="34" name="Заголовок 33"/>
          <p:cNvSpPr>
            <a:spLocks noGrp="1"/>
          </p:cNvSpPr>
          <p:nvPr>
            <p:ph type="title"/>
          </p:nvPr>
        </p:nvSpPr>
        <p:spPr>
          <a:xfrm>
            <a:off x="1203906" y="1410012"/>
            <a:ext cx="14635471" cy="1222955"/>
          </a:xfrm>
        </p:spPr>
        <p:txBody>
          <a:bodyPr>
            <a:normAutofit/>
          </a:bodyPr>
          <a:lstStyle/>
          <a:p>
            <a:r>
              <a:rPr lang="ru-RU" sz="3200" b="1" dirty="0"/>
              <a:t>Сервисное обслуживание ИТС</a:t>
            </a:r>
          </a:p>
        </p:txBody>
      </p:sp>
      <p:sp>
        <p:nvSpPr>
          <p:cNvPr id="14" name="Номер слайда 8"/>
          <p:cNvSpPr txBox="1">
            <a:spLocks/>
          </p:cNvSpPr>
          <p:nvPr/>
        </p:nvSpPr>
        <p:spPr>
          <a:xfrm>
            <a:off x="17732168" y="9865272"/>
            <a:ext cx="615118" cy="307434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457200" rtl="0" eaLnBrk="1" latinLnBrk="0" hangingPunct="1">
              <a:defRPr sz="1600" kern="1200">
                <a:solidFill>
                  <a:schemeClr val="tx1"/>
                </a:solidFill>
                <a:latin typeface="Geometria" panose="020B0503020204020204" pitchFamily="34" charset="-52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C801F78-37D4-4596-8A11-F6BA3507FF51}" type="slidenum">
              <a:rPr lang="ru-RU" smtClean="0"/>
              <a:t>7</a:t>
            </a:fld>
            <a:endParaRPr lang="ru-RU" dirty="0"/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26CC0995-FD19-4C50-B129-24EE1498D239}"/>
              </a:ext>
            </a:extLst>
          </p:cNvPr>
          <p:cNvSpPr/>
          <p:nvPr/>
        </p:nvSpPr>
        <p:spPr>
          <a:xfrm>
            <a:off x="0" y="2243124"/>
            <a:ext cx="20104099" cy="84814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2B5F7ABE-0CFE-4F26-B58C-4D4EE10A3AD5}"/>
              </a:ext>
            </a:extLst>
          </p:cNvPr>
          <p:cNvSpPr/>
          <p:nvPr/>
        </p:nvSpPr>
        <p:spPr>
          <a:xfrm>
            <a:off x="0" y="2234904"/>
            <a:ext cx="20104099" cy="84896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853874FF-84C3-48FF-B93D-BD4382D8EB75}"/>
              </a:ext>
            </a:extLst>
          </p:cNvPr>
          <p:cNvSpPr txBox="1"/>
          <p:nvPr/>
        </p:nvSpPr>
        <p:spPr>
          <a:xfrm>
            <a:off x="6432465" y="2626794"/>
            <a:ext cx="8761554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spc="45" dirty="0">
                <a:solidFill>
                  <a:srgbClr val="C0D1DB"/>
                </a:solidFill>
                <a:latin typeface="Geometria bold"/>
                <a:cs typeface="Arial"/>
              </a:rPr>
              <a:t>Основные </a:t>
            </a:r>
            <a:r>
              <a:rPr sz="4000" spc="80" dirty="0">
                <a:solidFill>
                  <a:srgbClr val="C0D1DB"/>
                </a:solidFill>
                <a:latin typeface="Geometria bold"/>
                <a:cs typeface="Arial"/>
              </a:rPr>
              <a:t>показатели</a:t>
            </a:r>
            <a:r>
              <a:rPr sz="4000" spc="-120" dirty="0">
                <a:solidFill>
                  <a:srgbClr val="C0D1DB"/>
                </a:solidFill>
                <a:latin typeface="Geometria bold"/>
                <a:cs typeface="Arial"/>
              </a:rPr>
              <a:t> </a:t>
            </a:r>
            <a:r>
              <a:rPr sz="4000" spc="65" dirty="0">
                <a:solidFill>
                  <a:srgbClr val="C0D1DB"/>
                </a:solidFill>
                <a:latin typeface="Geometria bold"/>
                <a:cs typeface="Arial"/>
              </a:rPr>
              <a:t>оборудования</a:t>
            </a:r>
            <a:endParaRPr sz="4000" dirty="0">
              <a:latin typeface="Geometria bold"/>
              <a:cs typeface="Arial"/>
            </a:endParaRPr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5C088042-9929-43CB-B0C4-E72E06F24992}"/>
              </a:ext>
            </a:extLst>
          </p:cNvPr>
          <p:cNvSpPr txBox="1"/>
          <p:nvPr/>
        </p:nvSpPr>
        <p:spPr>
          <a:xfrm>
            <a:off x="2597485" y="4711980"/>
            <a:ext cx="4521835" cy="449930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809625" marR="718820" indent="-240029" algn="ctr">
              <a:lnSpc>
                <a:spcPts val="3879"/>
              </a:lnSpc>
              <a:spcBef>
                <a:spcPts val="140"/>
              </a:spcBef>
            </a:pPr>
            <a:r>
              <a:rPr lang="ru-RU" sz="3200" spc="-60" dirty="0">
                <a:solidFill>
                  <a:srgbClr val="FFFFFF"/>
                </a:solidFill>
                <a:latin typeface="Geometria bold"/>
                <a:cs typeface="Arial"/>
              </a:rPr>
              <a:t>Б</a:t>
            </a:r>
            <a:r>
              <a:rPr sz="3200" spc="-60" dirty="0" err="1">
                <a:solidFill>
                  <a:srgbClr val="FFFFFF"/>
                </a:solidFill>
                <a:latin typeface="Geometria bold"/>
                <a:cs typeface="Arial"/>
              </a:rPr>
              <a:t>олее</a:t>
            </a:r>
            <a:r>
              <a:rPr sz="3200" spc="-6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3200" b="1" spc="-75" dirty="0">
                <a:solidFill>
                  <a:srgbClr val="ACBBDF"/>
                </a:solidFill>
                <a:latin typeface="Geometria bold"/>
                <a:cs typeface="Arial"/>
              </a:rPr>
              <a:t>10 </a:t>
            </a:r>
            <a:r>
              <a:rPr sz="3200" b="1" spc="120" dirty="0">
                <a:solidFill>
                  <a:srgbClr val="ACBBDF"/>
                </a:solidFill>
                <a:latin typeface="Geometria bold"/>
                <a:cs typeface="Arial"/>
              </a:rPr>
              <a:t>000</a:t>
            </a:r>
            <a:r>
              <a:rPr sz="3200" b="1" spc="25" dirty="0">
                <a:solidFill>
                  <a:srgbClr val="ACBBDF"/>
                </a:solidFill>
                <a:latin typeface="Geometria bold"/>
                <a:cs typeface="Arial"/>
              </a:rPr>
              <a:t> </a:t>
            </a:r>
            <a:r>
              <a:rPr sz="3200" spc="105" dirty="0">
                <a:solidFill>
                  <a:srgbClr val="FFFFFF"/>
                </a:solidFill>
                <a:latin typeface="Geometria bold"/>
                <a:cs typeface="Arial"/>
              </a:rPr>
              <a:t>ед.  </a:t>
            </a:r>
            <a:r>
              <a:rPr sz="3200" spc="60" dirty="0">
                <a:solidFill>
                  <a:srgbClr val="FFFFFF"/>
                </a:solidFill>
                <a:latin typeface="Geometria bold"/>
                <a:cs typeface="Arial"/>
              </a:rPr>
              <a:t>оборудования</a:t>
            </a:r>
            <a:endParaRPr sz="3200" dirty="0">
              <a:latin typeface="Geometria bold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860"/>
              </a:spcBef>
            </a:pPr>
            <a:r>
              <a:rPr sz="2400" spc="15" dirty="0">
                <a:solidFill>
                  <a:srgbClr val="FFFFFF"/>
                </a:solidFill>
                <a:latin typeface="Geometria bold"/>
                <a:cs typeface="Arial"/>
              </a:rPr>
              <a:t>(7 </a:t>
            </a:r>
            <a:r>
              <a:rPr sz="2400" spc="65" dirty="0">
                <a:solidFill>
                  <a:srgbClr val="FFFFFF"/>
                </a:solidFill>
                <a:latin typeface="Geometria bold"/>
                <a:cs typeface="Arial"/>
              </a:rPr>
              <a:t>основных </a:t>
            </a:r>
            <a:r>
              <a:rPr sz="2400" spc="55" dirty="0">
                <a:solidFill>
                  <a:srgbClr val="FFFFFF"/>
                </a:solidFill>
                <a:latin typeface="Geometria bold"/>
                <a:cs typeface="Arial"/>
              </a:rPr>
              <a:t>показателей </a:t>
            </a:r>
            <a:r>
              <a:rPr sz="2400" spc="-15" dirty="0">
                <a:solidFill>
                  <a:srgbClr val="FFFFFF"/>
                </a:solidFill>
                <a:latin typeface="Geometria bold"/>
                <a:cs typeface="Arial"/>
              </a:rPr>
              <a:t>ИТС</a:t>
            </a:r>
            <a:r>
              <a:rPr sz="2400" spc="-24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Geometria bold"/>
                <a:cs typeface="Arial"/>
              </a:rPr>
              <a:t>):</a:t>
            </a:r>
            <a:endParaRPr sz="2400" dirty="0">
              <a:latin typeface="Geometria bold"/>
              <a:cs typeface="Arial"/>
            </a:endParaRPr>
          </a:p>
          <a:p>
            <a:pPr marL="271780" algn="ctr">
              <a:lnSpc>
                <a:spcPct val="100000"/>
              </a:lnSpc>
              <a:spcBef>
                <a:spcPts val="535"/>
              </a:spcBef>
            </a:pPr>
            <a:r>
              <a:rPr sz="2400" spc="110" dirty="0">
                <a:solidFill>
                  <a:srgbClr val="FFFFFF"/>
                </a:solidFill>
                <a:latin typeface="Geometria bold"/>
                <a:cs typeface="Arial"/>
              </a:rPr>
              <a:t>АСУДД</a:t>
            </a:r>
            <a:endParaRPr sz="2400" dirty="0">
              <a:latin typeface="Geometria bold"/>
              <a:cs typeface="Arial"/>
            </a:endParaRPr>
          </a:p>
          <a:p>
            <a:pPr marL="377190" marR="97790" indent="-1270" algn="ctr">
              <a:lnSpc>
                <a:spcPct val="116300"/>
              </a:lnSpc>
              <a:spcBef>
                <a:spcPts val="75"/>
              </a:spcBef>
            </a:pPr>
            <a:r>
              <a:rPr sz="2400" spc="50" dirty="0">
                <a:solidFill>
                  <a:srgbClr val="FFFFFF"/>
                </a:solidFill>
                <a:latin typeface="Geometria bold"/>
                <a:cs typeface="Arial"/>
              </a:rPr>
              <a:t>Система </a:t>
            </a:r>
            <a:r>
              <a:rPr sz="2400" spc="70" dirty="0">
                <a:solidFill>
                  <a:srgbClr val="FFFFFF"/>
                </a:solidFill>
                <a:latin typeface="Geometria bold"/>
                <a:cs typeface="Arial"/>
              </a:rPr>
              <a:t>детектирования  </a:t>
            </a:r>
            <a:r>
              <a:rPr sz="2400" spc="50" dirty="0">
                <a:solidFill>
                  <a:srgbClr val="FFFFFF"/>
                </a:solidFill>
                <a:latin typeface="Geometria bold"/>
                <a:cs typeface="Arial"/>
              </a:rPr>
              <a:t>Система </a:t>
            </a:r>
            <a:r>
              <a:rPr sz="2400" spc="80" dirty="0">
                <a:solidFill>
                  <a:srgbClr val="FFFFFF"/>
                </a:solidFill>
                <a:latin typeface="Geometria bold"/>
                <a:cs typeface="Arial"/>
              </a:rPr>
              <a:t>телеобзора  </a:t>
            </a:r>
            <a:r>
              <a:rPr sz="2400" spc="50" dirty="0">
                <a:solidFill>
                  <a:srgbClr val="FFFFFF"/>
                </a:solidFill>
                <a:latin typeface="Geometria bold"/>
                <a:cs typeface="Arial"/>
              </a:rPr>
              <a:t>Система </a:t>
            </a:r>
            <a:r>
              <a:rPr sz="2400" spc="15" dirty="0">
                <a:solidFill>
                  <a:srgbClr val="FFFFFF"/>
                </a:solidFill>
                <a:latin typeface="Geometria bold"/>
                <a:cs typeface="Arial"/>
              </a:rPr>
              <a:t>информирования  </a:t>
            </a:r>
            <a:r>
              <a:rPr sz="2400" spc="50" dirty="0">
                <a:solidFill>
                  <a:srgbClr val="FFFFFF"/>
                </a:solidFill>
                <a:latin typeface="Geometria bold"/>
                <a:cs typeface="Arial"/>
              </a:rPr>
              <a:t>Система</a:t>
            </a:r>
            <a:r>
              <a:rPr sz="2400" spc="-6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2400" spc="80" dirty="0" err="1">
                <a:solidFill>
                  <a:srgbClr val="FFFFFF"/>
                </a:solidFill>
                <a:latin typeface="Geometria bold"/>
                <a:cs typeface="Arial"/>
              </a:rPr>
              <a:t>метеомониторинга</a:t>
            </a:r>
            <a:r>
              <a:rPr sz="2400" spc="8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endParaRPr lang="ru-RU" sz="2400" spc="80" dirty="0">
              <a:solidFill>
                <a:srgbClr val="FFFFFF"/>
              </a:solidFill>
              <a:latin typeface="Geometria bold"/>
              <a:cs typeface="Arial"/>
            </a:endParaRPr>
          </a:p>
          <a:p>
            <a:pPr marL="377190" marR="97790" indent="-1270" algn="ctr">
              <a:lnSpc>
                <a:spcPct val="116300"/>
              </a:lnSpc>
              <a:spcBef>
                <a:spcPts val="75"/>
              </a:spcBef>
            </a:pPr>
            <a:r>
              <a:rPr sz="2400" dirty="0">
                <a:solidFill>
                  <a:srgbClr val="FFFFFF"/>
                </a:solidFill>
                <a:latin typeface="Geometria bold"/>
                <a:cs typeface="Arial"/>
              </a:rPr>
              <a:t>СОИ</a:t>
            </a:r>
            <a:r>
              <a:rPr lang="ru-RU" sz="2400" dirty="0">
                <a:solidFill>
                  <a:srgbClr val="FFFFFF"/>
                </a:solidFill>
                <a:latin typeface="Geometria bold"/>
                <a:cs typeface="Arial"/>
              </a:rPr>
              <a:t>Б</a:t>
            </a:r>
            <a:r>
              <a:rPr sz="2400" dirty="0">
                <a:solidFill>
                  <a:srgbClr val="FFFFFF"/>
                </a:solidFill>
                <a:latin typeface="Geometria bold"/>
                <a:cs typeface="Trebuchet MS"/>
              </a:rPr>
              <a:t>*</a:t>
            </a:r>
            <a:endParaRPr sz="2400" dirty="0">
              <a:latin typeface="Geometria bold"/>
              <a:cs typeface="Trebuchet MS"/>
            </a:endParaRPr>
          </a:p>
          <a:p>
            <a:pPr marL="271780" algn="ctr">
              <a:lnSpc>
                <a:spcPct val="100000"/>
              </a:lnSpc>
              <a:spcBef>
                <a:spcPts val="165"/>
              </a:spcBef>
            </a:pPr>
            <a:r>
              <a:rPr sz="2400" spc="105" dirty="0">
                <a:solidFill>
                  <a:srgbClr val="FFFFFF"/>
                </a:solidFill>
                <a:latin typeface="Geometria bold"/>
                <a:cs typeface="Arial"/>
              </a:rPr>
              <a:t>СПД</a:t>
            </a:r>
            <a:r>
              <a:rPr sz="2400" spc="105" dirty="0">
                <a:solidFill>
                  <a:srgbClr val="FFFFFF"/>
                </a:solidFill>
                <a:latin typeface="Geometria bold"/>
                <a:cs typeface="Trebuchet MS"/>
              </a:rPr>
              <a:t>**</a:t>
            </a:r>
            <a:endParaRPr sz="2400" dirty="0">
              <a:latin typeface="Geometria bold"/>
              <a:cs typeface="Trebuchet MS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98CCE3B1-DB95-446A-9D62-0A1675C326C3}"/>
              </a:ext>
            </a:extLst>
          </p:cNvPr>
          <p:cNvSpPr txBox="1"/>
          <p:nvPr/>
        </p:nvSpPr>
        <p:spPr>
          <a:xfrm>
            <a:off x="7735884" y="4622160"/>
            <a:ext cx="4338320" cy="149098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065" marR="5080" indent="635" algn="ctr">
              <a:lnSpc>
                <a:spcPts val="3879"/>
              </a:lnSpc>
              <a:spcBef>
                <a:spcPts val="140"/>
              </a:spcBef>
            </a:pPr>
            <a:r>
              <a:rPr lang="ru-RU" sz="3200" spc="-75" dirty="0">
                <a:solidFill>
                  <a:srgbClr val="FFFFFF"/>
                </a:solidFill>
                <a:latin typeface="Geometria bold"/>
                <a:cs typeface="Arial"/>
              </a:rPr>
              <a:t>Б</a:t>
            </a:r>
            <a:r>
              <a:rPr sz="3200" spc="-75" dirty="0" err="1">
                <a:solidFill>
                  <a:srgbClr val="FFFFFF"/>
                </a:solidFill>
                <a:latin typeface="Geometria bold"/>
                <a:cs typeface="Arial"/>
              </a:rPr>
              <a:t>олее</a:t>
            </a:r>
            <a:r>
              <a:rPr sz="3200" spc="-7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3200" b="1" spc="100" dirty="0">
                <a:solidFill>
                  <a:srgbClr val="ACBBDF"/>
                </a:solidFill>
                <a:latin typeface="Geometria bold"/>
                <a:cs typeface="Arial"/>
              </a:rPr>
              <a:t>700</a:t>
            </a:r>
            <a:r>
              <a:rPr sz="3200" spc="100" dirty="0">
                <a:solidFill>
                  <a:srgbClr val="ACBBDF"/>
                </a:solidFill>
                <a:latin typeface="Geometria bold"/>
                <a:cs typeface="Arial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Geometria bold"/>
                <a:cs typeface="Arial"/>
              </a:rPr>
              <a:t>чел.  </a:t>
            </a:r>
            <a:r>
              <a:rPr sz="3200" spc="130" dirty="0">
                <a:solidFill>
                  <a:srgbClr val="FFFFFF"/>
                </a:solidFill>
                <a:latin typeface="Geometria bold"/>
                <a:cs typeface="Arial"/>
              </a:rPr>
              <a:t>учавствуют </a:t>
            </a:r>
            <a:r>
              <a:rPr sz="3200" spc="120" dirty="0">
                <a:solidFill>
                  <a:srgbClr val="FFFFFF"/>
                </a:solidFill>
                <a:latin typeface="Geometria bold"/>
                <a:cs typeface="Arial"/>
              </a:rPr>
              <a:t>в</a:t>
            </a:r>
            <a:r>
              <a:rPr sz="3200" spc="-25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3200" spc="125" dirty="0">
                <a:solidFill>
                  <a:srgbClr val="FFFFFF"/>
                </a:solidFill>
                <a:latin typeface="Geometria bold"/>
                <a:cs typeface="Arial"/>
              </a:rPr>
              <a:t>проекте  </a:t>
            </a:r>
            <a:r>
              <a:rPr sz="3200" spc="110" dirty="0">
                <a:solidFill>
                  <a:srgbClr val="FFFFFF"/>
                </a:solidFill>
                <a:latin typeface="Geometria bold"/>
                <a:cs typeface="Arial"/>
              </a:rPr>
              <a:t>ежедневно</a:t>
            </a:r>
            <a:endParaRPr sz="3200" dirty="0">
              <a:latin typeface="Geometria bold"/>
              <a:cs typeface="Arial"/>
            </a:endParaRPr>
          </a:p>
        </p:txBody>
      </p:sp>
      <p:sp>
        <p:nvSpPr>
          <p:cNvPr id="20" name="object 10">
            <a:extLst>
              <a:ext uri="{FF2B5EF4-FFF2-40B4-BE49-F238E27FC236}">
                <a16:creationId xmlns:a16="http://schemas.microsoft.com/office/drawing/2014/main" id="{0B17175F-E97F-49E9-890E-E470F240AC80}"/>
              </a:ext>
            </a:extLst>
          </p:cNvPr>
          <p:cNvSpPr txBox="1"/>
          <p:nvPr/>
        </p:nvSpPr>
        <p:spPr>
          <a:xfrm>
            <a:off x="13303333" y="7178470"/>
            <a:ext cx="3527342" cy="2630207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 marR="5080" indent="97155" algn="ctr">
              <a:lnSpc>
                <a:spcPts val="3040"/>
              </a:lnSpc>
              <a:spcBef>
                <a:spcPts val="815"/>
              </a:spcBef>
            </a:pPr>
            <a:r>
              <a:rPr lang="ru-RU" sz="3200" spc="-65" dirty="0">
                <a:solidFill>
                  <a:srgbClr val="FFFFFF"/>
                </a:solidFill>
                <a:latin typeface="Geometria bold"/>
                <a:cs typeface="Arial"/>
              </a:rPr>
              <a:t>Б</a:t>
            </a:r>
            <a:r>
              <a:rPr sz="3200" spc="-65" dirty="0" err="1">
                <a:solidFill>
                  <a:srgbClr val="FFFFFF"/>
                </a:solidFill>
                <a:latin typeface="Geometria bold"/>
                <a:cs typeface="Arial"/>
              </a:rPr>
              <a:t>олее</a:t>
            </a:r>
            <a:r>
              <a:rPr sz="3200" spc="-65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3200" b="1" spc="250" dirty="0">
                <a:solidFill>
                  <a:srgbClr val="ACBBDF"/>
                </a:solidFill>
                <a:latin typeface="Geometria bold"/>
                <a:cs typeface="Arial"/>
              </a:rPr>
              <a:t>4 </a:t>
            </a:r>
            <a:r>
              <a:rPr sz="3200" b="1" spc="-10" dirty="0">
                <a:solidFill>
                  <a:srgbClr val="ACBBDF"/>
                </a:solidFill>
                <a:latin typeface="Geometria bold"/>
                <a:cs typeface="Arial"/>
              </a:rPr>
              <a:t>тыс.  </a:t>
            </a:r>
            <a:r>
              <a:rPr sz="3200" spc="120" dirty="0">
                <a:solidFill>
                  <a:srgbClr val="FFFFFF"/>
                </a:solidFill>
                <a:latin typeface="Geometria bold"/>
                <a:cs typeface="Arial"/>
              </a:rPr>
              <a:t>заявок </a:t>
            </a:r>
            <a:r>
              <a:rPr sz="3200" spc="-25" dirty="0">
                <a:solidFill>
                  <a:srgbClr val="FFFFFF"/>
                </a:solidFill>
                <a:latin typeface="Geometria bold"/>
                <a:cs typeface="Arial"/>
              </a:rPr>
              <a:t>на</a:t>
            </a:r>
            <a:r>
              <a:rPr sz="3200" spc="-190" dirty="0">
                <a:solidFill>
                  <a:srgbClr val="FFFFFF"/>
                </a:solidFill>
                <a:latin typeface="Geometria bold"/>
                <a:cs typeface="Arial"/>
              </a:rPr>
              <a:t> </a:t>
            </a:r>
            <a:r>
              <a:rPr sz="3200" spc="75" dirty="0" err="1">
                <a:solidFill>
                  <a:srgbClr val="FFFFFF"/>
                </a:solidFill>
                <a:latin typeface="Geometria bold"/>
                <a:cs typeface="Arial"/>
              </a:rPr>
              <a:t>ремонт</a:t>
            </a:r>
            <a:r>
              <a:rPr sz="3200" spc="75" dirty="0">
                <a:solidFill>
                  <a:srgbClr val="FFFFFF"/>
                </a:solidFill>
                <a:latin typeface="Geometria bold"/>
                <a:cs typeface="Arial"/>
              </a:rPr>
              <a:t>  </a:t>
            </a:r>
            <a:r>
              <a:rPr sz="3200" spc="55" dirty="0" err="1">
                <a:solidFill>
                  <a:srgbClr val="FFFFFF"/>
                </a:solidFill>
                <a:latin typeface="Geometria bold"/>
                <a:cs typeface="Arial"/>
              </a:rPr>
              <a:t>выполняется</a:t>
            </a:r>
            <a:r>
              <a:rPr lang="ru-RU" sz="3200" spc="55" dirty="0">
                <a:solidFill>
                  <a:srgbClr val="FFFFFF"/>
                </a:solidFill>
                <a:latin typeface="Geometria bold"/>
                <a:cs typeface="Arial"/>
              </a:rPr>
              <a:t> ежемесячно </a:t>
            </a:r>
          </a:p>
          <a:p>
            <a:pPr marL="12700" marR="5080" indent="97155" algn="ctr">
              <a:lnSpc>
                <a:spcPts val="3040"/>
              </a:lnSpc>
              <a:spcBef>
                <a:spcPts val="815"/>
              </a:spcBef>
            </a:pPr>
            <a:r>
              <a:rPr lang="ru-RU" sz="3200" spc="55" dirty="0">
                <a:solidFill>
                  <a:srgbClr val="FFFFFF"/>
                </a:solidFill>
                <a:latin typeface="Geometria bold"/>
                <a:cs typeface="Arial"/>
              </a:rPr>
              <a:t>(≈</a:t>
            </a:r>
            <a:r>
              <a:rPr lang="ru-RU" sz="3200" b="1" spc="55" dirty="0">
                <a:solidFill>
                  <a:srgbClr val="ACBBDF"/>
                </a:solidFill>
                <a:latin typeface="Geometria bold"/>
                <a:cs typeface="Arial"/>
              </a:rPr>
              <a:t> 6 </a:t>
            </a:r>
            <a:r>
              <a:rPr lang="ru-RU" sz="3200" spc="55" dirty="0">
                <a:solidFill>
                  <a:srgbClr val="FFFFFF"/>
                </a:solidFill>
                <a:latin typeface="Geometria bold"/>
                <a:cs typeface="Arial"/>
              </a:rPr>
              <a:t>заявок в час)</a:t>
            </a:r>
          </a:p>
          <a:p>
            <a:pPr marL="12700" marR="5080" indent="97155" algn="ctr">
              <a:lnSpc>
                <a:spcPts val="3040"/>
              </a:lnSpc>
              <a:spcBef>
                <a:spcPts val="815"/>
              </a:spcBef>
            </a:pPr>
            <a:endParaRPr sz="3200" dirty="0">
              <a:latin typeface="Geometria bold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36A984DA-A735-49A8-9153-368D019430D3}"/>
              </a:ext>
            </a:extLst>
          </p:cNvPr>
          <p:cNvSpPr txBox="1"/>
          <p:nvPr/>
        </p:nvSpPr>
        <p:spPr>
          <a:xfrm>
            <a:off x="13022980" y="4622736"/>
            <a:ext cx="4086461" cy="15023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74930" algn="ctr">
              <a:lnSpc>
                <a:spcPct val="100000"/>
              </a:lnSpc>
              <a:spcBef>
                <a:spcPts val="95"/>
              </a:spcBef>
            </a:pPr>
            <a:r>
              <a:rPr lang="ru-RU" sz="3200" spc="-285" dirty="0">
                <a:solidFill>
                  <a:srgbClr val="FFFFFF"/>
                </a:solidFill>
                <a:latin typeface="Geometria bold"/>
                <a:cs typeface="Verdana"/>
              </a:rPr>
              <a:t>Среднее время выполнения заявок </a:t>
            </a:r>
            <a:endParaRPr lang="en-US" sz="3200" dirty="0">
              <a:latin typeface="Geometria bold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b="1" spc="-75" dirty="0">
                <a:solidFill>
                  <a:srgbClr val="ACBBDF"/>
                </a:solidFill>
                <a:latin typeface="Geometria bold"/>
                <a:cs typeface="Arial"/>
              </a:rPr>
              <a:t>1,5</a:t>
            </a:r>
            <a:r>
              <a:rPr sz="3200" b="1" spc="-25" dirty="0">
                <a:solidFill>
                  <a:srgbClr val="ACBBDF"/>
                </a:solidFill>
                <a:latin typeface="Geometria bold"/>
                <a:cs typeface="Arial"/>
              </a:rPr>
              <a:t> </a:t>
            </a:r>
            <a:r>
              <a:rPr sz="3200" b="1" spc="-70" dirty="0">
                <a:solidFill>
                  <a:srgbClr val="ACBBDF"/>
                </a:solidFill>
                <a:latin typeface="Geometria bold"/>
                <a:cs typeface="Arial"/>
              </a:rPr>
              <a:t>часа</a:t>
            </a:r>
            <a:endParaRPr sz="3200" b="1" dirty="0">
              <a:latin typeface="Geometria bold"/>
              <a:cs typeface="Arial"/>
            </a:endParaRPr>
          </a:p>
        </p:txBody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37750DB8-B5C3-4A15-A655-7E10E9D15913}"/>
              </a:ext>
            </a:extLst>
          </p:cNvPr>
          <p:cNvSpPr txBox="1"/>
          <p:nvPr/>
        </p:nvSpPr>
        <p:spPr>
          <a:xfrm>
            <a:off x="7516709" y="7232617"/>
            <a:ext cx="4735955" cy="22991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645"/>
              </a:lnSpc>
              <a:spcBef>
                <a:spcPts val="95"/>
              </a:spcBef>
            </a:pPr>
            <a:r>
              <a:rPr lang="ru-RU" sz="3200" spc="-20" dirty="0">
                <a:solidFill>
                  <a:srgbClr val="FFFFFF"/>
                </a:solidFill>
                <a:latin typeface="Geometria bold"/>
                <a:cs typeface="Arial"/>
              </a:rPr>
              <a:t>Средний процент работоспособности ИТС города Москвы </a:t>
            </a:r>
            <a:r>
              <a:rPr sz="3200" b="1" spc="-20" dirty="0">
                <a:solidFill>
                  <a:srgbClr val="ACBBDF"/>
                </a:solidFill>
                <a:latin typeface="Geometria bold"/>
                <a:cs typeface="Arial"/>
              </a:rPr>
              <a:t>98,9%</a:t>
            </a:r>
            <a:endParaRPr lang="ru-RU" sz="3200" b="1" spc="-20" dirty="0">
              <a:solidFill>
                <a:srgbClr val="ACBBDF"/>
              </a:solidFill>
              <a:latin typeface="Geometria bold"/>
              <a:cs typeface="Arial"/>
            </a:endParaRPr>
          </a:p>
          <a:p>
            <a:pPr algn="ctr">
              <a:lnSpc>
                <a:spcPts val="3645"/>
              </a:lnSpc>
              <a:spcBef>
                <a:spcPts val="95"/>
              </a:spcBef>
            </a:pPr>
            <a:r>
              <a:rPr lang="ru-RU" sz="2400" dirty="0">
                <a:solidFill>
                  <a:srgbClr val="FFFFFF"/>
                </a:solidFill>
                <a:latin typeface="Geometria bold"/>
                <a:cs typeface="Arial"/>
              </a:rPr>
              <a:t>(1,1%некритические неисправности)</a:t>
            </a:r>
            <a:endParaRPr sz="2400" dirty="0">
              <a:solidFill>
                <a:srgbClr val="FFFFFF"/>
              </a:solidFill>
              <a:latin typeface="Geometria bold"/>
              <a:cs typeface="Arial"/>
            </a:endParaRPr>
          </a:p>
        </p:txBody>
      </p:sp>
      <p:sp>
        <p:nvSpPr>
          <p:cNvPr id="25" name="object 17">
            <a:extLst>
              <a:ext uri="{FF2B5EF4-FFF2-40B4-BE49-F238E27FC236}">
                <a16:creationId xmlns:a16="http://schemas.microsoft.com/office/drawing/2014/main" id="{49EAB366-5A05-454F-98FB-CD054B9081CB}"/>
              </a:ext>
            </a:extLst>
          </p:cNvPr>
          <p:cNvSpPr/>
          <p:nvPr/>
        </p:nvSpPr>
        <p:spPr>
          <a:xfrm>
            <a:off x="2532362" y="3698577"/>
            <a:ext cx="4781550" cy="5764530"/>
          </a:xfrm>
          <a:custGeom>
            <a:avLst/>
            <a:gdLst/>
            <a:ahLst/>
            <a:cxnLst/>
            <a:rect l="l" t="t" r="r" b="b"/>
            <a:pathLst>
              <a:path w="4781550" h="5764530">
                <a:moveTo>
                  <a:pt x="4781550" y="5764222"/>
                </a:moveTo>
                <a:lnTo>
                  <a:pt x="0" y="5764222"/>
                </a:lnTo>
                <a:lnTo>
                  <a:pt x="0" y="0"/>
                </a:lnTo>
                <a:lnTo>
                  <a:pt x="4781550" y="0"/>
                </a:lnTo>
                <a:lnTo>
                  <a:pt x="4781550" y="5764222"/>
                </a:lnTo>
                <a:close/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8">
            <a:extLst>
              <a:ext uri="{FF2B5EF4-FFF2-40B4-BE49-F238E27FC236}">
                <a16:creationId xmlns:a16="http://schemas.microsoft.com/office/drawing/2014/main" id="{3C36B7C5-463C-4F7E-A3A7-9B52D7DA85F1}"/>
              </a:ext>
            </a:extLst>
          </p:cNvPr>
          <p:cNvSpPr/>
          <p:nvPr/>
        </p:nvSpPr>
        <p:spPr>
          <a:xfrm>
            <a:off x="7536817" y="3703875"/>
            <a:ext cx="4721860" cy="2546985"/>
          </a:xfrm>
          <a:custGeom>
            <a:avLst/>
            <a:gdLst/>
            <a:ahLst/>
            <a:cxnLst/>
            <a:rect l="l" t="t" r="r" b="b"/>
            <a:pathLst>
              <a:path w="4721859" h="2546985">
                <a:moveTo>
                  <a:pt x="4721238" y="2546822"/>
                </a:moveTo>
                <a:lnTo>
                  <a:pt x="0" y="2546822"/>
                </a:lnTo>
                <a:lnTo>
                  <a:pt x="0" y="0"/>
                </a:lnTo>
                <a:lnTo>
                  <a:pt x="4721238" y="0"/>
                </a:lnTo>
                <a:lnTo>
                  <a:pt x="4721238" y="2546822"/>
                </a:lnTo>
                <a:close/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9">
            <a:extLst>
              <a:ext uri="{FF2B5EF4-FFF2-40B4-BE49-F238E27FC236}">
                <a16:creationId xmlns:a16="http://schemas.microsoft.com/office/drawing/2014/main" id="{F383C881-9E4D-4A53-BF21-267E255A94A1}"/>
              </a:ext>
            </a:extLst>
          </p:cNvPr>
          <p:cNvSpPr/>
          <p:nvPr/>
        </p:nvSpPr>
        <p:spPr>
          <a:xfrm>
            <a:off x="7536817" y="6442273"/>
            <a:ext cx="4721860" cy="3010535"/>
          </a:xfrm>
          <a:custGeom>
            <a:avLst/>
            <a:gdLst/>
            <a:ahLst/>
            <a:cxnLst/>
            <a:rect l="l" t="t" r="r" b="b"/>
            <a:pathLst>
              <a:path w="4721859" h="3010534">
                <a:moveTo>
                  <a:pt x="4721238" y="3010054"/>
                </a:moveTo>
                <a:lnTo>
                  <a:pt x="0" y="3010054"/>
                </a:lnTo>
                <a:lnTo>
                  <a:pt x="0" y="0"/>
                </a:lnTo>
                <a:lnTo>
                  <a:pt x="4721238" y="0"/>
                </a:lnTo>
                <a:lnTo>
                  <a:pt x="4721238" y="3010054"/>
                </a:lnTo>
                <a:close/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0">
            <a:extLst>
              <a:ext uri="{FF2B5EF4-FFF2-40B4-BE49-F238E27FC236}">
                <a16:creationId xmlns:a16="http://schemas.microsoft.com/office/drawing/2014/main" id="{B147DC5B-9B3E-4917-93B8-AEA139F4E197}"/>
              </a:ext>
            </a:extLst>
          </p:cNvPr>
          <p:cNvSpPr/>
          <p:nvPr/>
        </p:nvSpPr>
        <p:spPr>
          <a:xfrm>
            <a:off x="12461474" y="3703875"/>
            <a:ext cx="4784090" cy="2546985"/>
          </a:xfrm>
          <a:custGeom>
            <a:avLst/>
            <a:gdLst/>
            <a:ahLst/>
            <a:cxnLst/>
            <a:rect l="l" t="t" r="r" b="b"/>
            <a:pathLst>
              <a:path w="4784090" h="2546985">
                <a:moveTo>
                  <a:pt x="4784074" y="2546822"/>
                </a:moveTo>
                <a:lnTo>
                  <a:pt x="0" y="2546822"/>
                </a:lnTo>
                <a:lnTo>
                  <a:pt x="0" y="0"/>
                </a:lnTo>
                <a:lnTo>
                  <a:pt x="4784074" y="0"/>
                </a:lnTo>
                <a:lnTo>
                  <a:pt x="4784074" y="2546822"/>
                </a:lnTo>
                <a:close/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1">
            <a:extLst>
              <a:ext uri="{FF2B5EF4-FFF2-40B4-BE49-F238E27FC236}">
                <a16:creationId xmlns:a16="http://schemas.microsoft.com/office/drawing/2014/main" id="{AD6DE104-F3E7-4ABE-967F-5519515A6107}"/>
              </a:ext>
            </a:extLst>
          </p:cNvPr>
          <p:cNvSpPr/>
          <p:nvPr/>
        </p:nvSpPr>
        <p:spPr>
          <a:xfrm>
            <a:off x="12461474" y="6442273"/>
            <a:ext cx="4784090" cy="3010535"/>
          </a:xfrm>
          <a:custGeom>
            <a:avLst/>
            <a:gdLst/>
            <a:ahLst/>
            <a:cxnLst/>
            <a:rect l="l" t="t" r="r" b="b"/>
            <a:pathLst>
              <a:path w="4784090" h="3010534">
                <a:moveTo>
                  <a:pt x="4784074" y="3010054"/>
                </a:moveTo>
                <a:lnTo>
                  <a:pt x="0" y="3010054"/>
                </a:lnTo>
                <a:lnTo>
                  <a:pt x="0" y="0"/>
                </a:lnTo>
                <a:lnTo>
                  <a:pt x="4784074" y="0"/>
                </a:lnTo>
                <a:lnTo>
                  <a:pt x="4784074" y="3010054"/>
                </a:lnTo>
                <a:close/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23">
            <a:extLst>
              <a:ext uri="{FF2B5EF4-FFF2-40B4-BE49-F238E27FC236}">
                <a16:creationId xmlns:a16="http://schemas.microsoft.com/office/drawing/2014/main" id="{B79C5090-A92B-4437-A72F-699928EE9530}"/>
              </a:ext>
            </a:extLst>
          </p:cNvPr>
          <p:cNvSpPr/>
          <p:nvPr/>
        </p:nvSpPr>
        <p:spPr>
          <a:xfrm>
            <a:off x="4481538" y="3836384"/>
            <a:ext cx="791845" cy="791845"/>
          </a:xfrm>
          <a:custGeom>
            <a:avLst/>
            <a:gdLst/>
            <a:ahLst/>
            <a:cxnLst/>
            <a:rect l="l" t="t" r="r" b="b"/>
            <a:pathLst>
              <a:path w="791845" h="791845">
                <a:moveTo>
                  <a:pt x="395841" y="0"/>
                </a:moveTo>
                <a:lnTo>
                  <a:pt x="349742" y="2668"/>
                </a:lnTo>
                <a:lnTo>
                  <a:pt x="305189" y="10472"/>
                </a:lnTo>
                <a:lnTo>
                  <a:pt x="262479" y="23115"/>
                </a:lnTo>
                <a:lnTo>
                  <a:pt x="221914" y="40295"/>
                </a:lnTo>
                <a:lnTo>
                  <a:pt x="183791" y="61714"/>
                </a:lnTo>
                <a:lnTo>
                  <a:pt x="148410" y="87072"/>
                </a:lnTo>
                <a:lnTo>
                  <a:pt x="116071" y="116071"/>
                </a:lnTo>
                <a:lnTo>
                  <a:pt x="87072" y="148410"/>
                </a:lnTo>
                <a:lnTo>
                  <a:pt x="61714" y="183791"/>
                </a:lnTo>
                <a:lnTo>
                  <a:pt x="40295" y="221914"/>
                </a:lnTo>
                <a:lnTo>
                  <a:pt x="23115" y="262479"/>
                </a:lnTo>
                <a:lnTo>
                  <a:pt x="10472" y="305189"/>
                </a:lnTo>
                <a:lnTo>
                  <a:pt x="2668" y="349742"/>
                </a:lnTo>
                <a:lnTo>
                  <a:pt x="0" y="395841"/>
                </a:lnTo>
                <a:lnTo>
                  <a:pt x="2668" y="441939"/>
                </a:lnTo>
                <a:lnTo>
                  <a:pt x="10472" y="486493"/>
                </a:lnTo>
                <a:lnTo>
                  <a:pt x="23115" y="529202"/>
                </a:lnTo>
                <a:lnTo>
                  <a:pt x="40295" y="569768"/>
                </a:lnTo>
                <a:lnTo>
                  <a:pt x="61714" y="607891"/>
                </a:lnTo>
                <a:lnTo>
                  <a:pt x="87072" y="643272"/>
                </a:lnTo>
                <a:lnTo>
                  <a:pt x="116071" y="675611"/>
                </a:lnTo>
                <a:lnTo>
                  <a:pt x="148410" y="704610"/>
                </a:lnTo>
                <a:lnTo>
                  <a:pt x="183791" y="729968"/>
                </a:lnTo>
                <a:lnTo>
                  <a:pt x="221914" y="751387"/>
                </a:lnTo>
                <a:lnTo>
                  <a:pt x="262479" y="768567"/>
                </a:lnTo>
                <a:lnTo>
                  <a:pt x="305189" y="781209"/>
                </a:lnTo>
                <a:lnTo>
                  <a:pt x="349742" y="789014"/>
                </a:lnTo>
                <a:lnTo>
                  <a:pt x="395841" y="791682"/>
                </a:lnTo>
                <a:lnTo>
                  <a:pt x="441939" y="789014"/>
                </a:lnTo>
                <a:lnTo>
                  <a:pt x="486493" y="781209"/>
                </a:lnTo>
                <a:lnTo>
                  <a:pt x="529202" y="768567"/>
                </a:lnTo>
                <a:lnTo>
                  <a:pt x="547113" y="760982"/>
                </a:lnTo>
                <a:lnTo>
                  <a:pt x="395841" y="760982"/>
                </a:lnTo>
                <a:lnTo>
                  <a:pt x="346360" y="757642"/>
                </a:lnTo>
                <a:lnTo>
                  <a:pt x="298881" y="747916"/>
                </a:lnTo>
                <a:lnTo>
                  <a:pt x="253844" y="732242"/>
                </a:lnTo>
                <a:lnTo>
                  <a:pt x="211686" y="711059"/>
                </a:lnTo>
                <a:lnTo>
                  <a:pt x="172845" y="684804"/>
                </a:lnTo>
                <a:lnTo>
                  <a:pt x="137761" y="653915"/>
                </a:lnTo>
                <a:lnTo>
                  <a:pt x="106872" y="618833"/>
                </a:lnTo>
                <a:lnTo>
                  <a:pt x="80615" y="579993"/>
                </a:lnTo>
                <a:lnTo>
                  <a:pt x="59430" y="537836"/>
                </a:lnTo>
                <a:lnTo>
                  <a:pt x="43756" y="492800"/>
                </a:lnTo>
                <a:lnTo>
                  <a:pt x="34029" y="445322"/>
                </a:lnTo>
                <a:lnTo>
                  <a:pt x="30690" y="395841"/>
                </a:lnTo>
                <a:lnTo>
                  <a:pt x="34029" y="346360"/>
                </a:lnTo>
                <a:lnTo>
                  <a:pt x="43756" y="298881"/>
                </a:lnTo>
                <a:lnTo>
                  <a:pt x="59430" y="253844"/>
                </a:lnTo>
                <a:lnTo>
                  <a:pt x="80615" y="211686"/>
                </a:lnTo>
                <a:lnTo>
                  <a:pt x="106872" y="172845"/>
                </a:lnTo>
                <a:lnTo>
                  <a:pt x="137761" y="137761"/>
                </a:lnTo>
                <a:lnTo>
                  <a:pt x="172845" y="106872"/>
                </a:lnTo>
                <a:lnTo>
                  <a:pt x="211686" y="80615"/>
                </a:lnTo>
                <a:lnTo>
                  <a:pt x="253844" y="59430"/>
                </a:lnTo>
                <a:lnTo>
                  <a:pt x="298881" y="43756"/>
                </a:lnTo>
                <a:lnTo>
                  <a:pt x="346360" y="34029"/>
                </a:lnTo>
                <a:lnTo>
                  <a:pt x="395841" y="30690"/>
                </a:lnTo>
                <a:lnTo>
                  <a:pt x="547523" y="30690"/>
                </a:lnTo>
                <a:lnTo>
                  <a:pt x="538127" y="26402"/>
                </a:lnTo>
                <a:lnTo>
                  <a:pt x="492324" y="11900"/>
                </a:lnTo>
                <a:lnTo>
                  <a:pt x="444740" y="3016"/>
                </a:lnTo>
                <a:lnTo>
                  <a:pt x="395841" y="0"/>
                </a:lnTo>
                <a:close/>
              </a:path>
              <a:path w="791845" h="791845">
                <a:moveTo>
                  <a:pt x="766761" y="277248"/>
                </a:moveTo>
                <a:lnTo>
                  <a:pt x="750416" y="281792"/>
                </a:lnTo>
                <a:lnTo>
                  <a:pt x="745624" y="290242"/>
                </a:lnTo>
                <a:lnTo>
                  <a:pt x="747872" y="298409"/>
                </a:lnTo>
                <a:lnTo>
                  <a:pt x="753593" y="322294"/>
                </a:lnTo>
                <a:lnTo>
                  <a:pt x="757695" y="346552"/>
                </a:lnTo>
                <a:lnTo>
                  <a:pt x="760166" y="371096"/>
                </a:lnTo>
                <a:lnTo>
                  <a:pt x="760992" y="395841"/>
                </a:lnTo>
                <a:lnTo>
                  <a:pt x="757652" y="445322"/>
                </a:lnTo>
                <a:lnTo>
                  <a:pt x="747926" y="492800"/>
                </a:lnTo>
                <a:lnTo>
                  <a:pt x="732251" y="537836"/>
                </a:lnTo>
                <a:lnTo>
                  <a:pt x="711066" y="579993"/>
                </a:lnTo>
                <a:lnTo>
                  <a:pt x="684810" y="618833"/>
                </a:lnTo>
                <a:lnTo>
                  <a:pt x="653921" y="653915"/>
                </a:lnTo>
                <a:lnTo>
                  <a:pt x="618837" y="684804"/>
                </a:lnTo>
                <a:lnTo>
                  <a:pt x="579996" y="711059"/>
                </a:lnTo>
                <a:lnTo>
                  <a:pt x="537838" y="732242"/>
                </a:lnTo>
                <a:lnTo>
                  <a:pt x="492800" y="747916"/>
                </a:lnTo>
                <a:lnTo>
                  <a:pt x="445322" y="757642"/>
                </a:lnTo>
                <a:lnTo>
                  <a:pt x="395841" y="760982"/>
                </a:lnTo>
                <a:lnTo>
                  <a:pt x="547113" y="760982"/>
                </a:lnTo>
                <a:lnTo>
                  <a:pt x="607891" y="729968"/>
                </a:lnTo>
                <a:lnTo>
                  <a:pt x="643272" y="704610"/>
                </a:lnTo>
                <a:lnTo>
                  <a:pt x="675611" y="675611"/>
                </a:lnTo>
                <a:lnTo>
                  <a:pt x="704610" y="643272"/>
                </a:lnTo>
                <a:lnTo>
                  <a:pt x="729968" y="607891"/>
                </a:lnTo>
                <a:lnTo>
                  <a:pt x="751387" y="569768"/>
                </a:lnTo>
                <a:lnTo>
                  <a:pt x="768567" y="529202"/>
                </a:lnTo>
                <a:lnTo>
                  <a:pt x="781209" y="486493"/>
                </a:lnTo>
                <a:lnTo>
                  <a:pt x="789014" y="441939"/>
                </a:lnTo>
                <a:lnTo>
                  <a:pt x="791682" y="395841"/>
                </a:lnTo>
                <a:lnTo>
                  <a:pt x="790789" y="369035"/>
                </a:lnTo>
                <a:lnTo>
                  <a:pt x="788114" y="342441"/>
                </a:lnTo>
                <a:lnTo>
                  <a:pt x="783669" y="316146"/>
                </a:lnTo>
                <a:lnTo>
                  <a:pt x="777460" y="290232"/>
                </a:lnTo>
                <a:lnTo>
                  <a:pt x="775211" y="282075"/>
                </a:lnTo>
                <a:lnTo>
                  <a:pt x="766761" y="277248"/>
                </a:lnTo>
                <a:close/>
              </a:path>
              <a:path w="791845" h="791845">
                <a:moveTo>
                  <a:pt x="547523" y="30690"/>
                </a:moveTo>
                <a:lnTo>
                  <a:pt x="395841" y="30690"/>
                </a:lnTo>
                <a:lnTo>
                  <a:pt x="447302" y="34318"/>
                </a:lnTo>
                <a:lnTo>
                  <a:pt x="497100" y="44973"/>
                </a:lnTo>
                <a:lnTo>
                  <a:pt x="544591" y="62313"/>
                </a:lnTo>
                <a:lnTo>
                  <a:pt x="589134" y="85996"/>
                </a:lnTo>
                <a:lnTo>
                  <a:pt x="630083" y="115680"/>
                </a:lnTo>
                <a:lnTo>
                  <a:pt x="666795" y="151022"/>
                </a:lnTo>
                <a:lnTo>
                  <a:pt x="698627" y="191680"/>
                </a:lnTo>
                <a:lnTo>
                  <a:pt x="703371" y="198705"/>
                </a:lnTo>
                <a:lnTo>
                  <a:pt x="712910" y="200548"/>
                </a:lnTo>
                <a:lnTo>
                  <a:pt x="726962" y="191072"/>
                </a:lnTo>
                <a:lnTo>
                  <a:pt x="728815" y="181533"/>
                </a:lnTo>
                <a:lnTo>
                  <a:pt x="724061" y="174507"/>
                </a:lnTo>
                <a:lnTo>
                  <a:pt x="694176" y="135635"/>
                </a:lnTo>
                <a:lnTo>
                  <a:pt x="660172" y="101140"/>
                </a:lnTo>
                <a:lnTo>
                  <a:pt x="622518" y="71271"/>
                </a:lnTo>
                <a:lnTo>
                  <a:pt x="581681" y="46276"/>
                </a:lnTo>
                <a:lnTo>
                  <a:pt x="547523" y="3069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24">
            <a:extLst>
              <a:ext uri="{FF2B5EF4-FFF2-40B4-BE49-F238E27FC236}">
                <a16:creationId xmlns:a16="http://schemas.microsoft.com/office/drawing/2014/main" id="{07C21873-5936-4C9C-BFB5-3BFD3C33680F}"/>
              </a:ext>
            </a:extLst>
          </p:cNvPr>
          <p:cNvSpPr/>
          <p:nvPr/>
        </p:nvSpPr>
        <p:spPr>
          <a:xfrm>
            <a:off x="4634099" y="3852792"/>
            <a:ext cx="685800" cy="641985"/>
          </a:xfrm>
          <a:custGeom>
            <a:avLst/>
            <a:gdLst/>
            <a:ahLst/>
            <a:cxnLst/>
            <a:rect l="l" t="t" r="r" b="b"/>
            <a:pathLst>
              <a:path w="685800" h="641985">
                <a:moveTo>
                  <a:pt x="15099" y="330492"/>
                </a:moveTo>
                <a:lnTo>
                  <a:pt x="1455" y="340576"/>
                </a:lnTo>
                <a:lnTo>
                  <a:pt x="0" y="350188"/>
                </a:lnTo>
                <a:lnTo>
                  <a:pt x="213197" y="639258"/>
                </a:lnTo>
                <a:lnTo>
                  <a:pt x="217773" y="641572"/>
                </a:lnTo>
                <a:lnTo>
                  <a:pt x="227563" y="641561"/>
                </a:lnTo>
                <a:lnTo>
                  <a:pt x="232149" y="639226"/>
                </a:lnTo>
                <a:lnTo>
                  <a:pt x="260625" y="600295"/>
                </a:lnTo>
                <a:lnTo>
                  <a:pt x="222600" y="600295"/>
                </a:lnTo>
                <a:lnTo>
                  <a:pt x="24711" y="331958"/>
                </a:lnTo>
                <a:lnTo>
                  <a:pt x="15099" y="330492"/>
                </a:lnTo>
                <a:close/>
              </a:path>
              <a:path w="685800" h="641985">
                <a:moveTo>
                  <a:pt x="670189" y="0"/>
                </a:moveTo>
                <a:lnTo>
                  <a:pt x="660576" y="1476"/>
                </a:lnTo>
                <a:lnTo>
                  <a:pt x="222600" y="600295"/>
                </a:lnTo>
                <a:lnTo>
                  <a:pt x="260625" y="600295"/>
                </a:lnTo>
                <a:lnTo>
                  <a:pt x="685361" y="19611"/>
                </a:lnTo>
                <a:lnTo>
                  <a:pt x="683863" y="10010"/>
                </a:lnTo>
                <a:lnTo>
                  <a:pt x="670189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25">
            <a:extLst>
              <a:ext uri="{FF2B5EF4-FFF2-40B4-BE49-F238E27FC236}">
                <a16:creationId xmlns:a16="http://schemas.microsoft.com/office/drawing/2014/main" id="{B5E83C59-DC25-45D6-9B17-142701D35A1B}"/>
              </a:ext>
            </a:extLst>
          </p:cNvPr>
          <p:cNvSpPr/>
          <p:nvPr/>
        </p:nvSpPr>
        <p:spPr>
          <a:xfrm>
            <a:off x="9725295" y="4139202"/>
            <a:ext cx="443865" cy="462280"/>
          </a:xfrm>
          <a:custGeom>
            <a:avLst/>
            <a:gdLst/>
            <a:ahLst/>
            <a:cxnLst/>
            <a:rect l="l" t="t" r="r" b="b"/>
            <a:pathLst>
              <a:path w="443865" h="462279">
                <a:moveTo>
                  <a:pt x="221710" y="0"/>
                </a:moveTo>
                <a:lnTo>
                  <a:pt x="177955" y="7074"/>
                </a:lnTo>
                <a:lnTo>
                  <a:pt x="139921" y="26765"/>
                </a:lnTo>
                <a:lnTo>
                  <a:pt x="109908" y="56775"/>
                </a:lnTo>
                <a:lnTo>
                  <a:pt x="90214" y="94806"/>
                </a:lnTo>
                <a:lnTo>
                  <a:pt x="83138" y="138561"/>
                </a:lnTo>
                <a:lnTo>
                  <a:pt x="87587" y="173435"/>
                </a:lnTo>
                <a:lnTo>
                  <a:pt x="100181" y="205051"/>
                </a:lnTo>
                <a:lnTo>
                  <a:pt x="119790" y="232292"/>
                </a:lnTo>
                <a:lnTo>
                  <a:pt x="145283" y="254044"/>
                </a:lnTo>
                <a:lnTo>
                  <a:pt x="105130" y="273664"/>
                </a:lnTo>
                <a:lnTo>
                  <a:pt x="69996" y="300622"/>
                </a:lnTo>
                <a:lnTo>
                  <a:pt x="40899" y="333923"/>
                </a:lnTo>
                <a:lnTo>
                  <a:pt x="18855" y="372568"/>
                </a:lnTo>
                <a:lnTo>
                  <a:pt x="4883" y="415560"/>
                </a:lnTo>
                <a:lnTo>
                  <a:pt x="0" y="461902"/>
                </a:lnTo>
                <a:lnTo>
                  <a:pt x="36941" y="461902"/>
                </a:lnTo>
                <a:lnTo>
                  <a:pt x="43552" y="412836"/>
                </a:lnTo>
                <a:lnTo>
                  <a:pt x="62204" y="368713"/>
                </a:lnTo>
                <a:lnTo>
                  <a:pt x="91120" y="331307"/>
                </a:lnTo>
                <a:lnTo>
                  <a:pt x="128526" y="302393"/>
                </a:lnTo>
                <a:lnTo>
                  <a:pt x="172648" y="283743"/>
                </a:lnTo>
                <a:lnTo>
                  <a:pt x="221710" y="277132"/>
                </a:lnTo>
                <a:lnTo>
                  <a:pt x="342816" y="277132"/>
                </a:lnTo>
                <a:lnTo>
                  <a:pt x="338294" y="273664"/>
                </a:lnTo>
                <a:lnTo>
                  <a:pt x="298137" y="254044"/>
                </a:lnTo>
                <a:lnTo>
                  <a:pt x="314385" y="240181"/>
                </a:lnTo>
                <a:lnTo>
                  <a:pt x="221710" y="240181"/>
                </a:lnTo>
                <a:lnTo>
                  <a:pt x="182194" y="232182"/>
                </a:lnTo>
                <a:lnTo>
                  <a:pt x="149889" y="210382"/>
                </a:lnTo>
                <a:lnTo>
                  <a:pt x="128089" y="178076"/>
                </a:lnTo>
                <a:lnTo>
                  <a:pt x="120090" y="138561"/>
                </a:lnTo>
                <a:lnTo>
                  <a:pt x="128089" y="99041"/>
                </a:lnTo>
                <a:lnTo>
                  <a:pt x="149889" y="66736"/>
                </a:lnTo>
                <a:lnTo>
                  <a:pt x="182194" y="44938"/>
                </a:lnTo>
                <a:lnTo>
                  <a:pt x="221710" y="36941"/>
                </a:lnTo>
                <a:lnTo>
                  <a:pt x="313676" y="36941"/>
                </a:lnTo>
                <a:lnTo>
                  <a:pt x="303499" y="26765"/>
                </a:lnTo>
                <a:lnTo>
                  <a:pt x="265465" y="7074"/>
                </a:lnTo>
                <a:lnTo>
                  <a:pt x="221710" y="0"/>
                </a:lnTo>
                <a:close/>
              </a:path>
              <a:path w="443865" h="462279">
                <a:moveTo>
                  <a:pt x="342816" y="277132"/>
                </a:moveTo>
                <a:lnTo>
                  <a:pt x="221710" y="277132"/>
                </a:lnTo>
                <a:lnTo>
                  <a:pt x="270772" y="283743"/>
                </a:lnTo>
                <a:lnTo>
                  <a:pt x="314894" y="302393"/>
                </a:lnTo>
                <a:lnTo>
                  <a:pt x="352300" y="331307"/>
                </a:lnTo>
                <a:lnTo>
                  <a:pt x="381217" y="368713"/>
                </a:lnTo>
                <a:lnTo>
                  <a:pt x="399868" y="412836"/>
                </a:lnTo>
                <a:lnTo>
                  <a:pt x="406479" y="461902"/>
                </a:lnTo>
                <a:lnTo>
                  <a:pt x="443431" y="461902"/>
                </a:lnTo>
                <a:lnTo>
                  <a:pt x="438547" y="415560"/>
                </a:lnTo>
                <a:lnTo>
                  <a:pt x="424575" y="372568"/>
                </a:lnTo>
                <a:lnTo>
                  <a:pt x="402530" y="333923"/>
                </a:lnTo>
                <a:lnTo>
                  <a:pt x="373431" y="300622"/>
                </a:lnTo>
                <a:lnTo>
                  <a:pt x="342816" y="277132"/>
                </a:lnTo>
                <a:close/>
              </a:path>
              <a:path w="443865" h="462279">
                <a:moveTo>
                  <a:pt x="313676" y="36941"/>
                </a:moveTo>
                <a:lnTo>
                  <a:pt x="221710" y="36941"/>
                </a:lnTo>
                <a:lnTo>
                  <a:pt x="261230" y="44938"/>
                </a:lnTo>
                <a:lnTo>
                  <a:pt x="293535" y="66736"/>
                </a:lnTo>
                <a:lnTo>
                  <a:pt x="315333" y="99041"/>
                </a:lnTo>
                <a:lnTo>
                  <a:pt x="323330" y="138561"/>
                </a:lnTo>
                <a:lnTo>
                  <a:pt x="315333" y="178076"/>
                </a:lnTo>
                <a:lnTo>
                  <a:pt x="293535" y="210382"/>
                </a:lnTo>
                <a:lnTo>
                  <a:pt x="261230" y="232182"/>
                </a:lnTo>
                <a:lnTo>
                  <a:pt x="221710" y="240181"/>
                </a:lnTo>
                <a:lnTo>
                  <a:pt x="314385" y="240181"/>
                </a:lnTo>
                <a:lnTo>
                  <a:pt x="323631" y="232292"/>
                </a:lnTo>
                <a:lnTo>
                  <a:pt x="343239" y="205051"/>
                </a:lnTo>
                <a:lnTo>
                  <a:pt x="355833" y="173435"/>
                </a:lnTo>
                <a:lnTo>
                  <a:pt x="360282" y="138561"/>
                </a:lnTo>
                <a:lnTo>
                  <a:pt x="353206" y="94806"/>
                </a:lnTo>
                <a:lnTo>
                  <a:pt x="333512" y="56775"/>
                </a:lnTo>
                <a:lnTo>
                  <a:pt x="313676" y="36941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26">
            <a:extLst>
              <a:ext uri="{FF2B5EF4-FFF2-40B4-BE49-F238E27FC236}">
                <a16:creationId xmlns:a16="http://schemas.microsoft.com/office/drawing/2014/main" id="{3DD94669-21F0-4B54-B807-CE77E52F0DF3}"/>
              </a:ext>
            </a:extLst>
          </p:cNvPr>
          <p:cNvSpPr/>
          <p:nvPr/>
        </p:nvSpPr>
        <p:spPr>
          <a:xfrm>
            <a:off x="10012564" y="4046797"/>
            <a:ext cx="340995" cy="462280"/>
          </a:xfrm>
          <a:custGeom>
            <a:avLst/>
            <a:gdLst/>
            <a:ahLst/>
            <a:cxnLst/>
            <a:rect l="l" t="t" r="r" b="b"/>
            <a:pathLst>
              <a:path w="340995" h="462279">
                <a:moveTo>
                  <a:pt x="240301" y="277143"/>
                </a:moveTo>
                <a:lnTo>
                  <a:pt x="126708" y="277143"/>
                </a:lnTo>
                <a:lnTo>
                  <a:pt x="134058" y="277729"/>
                </a:lnTo>
                <a:lnTo>
                  <a:pt x="141325" y="278609"/>
                </a:lnTo>
                <a:lnTo>
                  <a:pt x="185134" y="289447"/>
                </a:lnTo>
                <a:lnTo>
                  <a:pt x="224147" y="310042"/>
                </a:lnTo>
                <a:lnTo>
                  <a:pt x="256950" y="338989"/>
                </a:lnTo>
                <a:lnTo>
                  <a:pt x="282130" y="374886"/>
                </a:lnTo>
                <a:lnTo>
                  <a:pt x="298274" y="416328"/>
                </a:lnTo>
                <a:lnTo>
                  <a:pt x="303969" y="461912"/>
                </a:lnTo>
                <a:lnTo>
                  <a:pt x="340911" y="461912"/>
                </a:lnTo>
                <a:lnTo>
                  <a:pt x="336027" y="415570"/>
                </a:lnTo>
                <a:lnTo>
                  <a:pt x="322055" y="372578"/>
                </a:lnTo>
                <a:lnTo>
                  <a:pt x="300011" y="333933"/>
                </a:lnTo>
                <a:lnTo>
                  <a:pt x="270914" y="300633"/>
                </a:lnTo>
                <a:lnTo>
                  <a:pt x="240301" y="277143"/>
                </a:lnTo>
                <a:close/>
              </a:path>
              <a:path w="340995" h="462279">
                <a:moveTo>
                  <a:pt x="109514" y="239709"/>
                </a:moveTo>
                <a:lnTo>
                  <a:pt x="108753" y="249603"/>
                </a:lnTo>
                <a:lnTo>
                  <a:pt x="107462" y="259341"/>
                </a:lnTo>
                <a:lnTo>
                  <a:pt x="105645" y="268904"/>
                </a:lnTo>
                <a:lnTo>
                  <a:pt x="103305" y="278274"/>
                </a:lnTo>
                <a:lnTo>
                  <a:pt x="108583" y="277834"/>
                </a:lnTo>
                <a:lnTo>
                  <a:pt x="113808" y="277143"/>
                </a:lnTo>
                <a:lnTo>
                  <a:pt x="240301" y="277143"/>
                </a:lnTo>
                <a:lnTo>
                  <a:pt x="235780" y="273674"/>
                </a:lnTo>
                <a:lnTo>
                  <a:pt x="195627" y="254055"/>
                </a:lnTo>
                <a:lnTo>
                  <a:pt x="211863" y="240202"/>
                </a:lnTo>
                <a:lnTo>
                  <a:pt x="115933" y="240202"/>
                </a:lnTo>
                <a:lnTo>
                  <a:pt x="112708" y="240003"/>
                </a:lnTo>
                <a:lnTo>
                  <a:pt x="109514" y="239709"/>
                </a:lnTo>
                <a:close/>
              </a:path>
              <a:path w="340995" h="462279">
                <a:moveTo>
                  <a:pt x="211177" y="36962"/>
                </a:moveTo>
                <a:lnTo>
                  <a:pt x="119200" y="36962"/>
                </a:lnTo>
                <a:lnTo>
                  <a:pt x="158720" y="44959"/>
                </a:lnTo>
                <a:lnTo>
                  <a:pt x="191025" y="66757"/>
                </a:lnTo>
                <a:lnTo>
                  <a:pt x="212823" y="99062"/>
                </a:lnTo>
                <a:lnTo>
                  <a:pt x="220820" y="138582"/>
                </a:lnTo>
                <a:lnTo>
                  <a:pt x="215238" y="171786"/>
                </a:lnTo>
                <a:lnTo>
                  <a:pt x="176257" y="222524"/>
                </a:lnTo>
                <a:lnTo>
                  <a:pt x="140002" y="237971"/>
                </a:lnTo>
                <a:lnTo>
                  <a:pt x="119200" y="240202"/>
                </a:lnTo>
                <a:lnTo>
                  <a:pt x="211863" y="240202"/>
                </a:lnTo>
                <a:lnTo>
                  <a:pt x="221116" y="232307"/>
                </a:lnTo>
                <a:lnTo>
                  <a:pt x="240725" y="205067"/>
                </a:lnTo>
                <a:lnTo>
                  <a:pt x="253321" y="173452"/>
                </a:lnTo>
                <a:lnTo>
                  <a:pt x="257772" y="138582"/>
                </a:lnTo>
                <a:lnTo>
                  <a:pt x="250696" y="94825"/>
                </a:lnTo>
                <a:lnTo>
                  <a:pt x="231002" y="56789"/>
                </a:lnTo>
                <a:lnTo>
                  <a:pt x="211177" y="36962"/>
                </a:lnTo>
                <a:close/>
              </a:path>
              <a:path w="340995" h="462279">
                <a:moveTo>
                  <a:pt x="119200" y="0"/>
                </a:moveTo>
                <a:lnTo>
                  <a:pt x="66906" y="10305"/>
                </a:lnTo>
                <a:lnTo>
                  <a:pt x="23706" y="38407"/>
                </a:lnTo>
                <a:lnTo>
                  <a:pt x="0" y="68259"/>
                </a:lnTo>
                <a:lnTo>
                  <a:pt x="8538" y="71960"/>
                </a:lnTo>
                <a:lnTo>
                  <a:pt x="16845" y="76077"/>
                </a:lnTo>
                <a:lnTo>
                  <a:pt x="24896" y="80612"/>
                </a:lnTo>
                <a:lnTo>
                  <a:pt x="32669" y="85568"/>
                </a:lnTo>
                <a:lnTo>
                  <a:pt x="37914" y="77853"/>
                </a:lnTo>
                <a:lnTo>
                  <a:pt x="71074" y="49194"/>
                </a:lnTo>
                <a:lnTo>
                  <a:pt x="119200" y="36962"/>
                </a:lnTo>
                <a:lnTo>
                  <a:pt x="211177" y="36962"/>
                </a:lnTo>
                <a:lnTo>
                  <a:pt x="200989" y="26772"/>
                </a:lnTo>
                <a:lnTo>
                  <a:pt x="162955" y="7076"/>
                </a:lnTo>
                <a:lnTo>
                  <a:pt x="119200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27">
            <a:extLst>
              <a:ext uri="{FF2B5EF4-FFF2-40B4-BE49-F238E27FC236}">
                <a16:creationId xmlns:a16="http://schemas.microsoft.com/office/drawing/2014/main" id="{F27D63C8-9D96-4B84-B9E4-A38C2CE4713F}"/>
              </a:ext>
            </a:extLst>
          </p:cNvPr>
          <p:cNvSpPr/>
          <p:nvPr/>
        </p:nvSpPr>
        <p:spPr>
          <a:xfrm>
            <a:off x="9540526" y="4046807"/>
            <a:ext cx="340995" cy="462280"/>
          </a:xfrm>
          <a:custGeom>
            <a:avLst/>
            <a:gdLst/>
            <a:ahLst/>
            <a:cxnLst/>
            <a:rect l="l" t="t" r="r" b="b"/>
            <a:pathLst>
              <a:path w="340995" h="462279">
                <a:moveTo>
                  <a:pt x="221710" y="0"/>
                </a:moveTo>
                <a:lnTo>
                  <a:pt x="177959" y="7076"/>
                </a:lnTo>
                <a:lnTo>
                  <a:pt x="139925" y="26772"/>
                </a:lnTo>
                <a:lnTo>
                  <a:pt x="109911" y="56789"/>
                </a:lnTo>
                <a:lnTo>
                  <a:pt x="90215" y="94825"/>
                </a:lnTo>
                <a:lnTo>
                  <a:pt x="83138" y="138582"/>
                </a:lnTo>
                <a:lnTo>
                  <a:pt x="87587" y="173452"/>
                </a:lnTo>
                <a:lnTo>
                  <a:pt x="100181" y="205067"/>
                </a:lnTo>
                <a:lnTo>
                  <a:pt x="119790" y="232307"/>
                </a:lnTo>
                <a:lnTo>
                  <a:pt x="145283" y="254055"/>
                </a:lnTo>
                <a:lnTo>
                  <a:pt x="105130" y="273674"/>
                </a:lnTo>
                <a:lnTo>
                  <a:pt x="69996" y="300633"/>
                </a:lnTo>
                <a:lnTo>
                  <a:pt x="40899" y="333933"/>
                </a:lnTo>
                <a:lnTo>
                  <a:pt x="18855" y="372578"/>
                </a:lnTo>
                <a:lnTo>
                  <a:pt x="4883" y="415570"/>
                </a:lnTo>
                <a:lnTo>
                  <a:pt x="0" y="461912"/>
                </a:lnTo>
                <a:lnTo>
                  <a:pt x="36951" y="461912"/>
                </a:lnTo>
                <a:lnTo>
                  <a:pt x="42646" y="416327"/>
                </a:lnTo>
                <a:lnTo>
                  <a:pt x="58788" y="374884"/>
                </a:lnTo>
                <a:lnTo>
                  <a:pt x="83966" y="338985"/>
                </a:lnTo>
                <a:lnTo>
                  <a:pt x="116766" y="310037"/>
                </a:lnTo>
                <a:lnTo>
                  <a:pt x="155776" y="289443"/>
                </a:lnTo>
                <a:lnTo>
                  <a:pt x="199585" y="278609"/>
                </a:lnTo>
                <a:lnTo>
                  <a:pt x="214213" y="277143"/>
                </a:lnTo>
                <a:lnTo>
                  <a:pt x="237332" y="277143"/>
                </a:lnTo>
                <a:lnTo>
                  <a:pt x="235270" y="268904"/>
                </a:lnTo>
                <a:lnTo>
                  <a:pt x="233449" y="259341"/>
                </a:lnTo>
                <a:lnTo>
                  <a:pt x="232157" y="249603"/>
                </a:lnTo>
                <a:lnTo>
                  <a:pt x="231433" y="240202"/>
                </a:lnTo>
                <a:lnTo>
                  <a:pt x="221710" y="240202"/>
                </a:lnTo>
                <a:lnTo>
                  <a:pt x="164653" y="222524"/>
                </a:lnTo>
                <a:lnTo>
                  <a:pt x="125672" y="171786"/>
                </a:lnTo>
                <a:lnTo>
                  <a:pt x="120090" y="138582"/>
                </a:lnTo>
                <a:lnTo>
                  <a:pt x="128089" y="99062"/>
                </a:lnTo>
                <a:lnTo>
                  <a:pt x="149889" y="66757"/>
                </a:lnTo>
                <a:lnTo>
                  <a:pt x="182194" y="44959"/>
                </a:lnTo>
                <a:lnTo>
                  <a:pt x="221710" y="36962"/>
                </a:lnTo>
                <a:lnTo>
                  <a:pt x="315381" y="36962"/>
                </a:lnTo>
                <a:lnTo>
                  <a:pt x="296994" y="22396"/>
                </a:lnTo>
                <a:lnTo>
                  <a:pt x="274012" y="10305"/>
                </a:lnTo>
                <a:lnTo>
                  <a:pt x="248752" y="2664"/>
                </a:lnTo>
                <a:lnTo>
                  <a:pt x="221710" y="0"/>
                </a:lnTo>
                <a:close/>
              </a:path>
              <a:path w="340995" h="462279">
                <a:moveTo>
                  <a:pt x="237332" y="277143"/>
                </a:moveTo>
                <a:lnTo>
                  <a:pt x="227113" y="277143"/>
                </a:lnTo>
                <a:lnTo>
                  <a:pt x="232338" y="277824"/>
                </a:lnTo>
                <a:lnTo>
                  <a:pt x="237615" y="278274"/>
                </a:lnTo>
                <a:lnTo>
                  <a:pt x="237332" y="277143"/>
                </a:lnTo>
                <a:close/>
              </a:path>
              <a:path w="340995" h="462279">
                <a:moveTo>
                  <a:pt x="231396" y="239709"/>
                </a:moveTo>
                <a:lnTo>
                  <a:pt x="228202" y="240003"/>
                </a:lnTo>
                <a:lnTo>
                  <a:pt x="224977" y="240202"/>
                </a:lnTo>
                <a:lnTo>
                  <a:pt x="231433" y="240202"/>
                </a:lnTo>
                <a:lnTo>
                  <a:pt x="231396" y="239709"/>
                </a:lnTo>
                <a:close/>
              </a:path>
              <a:path w="340995" h="462279">
                <a:moveTo>
                  <a:pt x="315381" y="36962"/>
                </a:moveTo>
                <a:lnTo>
                  <a:pt x="221710" y="36962"/>
                </a:lnTo>
                <a:lnTo>
                  <a:pt x="238758" y="38407"/>
                </a:lnTo>
                <a:lnTo>
                  <a:pt x="254863" y="42565"/>
                </a:lnTo>
                <a:lnTo>
                  <a:pt x="290559" y="64045"/>
                </a:lnTo>
                <a:lnTo>
                  <a:pt x="308252" y="85568"/>
                </a:lnTo>
                <a:lnTo>
                  <a:pt x="316019" y="80612"/>
                </a:lnTo>
                <a:lnTo>
                  <a:pt x="324067" y="76077"/>
                </a:lnTo>
                <a:lnTo>
                  <a:pt x="332372" y="71960"/>
                </a:lnTo>
                <a:lnTo>
                  <a:pt x="340911" y="68259"/>
                </a:lnTo>
                <a:lnTo>
                  <a:pt x="335750" y="60185"/>
                </a:lnTo>
                <a:lnTo>
                  <a:pt x="330067" y="52501"/>
                </a:lnTo>
                <a:lnTo>
                  <a:pt x="323879" y="45233"/>
                </a:lnTo>
                <a:lnTo>
                  <a:pt x="317201" y="38404"/>
                </a:lnTo>
                <a:lnTo>
                  <a:pt x="315381" y="36962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28">
            <a:extLst>
              <a:ext uri="{FF2B5EF4-FFF2-40B4-BE49-F238E27FC236}">
                <a16:creationId xmlns:a16="http://schemas.microsoft.com/office/drawing/2014/main" id="{5E07B294-117A-4310-8DC7-6E4376F65C7E}"/>
              </a:ext>
            </a:extLst>
          </p:cNvPr>
          <p:cNvSpPr/>
          <p:nvPr/>
        </p:nvSpPr>
        <p:spPr>
          <a:xfrm>
            <a:off x="10141900" y="3917471"/>
            <a:ext cx="340995" cy="462280"/>
          </a:xfrm>
          <a:custGeom>
            <a:avLst/>
            <a:gdLst/>
            <a:ahLst/>
            <a:cxnLst/>
            <a:rect l="l" t="t" r="r" b="b"/>
            <a:pathLst>
              <a:path w="340995" h="462279">
                <a:moveTo>
                  <a:pt x="211182" y="36962"/>
                </a:moveTo>
                <a:lnTo>
                  <a:pt x="119200" y="36962"/>
                </a:lnTo>
                <a:lnTo>
                  <a:pt x="158720" y="44959"/>
                </a:lnTo>
                <a:lnTo>
                  <a:pt x="191025" y="66757"/>
                </a:lnTo>
                <a:lnTo>
                  <a:pt x="212823" y="99062"/>
                </a:lnTo>
                <a:lnTo>
                  <a:pt x="220820" y="138582"/>
                </a:lnTo>
                <a:lnTo>
                  <a:pt x="216461" y="168009"/>
                </a:lnTo>
                <a:lnTo>
                  <a:pt x="204249" y="194034"/>
                </a:lnTo>
                <a:lnTo>
                  <a:pt x="185476" y="215393"/>
                </a:lnTo>
                <a:lnTo>
                  <a:pt x="161440" y="230820"/>
                </a:lnTo>
                <a:lnTo>
                  <a:pt x="162492" y="237432"/>
                </a:lnTo>
                <a:lnTo>
                  <a:pt x="163286" y="244126"/>
                </a:lnTo>
                <a:lnTo>
                  <a:pt x="163788" y="250901"/>
                </a:lnTo>
                <a:lnTo>
                  <a:pt x="163869" y="254055"/>
                </a:lnTo>
                <a:lnTo>
                  <a:pt x="163963" y="266159"/>
                </a:lnTo>
                <a:lnTo>
                  <a:pt x="163063" y="274337"/>
                </a:lnTo>
                <a:lnTo>
                  <a:pt x="161754" y="282368"/>
                </a:lnTo>
                <a:lnTo>
                  <a:pt x="207798" y="300069"/>
                </a:lnTo>
                <a:lnTo>
                  <a:pt x="246974" y="328775"/>
                </a:lnTo>
                <a:lnTo>
                  <a:pt x="277350" y="366584"/>
                </a:lnTo>
                <a:lnTo>
                  <a:pt x="296992" y="411597"/>
                </a:lnTo>
                <a:lnTo>
                  <a:pt x="303969" y="461912"/>
                </a:lnTo>
                <a:lnTo>
                  <a:pt x="340921" y="461912"/>
                </a:lnTo>
                <a:lnTo>
                  <a:pt x="336038" y="415570"/>
                </a:lnTo>
                <a:lnTo>
                  <a:pt x="322065" y="372578"/>
                </a:lnTo>
                <a:lnTo>
                  <a:pt x="300020" y="333933"/>
                </a:lnTo>
                <a:lnTo>
                  <a:pt x="270921" y="300633"/>
                </a:lnTo>
                <a:lnTo>
                  <a:pt x="235784" y="273674"/>
                </a:lnTo>
                <a:lnTo>
                  <a:pt x="195627" y="254055"/>
                </a:lnTo>
                <a:lnTo>
                  <a:pt x="221122" y="232307"/>
                </a:lnTo>
                <a:lnTo>
                  <a:pt x="240734" y="205067"/>
                </a:lnTo>
                <a:lnTo>
                  <a:pt x="253332" y="173452"/>
                </a:lnTo>
                <a:lnTo>
                  <a:pt x="257782" y="138582"/>
                </a:lnTo>
                <a:lnTo>
                  <a:pt x="250706" y="94825"/>
                </a:lnTo>
                <a:lnTo>
                  <a:pt x="231009" y="56789"/>
                </a:lnTo>
                <a:lnTo>
                  <a:pt x="211182" y="36962"/>
                </a:lnTo>
                <a:close/>
              </a:path>
              <a:path w="340995" h="462279">
                <a:moveTo>
                  <a:pt x="119200" y="0"/>
                </a:moveTo>
                <a:lnTo>
                  <a:pt x="66906" y="10305"/>
                </a:lnTo>
                <a:lnTo>
                  <a:pt x="23706" y="38407"/>
                </a:lnTo>
                <a:lnTo>
                  <a:pt x="0" y="68259"/>
                </a:lnTo>
                <a:lnTo>
                  <a:pt x="8538" y="71960"/>
                </a:lnTo>
                <a:lnTo>
                  <a:pt x="16845" y="76077"/>
                </a:lnTo>
                <a:lnTo>
                  <a:pt x="24896" y="80612"/>
                </a:lnTo>
                <a:lnTo>
                  <a:pt x="32669" y="85568"/>
                </a:lnTo>
                <a:lnTo>
                  <a:pt x="37918" y="77849"/>
                </a:lnTo>
                <a:lnTo>
                  <a:pt x="71078" y="49189"/>
                </a:lnTo>
                <a:lnTo>
                  <a:pt x="119200" y="36962"/>
                </a:lnTo>
                <a:lnTo>
                  <a:pt x="211182" y="36962"/>
                </a:lnTo>
                <a:lnTo>
                  <a:pt x="200993" y="26772"/>
                </a:lnTo>
                <a:lnTo>
                  <a:pt x="162957" y="7076"/>
                </a:lnTo>
                <a:lnTo>
                  <a:pt x="119200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29">
            <a:extLst>
              <a:ext uri="{FF2B5EF4-FFF2-40B4-BE49-F238E27FC236}">
                <a16:creationId xmlns:a16="http://schemas.microsoft.com/office/drawing/2014/main" id="{59A61C02-37C7-4EE5-A0E1-865364D36504}"/>
              </a:ext>
            </a:extLst>
          </p:cNvPr>
          <p:cNvSpPr/>
          <p:nvPr/>
        </p:nvSpPr>
        <p:spPr>
          <a:xfrm>
            <a:off x="9411189" y="3917471"/>
            <a:ext cx="340995" cy="462280"/>
          </a:xfrm>
          <a:custGeom>
            <a:avLst/>
            <a:gdLst/>
            <a:ahLst/>
            <a:cxnLst/>
            <a:rect l="l" t="t" r="r" b="b"/>
            <a:pathLst>
              <a:path w="340995" h="462279">
                <a:moveTo>
                  <a:pt x="221710" y="0"/>
                </a:moveTo>
                <a:lnTo>
                  <a:pt x="177960" y="7075"/>
                </a:lnTo>
                <a:lnTo>
                  <a:pt x="139929" y="26769"/>
                </a:lnTo>
                <a:lnTo>
                  <a:pt x="109917" y="56782"/>
                </a:lnTo>
                <a:lnTo>
                  <a:pt x="90224" y="94816"/>
                </a:lnTo>
                <a:lnTo>
                  <a:pt x="83149" y="138571"/>
                </a:lnTo>
                <a:lnTo>
                  <a:pt x="87598" y="173446"/>
                </a:lnTo>
                <a:lnTo>
                  <a:pt x="100191" y="205060"/>
                </a:lnTo>
                <a:lnTo>
                  <a:pt x="119800" y="232298"/>
                </a:lnTo>
                <a:lnTo>
                  <a:pt x="145294" y="254044"/>
                </a:lnTo>
                <a:lnTo>
                  <a:pt x="105136" y="273668"/>
                </a:lnTo>
                <a:lnTo>
                  <a:pt x="69999" y="300629"/>
                </a:lnTo>
                <a:lnTo>
                  <a:pt x="40900" y="333930"/>
                </a:lnTo>
                <a:lnTo>
                  <a:pt x="18856" y="372575"/>
                </a:lnTo>
                <a:lnTo>
                  <a:pt x="4883" y="415564"/>
                </a:lnTo>
                <a:lnTo>
                  <a:pt x="0" y="461902"/>
                </a:lnTo>
                <a:lnTo>
                  <a:pt x="36951" y="461902"/>
                </a:lnTo>
                <a:lnTo>
                  <a:pt x="43927" y="411590"/>
                </a:lnTo>
                <a:lnTo>
                  <a:pt x="63568" y="366579"/>
                </a:lnTo>
                <a:lnTo>
                  <a:pt x="93942" y="328770"/>
                </a:lnTo>
                <a:lnTo>
                  <a:pt x="133119" y="300065"/>
                </a:lnTo>
                <a:lnTo>
                  <a:pt x="179167" y="282368"/>
                </a:lnTo>
                <a:lnTo>
                  <a:pt x="177858" y="274326"/>
                </a:lnTo>
                <a:lnTo>
                  <a:pt x="176957" y="266159"/>
                </a:lnTo>
                <a:lnTo>
                  <a:pt x="177051" y="254044"/>
                </a:lnTo>
                <a:lnTo>
                  <a:pt x="177131" y="250892"/>
                </a:lnTo>
                <a:lnTo>
                  <a:pt x="177629" y="244120"/>
                </a:lnTo>
                <a:lnTo>
                  <a:pt x="178420" y="237431"/>
                </a:lnTo>
                <a:lnTo>
                  <a:pt x="179470" y="230820"/>
                </a:lnTo>
                <a:lnTo>
                  <a:pt x="155434" y="215391"/>
                </a:lnTo>
                <a:lnTo>
                  <a:pt x="136662" y="194029"/>
                </a:lnTo>
                <a:lnTo>
                  <a:pt x="124449" y="168000"/>
                </a:lnTo>
                <a:lnTo>
                  <a:pt x="120090" y="138571"/>
                </a:lnTo>
                <a:lnTo>
                  <a:pt x="128089" y="99056"/>
                </a:lnTo>
                <a:lnTo>
                  <a:pt x="149889" y="66750"/>
                </a:lnTo>
                <a:lnTo>
                  <a:pt x="182194" y="44950"/>
                </a:lnTo>
                <a:lnTo>
                  <a:pt x="221710" y="36951"/>
                </a:lnTo>
                <a:lnTo>
                  <a:pt x="315368" y="36951"/>
                </a:lnTo>
                <a:lnTo>
                  <a:pt x="296994" y="22391"/>
                </a:lnTo>
                <a:lnTo>
                  <a:pt x="274012" y="10302"/>
                </a:lnTo>
                <a:lnTo>
                  <a:pt x="248752" y="2663"/>
                </a:lnTo>
                <a:lnTo>
                  <a:pt x="221710" y="0"/>
                </a:lnTo>
                <a:close/>
              </a:path>
              <a:path w="340995" h="462279">
                <a:moveTo>
                  <a:pt x="315368" y="36951"/>
                </a:moveTo>
                <a:lnTo>
                  <a:pt x="221710" y="36951"/>
                </a:lnTo>
                <a:lnTo>
                  <a:pt x="238799" y="38407"/>
                </a:lnTo>
                <a:lnTo>
                  <a:pt x="254867" y="42556"/>
                </a:lnTo>
                <a:lnTo>
                  <a:pt x="290565" y="64039"/>
                </a:lnTo>
                <a:lnTo>
                  <a:pt x="308252" y="85568"/>
                </a:lnTo>
                <a:lnTo>
                  <a:pt x="316023" y="80607"/>
                </a:lnTo>
                <a:lnTo>
                  <a:pt x="324071" y="76072"/>
                </a:lnTo>
                <a:lnTo>
                  <a:pt x="332374" y="71955"/>
                </a:lnTo>
                <a:lnTo>
                  <a:pt x="340911" y="68249"/>
                </a:lnTo>
                <a:lnTo>
                  <a:pt x="335750" y="60174"/>
                </a:lnTo>
                <a:lnTo>
                  <a:pt x="330067" y="52491"/>
                </a:lnTo>
                <a:lnTo>
                  <a:pt x="323879" y="45227"/>
                </a:lnTo>
                <a:lnTo>
                  <a:pt x="317188" y="38394"/>
                </a:lnTo>
                <a:lnTo>
                  <a:pt x="315368" y="36951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30">
            <a:extLst>
              <a:ext uri="{FF2B5EF4-FFF2-40B4-BE49-F238E27FC236}">
                <a16:creationId xmlns:a16="http://schemas.microsoft.com/office/drawing/2014/main" id="{0F22F55A-8470-47D9-93EA-C71483CFA8F8}"/>
              </a:ext>
            </a:extLst>
          </p:cNvPr>
          <p:cNvSpPr/>
          <p:nvPr/>
        </p:nvSpPr>
        <p:spPr>
          <a:xfrm>
            <a:off x="9812863" y="3917481"/>
            <a:ext cx="268605" cy="119380"/>
          </a:xfrm>
          <a:custGeom>
            <a:avLst/>
            <a:gdLst/>
            <a:ahLst/>
            <a:cxnLst/>
            <a:rect l="l" t="t" r="r" b="b"/>
            <a:pathLst>
              <a:path w="268604" h="119379">
                <a:moveTo>
                  <a:pt x="134142" y="0"/>
                </a:moveTo>
                <a:lnTo>
                  <a:pt x="88069" y="7891"/>
                </a:lnTo>
                <a:lnTo>
                  <a:pt x="48565" y="29745"/>
                </a:lnTo>
                <a:lnTo>
                  <a:pt x="18313" y="62833"/>
                </a:lnTo>
                <a:lnTo>
                  <a:pt x="0" y="104426"/>
                </a:lnTo>
                <a:lnTo>
                  <a:pt x="8754" y="106196"/>
                </a:lnTo>
                <a:lnTo>
                  <a:pt x="15301" y="108342"/>
                </a:lnTo>
                <a:lnTo>
                  <a:pt x="22907" y="112262"/>
                </a:lnTo>
                <a:lnTo>
                  <a:pt x="34836" y="119357"/>
                </a:lnTo>
                <a:lnTo>
                  <a:pt x="47225" y="86735"/>
                </a:lnTo>
                <a:lnTo>
                  <a:pt x="69356" y="60602"/>
                </a:lnTo>
                <a:lnTo>
                  <a:pt x="99053" y="43245"/>
                </a:lnTo>
                <a:lnTo>
                  <a:pt x="134142" y="36951"/>
                </a:lnTo>
                <a:lnTo>
                  <a:pt x="226308" y="36951"/>
                </a:lnTo>
                <a:lnTo>
                  <a:pt x="219719" y="29745"/>
                </a:lnTo>
                <a:lnTo>
                  <a:pt x="180215" y="7891"/>
                </a:lnTo>
                <a:lnTo>
                  <a:pt x="134142" y="0"/>
                </a:lnTo>
                <a:close/>
              </a:path>
              <a:path w="268604" h="119379">
                <a:moveTo>
                  <a:pt x="226308" y="36951"/>
                </a:moveTo>
                <a:lnTo>
                  <a:pt x="134142" y="36951"/>
                </a:lnTo>
                <a:lnTo>
                  <a:pt x="169231" y="43245"/>
                </a:lnTo>
                <a:lnTo>
                  <a:pt x="198928" y="60602"/>
                </a:lnTo>
                <a:lnTo>
                  <a:pt x="221059" y="86735"/>
                </a:lnTo>
                <a:lnTo>
                  <a:pt x="233448" y="119357"/>
                </a:lnTo>
                <a:lnTo>
                  <a:pt x="247426" y="111878"/>
                </a:lnTo>
                <a:lnTo>
                  <a:pt x="258452" y="107317"/>
                </a:lnTo>
                <a:lnTo>
                  <a:pt x="265686" y="105043"/>
                </a:lnTo>
                <a:lnTo>
                  <a:pt x="268285" y="104426"/>
                </a:lnTo>
                <a:lnTo>
                  <a:pt x="249971" y="62833"/>
                </a:lnTo>
                <a:lnTo>
                  <a:pt x="226308" y="36951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31">
            <a:extLst>
              <a:ext uri="{FF2B5EF4-FFF2-40B4-BE49-F238E27FC236}">
                <a16:creationId xmlns:a16="http://schemas.microsoft.com/office/drawing/2014/main" id="{38B810D3-8112-485A-8CB0-2EFD3B8AFDE6}"/>
              </a:ext>
            </a:extLst>
          </p:cNvPr>
          <p:cNvSpPr/>
          <p:nvPr/>
        </p:nvSpPr>
        <p:spPr>
          <a:xfrm>
            <a:off x="10264420" y="6902532"/>
            <a:ext cx="108585" cy="344170"/>
          </a:xfrm>
          <a:custGeom>
            <a:avLst/>
            <a:gdLst/>
            <a:ahLst/>
            <a:cxnLst/>
            <a:rect l="l" t="t" r="r" b="b"/>
            <a:pathLst>
              <a:path w="108584" h="344170">
                <a:moveTo>
                  <a:pt x="0" y="0"/>
                </a:moveTo>
                <a:lnTo>
                  <a:pt x="108049" y="0"/>
                </a:lnTo>
                <a:lnTo>
                  <a:pt x="108049" y="344104"/>
                </a:lnTo>
                <a:lnTo>
                  <a:pt x="0" y="344104"/>
                </a:lnTo>
                <a:lnTo>
                  <a:pt x="0" y="0"/>
                </a:lnTo>
                <a:close/>
              </a:path>
            </a:pathLst>
          </a:custGeom>
          <a:ln w="31412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32">
            <a:extLst>
              <a:ext uri="{FF2B5EF4-FFF2-40B4-BE49-F238E27FC236}">
                <a16:creationId xmlns:a16="http://schemas.microsoft.com/office/drawing/2014/main" id="{1B041D8F-4A72-49ED-9684-C95F7D3447A2}"/>
              </a:ext>
            </a:extLst>
          </p:cNvPr>
          <p:cNvSpPr/>
          <p:nvPr/>
        </p:nvSpPr>
        <p:spPr>
          <a:xfrm>
            <a:off x="10060237" y="6997010"/>
            <a:ext cx="108585" cy="250190"/>
          </a:xfrm>
          <a:custGeom>
            <a:avLst/>
            <a:gdLst/>
            <a:ahLst/>
            <a:cxnLst/>
            <a:rect l="l" t="t" r="r" b="b"/>
            <a:pathLst>
              <a:path w="108584" h="250190">
                <a:moveTo>
                  <a:pt x="0" y="0"/>
                </a:moveTo>
                <a:lnTo>
                  <a:pt x="108059" y="0"/>
                </a:lnTo>
                <a:lnTo>
                  <a:pt x="108059" y="249636"/>
                </a:lnTo>
                <a:lnTo>
                  <a:pt x="0" y="249636"/>
                </a:lnTo>
                <a:lnTo>
                  <a:pt x="0" y="0"/>
                </a:lnTo>
                <a:close/>
              </a:path>
            </a:pathLst>
          </a:custGeom>
          <a:ln w="31412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33">
            <a:extLst>
              <a:ext uri="{FF2B5EF4-FFF2-40B4-BE49-F238E27FC236}">
                <a16:creationId xmlns:a16="http://schemas.microsoft.com/office/drawing/2014/main" id="{073C5C7F-8076-4DD4-A84A-94135D2185CC}"/>
              </a:ext>
            </a:extLst>
          </p:cNvPr>
          <p:cNvSpPr/>
          <p:nvPr/>
        </p:nvSpPr>
        <p:spPr>
          <a:xfrm>
            <a:off x="9856066" y="6815330"/>
            <a:ext cx="108585" cy="431800"/>
          </a:xfrm>
          <a:custGeom>
            <a:avLst/>
            <a:gdLst/>
            <a:ahLst/>
            <a:cxnLst/>
            <a:rect l="l" t="t" r="r" b="b"/>
            <a:pathLst>
              <a:path w="108584" h="431800">
                <a:moveTo>
                  <a:pt x="0" y="0"/>
                </a:moveTo>
                <a:lnTo>
                  <a:pt x="108059" y="0"/>
                </a:lnTo>
                <a:lnTo>
                  <a:pt x="108059" y="431306"/>
                </a:lnTo>
                <a:lnTo>
                  <a:pt x="0" y="431306"/>
                </a:lnTo>
                <a:lnTo>
                  <a:pt x="0" y="0"/>
                </a:lnTo>
                <a:close/>
              </a:path>
            </a:pathLst>
          </a:custGeom>
          <a:ln w="31412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34">
            <a:extLst>
              <a:ext uri="{FF2B5EF4-FFF2-40B4-BE49-F238E27FC236}">
                <a16:creationId xmlns:a16="http://schemas.microsoft.com/office/drawing/2014/main" id="{403651FF-83F9-4D61-ABAC-2D44F98672CE}"/>
              </a:ext>
            </a:extLst>
          </p:cNvPr>
          <p:cNvSpPr/>
          <p:nvPr/>
        </p:nvSpPr>
        <p:spPr>
          <a:xfrm>
            <a:off x="9651884" y="7018811"/>
            <a:ext cx="108585" cy="227965"/>
          </a:xfrm>
          <a:custGeom>
            <a:avLst/>
            <a:gdLst/>
            <a:ahLst/>
            <a:cxnLst/>
            <a:rect l="l" t="t" r="r" b="b"/>
            <a:pathLst>
              <a:path w="108584" h="227965">
                <a:moveTo>
                  <a:pt x="0" y="0"/>
                </a:moveTo>
                <a:lnTo>
                  <a:pt x="108059" y="0"/>
                </a:lnTo>
                <a:lnTo>
                  <a:pt x="108059" y="227835"/>
                </a:lnTo>
                <a:lnTo>
                  <a:pt x="0" y="227835"/>
                </a:lnTo>
                <a:lnTo>
                  <a:pt x="0" y="0"/>
                </a:lnTo>
                <a:close/>
              </a:path>
            </a:pathLst>
          </a:custGeom>
          <a:ln w="31412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35">
            <a:extLst>
              <a:ext uri="{FF2B5EF4-FFF2-40B4-BE49-F238E27FC236}">
                <a16:creationId xmlns:a16="http://schemas.microsoft.com/office/drawing/2014/main" id="{BBBDA13C-CA7E-4DD9-9608-49DE93A8FB05}"/>
              </a:ext>
            </a:extLst>
          </p:cNvPr>
          <p:cNvSpPr/>
          <p:nvPr/>
        </p:nvSpPr>
        <p:spPr>
          <a:xfrm>
            <a:off x="9607990" y="7248207"/>
            <a:ext cx="808990" cy="0"/>
          </a:xfrm>
          <a:custGeom>
            <a:avLst/>
            <a:gdLst/>
            <a:ahLst/>
            <a:cxnLst/>
            <a:rect l="l" t="t" r="r" b="b"/>
            <a:pathLst>
              <a:path w="808990">
                <a:moveTo>
                  <a:pt x="0" y="0"/>
                </a:moveTo>
                <a:lnTo>
                  <a:pt x="808383" y="0"/>
                </a:lnTo>
              </a:path>
            </a:pathLst>
          </a:custGeom>
          <a:ln w="31412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36">
            <a:extLst>
              <a:ext uri="{FF2B5EF4-FFF2-40B4-BE49-F238E27FC236}">
                <a16:creationId xmlns:a16="http://schemas.microsoft.com/office/drawing/2014/main" id="{032BBBF2-8CE5-48A8-96AC-0BA182426D46}"/>
              </a:ext>
            </a:extLst>
          </p:cNvPr>
          <p:cNvSpPr/>
          <p:nvPr/>
        </p:nvSpPr>
        <p:spPr>
          <a:xfrm>
            <a:off x="10240410" y="6632372"/>
            <a:ext cx="156068" cy="15580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37">
            <a:extLst>
              <a:ext uri="{FF2B5EF4-FFF2-40B4-BE49-F238E27FC236}">
                <a16:creationId xmlns:a16="http://schemas.microsoft.com/office/drawing/2014/main" id="{34218C56-960D-4B28-B1CD-393A860CE76A}"/>
              </a:ext>
            </a:extLst>
          </p:cNvPr>
          <p:cNvSpPr/>
          <p:nvPr/>
        </p:nvSpPr>
        <p:spPr>
          <a:xfrm>
            <a:off x="10036228" y="6726464"/>
            <a:ext cx="156079" cy="15580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38">
            <a:extLst>
              <a:ext uri="{FF2B5EF4-FFF2-40B4-BE49-F238E27FC236}">
                <a16:creationId xmlns:a16="http://schemas.microsoft.com/office/drawing/2014/main" id="{F654FD57-1E8E-40E9-A19B-FA4B5A1E4A92}"/>
              </a:ext>
            </a:extLst>
          </p:cNvPr>
          <p:cNvSpPr/>
          <p:nvPr/>
        </p:nvSpPr>
        <p:spPr>
          <a:xfrm>
            <a:off x="9832046" y="6541422"/>
            <a:ext cx="156079" cy="15580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39">
            <a:extLst>
              <a:ext uri="{FF2B5EF4-FFF2-40B4-BE49-F238E27FC236}">
                <a16:creationId xmlns:a16="http://schemas.microsoft.com/office/drawing/2014/main" id="{F5135C41-E825-465A-8FAA-AFCA8566E4FD}"/>
              </a:ext>
            </a:extLst>
          </p:cNvPr>
          <p:cNvSpPr/>
          <p:nvPr/>
        </p:nvSpPr>
        <p:spPr>
          <a:xfrm>
            <a:off x="9627874" y="6748316"/>
            <a:ext cx="156079" cy="15580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40">
            <a:extLst>
              <a:ext uri="{FF2B5EF4-FFF2-40B4-BE49-F238E27FC236}">
                <a16:creationId xmlns:a16="http://schemas.microsoft.com/office/drawing/2014/main" id="{6AC740DE-394C-452F-BEB0-9188A8EB8F3F}"/>
              </a:ext>
            </a:extLst>
          </p:cNvPr>
          <p:cNvSpPr/>
          <p:nvPr/>
        </p:nvSpPr>
        <p:spPr>
          <a:xfrm>
            <a:off x="14485224" y="3876582"/>
            <a:ext cx="781685" cy="781685"/>
          </a:xfrm>
          <a:custGeom>
            <a:avLst/>
            <a:gdLst/>
            <a:ahLst/>
            <a:cxnLst/>
            <a:rect l="l" t="t" r="r" b="b"/>
            <a:pathLst>
              <a:path w="781684" h="781685">
                <a:moveTo>
                  <a:pt x="390658" y="0"/>
                </a:moveTo>
                <a:lnTo>
                  <a:pt x="341657" y="3043"/>
                </a:lnTo>
                <a:lnTo>
                  <a:pt x="294472" y="11931"/>
                </a:lnTo>
                <a:lnTo>
                  <a:pt x="249468" y="26295"/>
                </a:lnTo>
                <a:lnTo>
                  <a:pt x="207013" y="45772"/>
                </a:lnTo>
                <a:lnTo>
                  <a:pt x="167472" y="69993"/>
                </a:lnTo>
                <a:lnTo>
                  <a:pt x="131211" y="98593"/>
                </a:lnTo>
                <a:lnTo>
                  <a:pt x="98597" y="131207"/>
                </a:lnTo>
                <a:lnTo>
                  <a:pt x="69996" y="167467"/>
                </a:lnTo>
                <a:lnTo>
                  <a:pt x="45774" y="207008"/>
                </a:lnTo>
                <a:lnTo>
                  <a:pt x="26297" y="249464"/>
                </a:lnTo>
                <a:lnTo>
                  <a:pt x="11931" y="294468"/>
                </a:lnTo>
                <a:lnTo>
                  <a:pt x="3043" y="341655"/>
                </a:lnTo>
                <a:lnTo>
                  <a:pt x="0" y="390658"/>
                </a:lnTo>
                <a:lnTo>
                  <a:pt x="3043" y="439658"/>
                </a:lnTo>
                <a:lnTo>
                  <a:pt x="11931" y="486843"/>
                </a:lnTo>
                <a:lnTo>
                  <a:pt x="26297" y="531846"/>
                </a:lnTo>
                <a:lnTo>
                  <a:pt x="45774" y="574300"/>
                </a:lnTo>
                <a:lnTo>
                  <a:pt x="69996" y="613840"/>
                </a:lnTo>
                <a:lnTo>
                  <a:pt x="98597" y="650100"/>
                </a:lnTo>
                <a:lnTo>
                  <a:pt x="131211" y="682713"/>
                </a:lnTo>
                <a:lnTo>
                  <a:pt x="167472" y="711313"/>
                </a:lnTo>
                <a:lnTo>
                  <a:pt x="207013" y="735534"/>
                </a:lnTo>
                <a:lnTo>
                  <a:pt x="249468" y="755010"/>
                </a:lnTo>
                <a:lnTo>
                  <a:pt x="294472" y="769374"/>
                </a:lnTo>
                <a:lnTo>
                  <a:pt x="341657" y="778262"/>
                </a:lnTo>
                <a:lnTo>
                  <a:pt x="390658" y="781306"/>
                </a:lnTo>
                <a:lnTo>
                  <a:pt x="439659" y="778262"/>
                </a:lnTo>
                <a:lnTo>
                  <a:pt x="486844" y="769374"/>
                </a:lnTo>
                <a:lnTo>
                  <a:pt x="531847" y="755010"/>
                </a:lnTo>
                <a:lnTo>
                  <a:pt x="574303" y="735534"/>
                </a:lnTo>
                <a:lnTo>
                  <a:pt x="613844" y="711313"/>
                </a:lnTo>
                <a:lnTo>
                  <a:pt x="650104" y="682713"/>
                </a:lnTo>
                <a:lnTo>
                  <a:pt x="682718" y="650100"/>
                </a:lnTo>
                <a:lnTo>
                  <a:pt x="711320" y="613840"/>
                </a:lnTo>
                <a:lnTo>
                  <a:pt x="735542" y="574300"/>
                </a:lnTo>
                <a:lnTo>
                  <a:pt x="755019" y="531846"/>
                </a:lnTo>
                <a:lnTo>
                  <a:pt x="769384" y="486843"/>
                </a:lnTo>
                <a:lnTo>
                  <a:pt x="778272" y="439658"/>
                </a:lnTo>
                <a:lnTo>
                  <a:pt x="781316" y="390658"/>
                </a:lnTo>
                <a:lnTo>
                  <a:pt x="778272" y="341655"/>
                </a:lnTo>
                <a:lnTo>
                  <a:pt x="769384" y="294468"/>
                </a:lnTo>
                <a:lnTo>
                  <a:pt x="755019" y="249464"/>
                </a:lnTo>
                <a:lnTo>
                  <a:pt x="735542" y="207008"/>
                </a:lnTo>
                <a:lnTo>
                  <a:pt x="711320" y="167467"/>
                </a:lnTo>
                <a:lnTo>
                  <a:pt x="682718" y="131207"/>
                </a:lnTo>
                <a:lnTo>
                  <a:pt x="650104" y="98593"/>
                </a:lnTo>
                <a:lnTo>
                  <a:pt x="613844" y="69993"/>
                </a:lnTo>
                <a:lnTo>
                  <a:pt x="574303" y="45772"/>
                </a:lnTo>
                <a:lnTo>
                  <a:pt x="531847" y="26295"/>
                </a:lnTo>
                <a:lnTo>
                  <a:pt x="486844" y="11931"/>
                </a:lnTo>
                <a:lnTo>
                  <a:pt x="439659" y="3043"/>
                </a:lnTo>
                <a:lnTo>
                  <a:pt x="390658" y="0"/>
                </a:lnTo>
                <a:close/>
              </a:path>
            </a:pathLst>
          </a:custGeom>
          <a:ln w="20941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41">
            <a:extLst>
              <a:ext uri="{FF2B5EF4-FFF2-40B4-BE49-F238E27FC236}">
                <a16:creationId xmlns:a16="http://schemas.microsoft.com/office/drawing/2014/main" id="{C1E303DC-EF68-44A4-8BBF-E4425CD1AF92}"/>
              </a:ext>
            </a:extLst>
          </p:cNvPr>
          <p:cNvSpPr/>
          <p:nvPr/>
        </p:nvSpPr>
        <p:spPr>
          <a:xfrm>
            <a:off x="14877358" y="3928141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60">
                <a:moveTo>
                  <a:pt x="27025" y="0"/>
                </a:moveTo>
                <a:lnTo>
                  <a:pt x="7654" y="324"/>
                </a:lnTo>
                <a:lnTo>
                  <a:pt x="0" y="7999"/>
                </a:lnTo>
                <a:lnTo>
                  <a:pt x="3" y="17570"/>
                </a:lnTo>
                <a:lnTo>
                  <a:pt x="1401" y="24292"/>
                </a:lnTo>
                <a:lnTo>
                  <a:pt x="5290" y="29946"/>
                </a:lnTo>
                <a:lnTo>
                  <a:pt x="10981" y="33755"/>
                </a:lnTo>
                <a:lnTo>
                  <a:pt x="17810" y="35056"/>
                </a:lnTo>
                <a:lnTo>
                  <a:pt x="27140" y="34857"/>
                </a:lnTo>
                <a:lnTo>
                  <a:pt x="34962" y="26889"/>
                </a:lnTo>
                <a:lnTo>
                  <a:pt x="35077" y="7853"/>
                </a:lnTo>
                <a:lnTo>
                  <a:pt x="27025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42">
            <a:extLst>
              <a:ext uri="{FF2B5EF4-FFF2-40B4-BE49-F238E27FC236}">
                <a16:creationId xmlns:a16="http://schemas.microsoft.com/office/drawing/2014/main" id="{181DEB71-5B4D-4409-853C-6E044173867B}"/>
              </a:ext>
            </a:extLst>
          </p:cNvPr>
          <p:cNvSpPr/>
          <p:nvPr/>
        </p:nvSpPr>
        <p:spPr>
          <a:xfrm>
            <a:off x="14877076" y="4589984"/>
            <a:ext cx="35560" cy="34925"/>
          </a:xfrm>
          <a:custGeom>
            <a:avLst/>
            <a:gdLst/>
            <a:ahLst/>
            <a:cxnLst/>
            <a:rect l="l" t="t" r="r" b="b"/>
            <a:pathLst>
              <a:path w="35559" h="34925">
                <a:moveTo>
                  <a:pt x="17685" y="0"/>
                </a:moveTo>
                <a:lnTo>
                  <a:pt x="8355" y="52"/>
                </a:lnTo>
                <a:lnTo>
                  <a:pt x="408" y="7853"/>
                </a:lnTo>
                <a:lnTo>
                  <a:pt x="0" y="26878"/>
                </a:lnTo>
                <a:lnTo>
                  <a:pt x="7947" y="34888"/>
                </a:lnTo>
                <a:lnTo>
                  <a:pt x="27266" y="34888"/>
                </a:lnTo>
                <a:lnTo>
                  <a:pt x="35046" y="27360"/>
                </a:lnTo>
                <a:lnTo>
                  <a:pt x="35255" y="17926"/>
                </a:lnTo>
                <a:lnTo>
                  <a:pt x="33944" y="11062"/>
                </a:lnTo>
                <a:lnTo>
                  <a:pt x="30145" y="5346"/>
                </a:lnTo>
                <a:lnTo>
                  <a:pt x="24509" y="1438"/>
                </a:lnTo>
                <a:lnTo>
                  <a:pt x="17685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43">
            <a:extLst>
              <a:ext uri="{FF2B5EF4-FFF2-40B4-BE49-F238E27FC236}">
                <a16:creationId xmlns:a16="http://schemas.microsoft.com/office/drawing/2014/main" id="{F69DA387-9FEB-4585-BB57-78BB72457E87}"/>
              </a:ext>
            </a:extLst>
          </p:cNvPr>
          <p:cNvSpPr/>
          <p:nvPr/>
        </p:nvSpPr>
        <p:spPr>
          <a:xfrm>
            <a:off x="14531976" y="4244948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60">
                <a:moveTo>
                  <a:pt x="8261" y="0"/>
                </a:moveTo>
                <a:lnTo>
                  <a:pt x="20" y="7905"/>
                </a:lnTo>
                <a:lnTo>
                  <a:pt x="0" y="26826"/>
                </a:lnTo>
                <a:lnTo>
                  <a:pt x="7790" y="34648"/>
                </a:lnTo>
                <a:lnTo>
                  <a:pt x="27161" y="35035"/>
                </a:lnTo>
                <a:lnTo>
                  <a:pt x="35014" y="27402"/>
                </a:lnTo>
                <a:lnTo>
                  <a:pt x="34994" y="7905"/>
                </a:lnTo>
                <a:lnTo>
                  <a:pt x="27632" y="387"/>
                </a:lnTo>
                <a:lnTo>
                  <a:pt x="8261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44">
            <a:extLst>
              <a:ext uri="{FF2B5EF4-FFF2-40B4-BE49-F238E27FC236}">
                <a16:creationId xmlns:a16="http://schemas.microsoft.com/office/drawing/2014/main" id="{5774A8D6-BDCA-4587-8183-8A7570954C17}"/>
              </a:ext>
            </a:extLst>
          </p:cNvPr>
          <p:cNvSpPr/>
          <p:nvPr/>
        </p:nvSpPr>
        <p:spPr>
          <a:xfrm>
            <a:off x="15194019" y="4244979"/>
            <a:ext cx="35560" cy="34925"/>
          </a:xfrm>
          <a:custGeom>
            <a:avLst/>
            <a:gdLst/>
            <a:ahLst/>
            <a:cxnLst/>
            <a:rect l="l" t="t" r="r" b="b"/>
            <a:pathLst>
              <a:path w="35559" h="34925">
                <a:moveTo>
                  <a:pt x="7727" y="0"/>
                </a:moveTo>
                <a:lnTo>
                  <a:pt x="0" y="7685"/>
                </a:lnTo>
                <a:lnTo>
                  <a:pt x="282" y="27370"/>
                </a:lnTo>
                <a:lnTo>
                  <a:pt x="7874" y="34815"/>
                </a:lnTo>
                <a:lnTo>
                  <a:pt x="27067" y="34773"/>
                </a:lnTo>
                <a:lnTo>
                  <a:pt x="34983" y="26993"/>
                </a:lnTo>
                <a:lnTo>
                  <a:pt x="35171" y="8188"/>
                </a:lnTo>
                <a:lnTo>
                  <a:pt x="27370" y="314"/>
                </a:lnTo>
                <a:lnTo>
                  <a:pt x="7727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45">
            <a:extLst>
              <a:ext uri="{FF2B5EF4-FFF2-40B4-BE49-F238E27FC236}">
                <a16:creationId xmlns:a16="http://schemas.microsoft.com/office/drawing/2014/main" id="{87BABABB-39FD-43A0-AFF6-1C1A9DB00C7C}"/>
              </a:ext>
            </a:extLst>
          </p:cNvPr>
          <p:cNvSpPr/>
          <p:nvPr/>
        </p:nvSpPr>
        <p:spPr>
          <a:xfrm>
            <a:off x="14716064" y="3987856"/>
            <a:ext cx="29209" cy="28575"/>
          </a:xfrm>
          <a:custGeom>
            <a:avLst/>
            <a:gdLst/>
            <a:ahLst/>
            <a:cxnLst/>
            <a:rect l="l" t="t" r="r" b="b"/>
            <a:pathLst>
              <a:path w="29209" h="28575">
                <a:moveTo>
                  <a:pt x="6722" y="0"/>
                </a:moveTo>
                <a:lnTo>
                  <a:pt x="83" y="6439"/>
                </a:lnTo>
                <a:lnTo>
                  <a:pt x="0" y="21748"/>
                </a:lnTo>
                <a:lnTo>
                  <a:pt x="6722" y="28428"/>
                </a:lnTo>
                <a:lnTo>
                  <a:pt x="21695" y="28271"/>
                </a:lnTo>
                <a:lnTo>
                  <a:pt x="28103" y="22020"/>
                </a:lnTo>
                <a:lnTo>
                  <a:pt x="28658" y="7015"/>
                </a:lnTo>
                <a:lnTo>
                  <a:pt x="22219" y="282"/>
                </a:lnTo>
                <a:lnTo>
                  <a:pt x="6722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46">
            <a:extLst>
              <a:ext uri="{FF2B5EF4-FFF2-40B4-BE49-F238E27FC236}">
                <a16:creationId xmlns:a16="http://schemas.microsoft.com/office/drawing/2014/main" id="{54E823CC-FD6F-4378-80DC-F17076A9CFF7}"/>
              </a:ext>
            </a:extLst>
          </p:cNvPr>
          <p:cNvSpPr/>
          <p:nvPr/>
        </p:nvSpPr>
        <p:spPr>
          <a:xfrm>
            <a:off x="15016328" y="3987678"/>
            <a:ext cx="29209" cy="28575"/>
          </a:xfrm>
          <a:custGeom>
            <a:avLst/>
            <a:gdLst/>
            <a:ahLst/>
            <a:cxnLst/>
            <a:rect l="l" t="t" r="r" b="b"/>
            <a:pathLst>
              <a:path w="29209" h="28575">
                <a:moveTo>
                  <a:pt x="21789" y="0"/>
                </a:moveTo>
                <a:lnTo>
                  <a:pt x="6293" y="617"/>
                </a:lnTo>
                <a:lnTo>
                  <a:pt x="0" y="7465"/>
                </a:lnTo>
                <a:lnTo>
                  <a:pt x="879" y="22512"/>
                </a:lnTo>
                <a:lnTo>
                  <a:pt x="7350" y="28564"/>
                </a:lnTo>
                <a:lnTo>
                  <a:pt x="22428" y="28397"/>
                </a:lnTo>
                <a:lnTo>
                  <a:pt x="28983" y="21611"/>
                </a:lnTo>
                <a:lnTo>
                  <a:pt x="28512" y="6272"/>
                </a:lnTo>
                <a:lnTo>
                  <a:pt x="21789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47">
            <a:extLst>
              <a:ext uri="{FF2B5EF4-FFF2-40B4-BE49-F238E27FC236}">
                <a16:creationId xmlns:a16="http://schemas.microsoft.com/office/drawing/2014/main" id="{7B457565-7801-4F39-B0CB-CC85FFF29845}"/>
              </a:ext>
            </a:extLst>
          </p:cNvPr>
          <p:cNvSpPr/>
          <p:nvPr/>
        </p:nvSpPr>
        <p:spPr>
          <a:xfrm>
            <a:off x="14715971" y="450861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6722" y="0"/>
                </a:moveTo>
                <a:lnTo>
                  <a:pt x="0" y="6638"/>
                </a:lnTo>
                <a:lnTo>
                  <a:pt x="73" y="21664"/>
                </a:lnTo>
                <a:lnTo>
                  <a:pt x="6251" y="27999"/>
                </a:lnTo>
                <a:lnTo>
                  <a:pt x="21381" y="28585"/>
                </a:lnTo>
                <a:lnTo>
                  <a:pt x="28145" y="22292"/>
                </a:lnTo>
                <a:lnTo>
                  <a:pt x="28595" y="6994"/>
                </a:lnTo>
                <a:lnTo>
                  <a:pt x="22030" y="230"/>
                </a:lnTo>
                <a:lnTo>
                  <a:pt x="6722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48">
            <a:extLst>
              <a:ext uri="{FF2B5EF4-FFF2-40B4-BE49-F238E27FC236}">
                <a16:creationId xmlns:a16="http://schemas.microsoft.com/office/drawing/2014/main" id="{BA13D90D-3DFC-4381-837E-895CA7759AD0}"/>
              </a:ext>
            </a:extLst>
          </p:cNvPr>
          <p:cNvSpPr/>
          <p:nvPr/>
        </p:nvSpPr>
        <p:spPr>
          <a:xfrm>
            <a:off x="15016715" y="4508395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287" y="0"/>
                </a:moveTo>
                <a:lnTo>
                  <a:pt x="6293" y="659"/>
                </a:lnTo>
                <a:lnTo>
                  <a:pt x="94" y="7015"/>
                </a:lnTo>
                <a:lnTo>
                  <a:pt x="0" y="22041"/>
                </a:lnTo>
                <a:lnTo>
                  <a:pt x="6544" y="28564"/>
                </a:lnTo>
                <a:lnTo>
                  <a:pt x="22041" y="28449"/>
                </a:lnTo>
                <a:lnTo>
                  <a:pt x="28564" y="21810"/>
                </a:lnTo>
                <a:lnTo>
                  <a:pt x="28187" y="6512"/>
                </a:lnTo>
                <a:lnTo>
                  <a:pt x="21287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49">
            <a:extLst>
              <a:ext uri="{FF2B5EF4-FFF2-40B4-BE49-F238E27FC236}">
                <a16:creationId xmlns:a16="http://schemas.microsoft.com/office/drawing/2014/main" id="{5916585A-7ECD-4992-887A-3700CE6FB0CC}"/>
              </a:ext>
            </a:extLst>
          </p:cNvPr>
          <p:cNvSpPr/>
          <p:nvPr/>
        </p:nvSpPr>
        <p:spPr>
          <a:xfrm>
            <a:off x="15126974" y="4097926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570" y="0"/>
                </a:moveTo>
                <a:lnTo>
                  <a:pt x="5936" y="471"/>
                </a:lnTo>
                <a:lnTo>
                  <a:pt x="94" y="6471"/>
                </a:lnTo>
                <a:lnTo>
                  <a:pt x="0" y="22062"/>
                </a:lnTo>
                <a:lnTo>
                  <a:pt x="6135" y="28145"/>
                </a:lnTo>
                <a:lnTo>
                  <a:pt x="22093" y="28051"/>
                </a:lnTo>
                <a:lnTo>
                  <a:pt x="28219" y="21768"/>
                </a:lnTo>
                <a:lnTo>
                  <a:pt x="27894" y="5926"/>
                </a:lnTo>
                <a:lnTo>
                  <a:pt x="21570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50">
            <a:extLst>
              <a:ext uri="{FF2B5EF4-FFF2-40B4-BE49-F238E27FC236}">
                <a16:creationId xmlns:a16="http://schemas.microsoft.com/office/drawing/2014/main" id="{C4D55957-9ACF-4AA5-9420-93940C2B5435}"/>
              </a:ext>
            </a:extLst>
          </p:cNvPr>
          <p:cNvSpPr/>
          <p:nvPr/>
        </p:nvSpPr>
        <p:spPr>
          <a:xfrm>
            <a:off x="15127027" y="4398744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6261" y="0"/>
                </a:moveTo>
                <a:lnTo>
                  <a:pt x="94" y="5999"/>
                </a:lnTo>
                <a:lnTo>
                  <a:pt x="0" y="21611"/>
                </a:lnTo>
                <a:lnTo>
                  <a:pt x="5769" y="27653"/>
                </a:lnTo>
                <a:lnTo>
                  <a:pt x="21402" y="28271"/>
                </a:lnTo>
                <a:lnTo>
                  <a:pt x="27810" y="22428"/>
                </a:lnTo>
                <a:lnTo>
                  <a:pt x="28302" y="6586"/>
                </a:lnTo>
                <a:lnTo>
                  <a:pt x="22261" y="282"/>
                </a:lnTo>
                <a:lnTo>
                  <a:pt x="6261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51">
            <a:extLst>
              <a:ext uri="{FF2B5EF4-FFF2-40B4-BE49-F238E27FC236}">
                <a16:creationId xmlns:a16="http://schemas.microsoft.com/office/drawing/2014/main" id="{4F16CF4E-963D-428C-ABC6-ADD8D953F25A}"/>
              </a:ext>
            </a:extLst>
          </p:cNvPr>
          <p:cNvSpPr/>
          <p:nvPr/>
        </p:nvSpPr>
        <p:spPr>
          <a:xfrm>
            <a:off x="14605953" y="4098041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946" y="0"/>
                </a:moveTo>
                <a:lnTo>
                  <a:pt x="6334" y="272"/>
                </a:lnTo>
                <a:lnTo>
                  <a:pt x="345" y="6198"/>
                </a:lnTo>
                <a:lnTo>
                  <a:pt x="0" y="21590"/>
                </a:lnTo>
                <a:lnTo>
                  <a:pt x="6240" y="27946"/>
                </a:lnTo>
                <a:lnTo>
                  <a:pt x="22156" y="28041"/>
                </a:lnTo>
                <a:lnTo>
                  <a:pt x="28313" y="21926"/>
                </a:lnTo>
                <a:lnTo>
                  <a:pt x="28219" y="6041"/>
                </a:lnTo>
                <a:lnTo>
                  <a:pt x="21946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52">
            <a:extLst>
              <a:ext uri="{FF2B5EF4-FFF2-40B4-BE49-F238E27FC236}">
                <a16:creationId xmlns:a16="http://schemas.microsoft.com/office/drawing/2014/main" id="{2C4B2716-ABF4-4207-8846-C81A50FF9C1A}"/>
              </a:ext>
            </a:extLst>
          </p:cNvPr>
          <p:cNvSpPr/>
          <p:nvPr/>
        </p:nvSpPr>
        <p:spPr>
          <a:xfrm>
            <a:off x="14606089" y="4398807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6366" y="0"/>
                </a:moveTo>
                <a:lnTo>
                  <a:pt x="0" y="6251"/>
                </a:lnTo>
                <a:lnTo>
                  <a:pt x="62" y="21601"/>
                </a:lnTo>
                <a:lnTo>
                  <a:pt x="5978" y="27643"/>
                </a:lnTo>
                <a:lnTo>
                  <a:pt x="21611" y="28145"/>
                </a:lnTo>
                <a:lnTo>
                  <a:pt x="27946" y="22240"/>
                </a:lnTo>
                <a:lnTo>
                  <a:pt x="28124" y="14324"/>
                </a:lnTo>
                <a:lnTo>
                  <a:pt x="28231" y="6251"/>
                </a:lnTo>
                <a:lnTo>
                  <a:pt x="22282" y="136"/>
                </a:lnTo>
                <a:lnTo>
                  <a:pt x="6366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53">
            <a:extLst>
              <a:ext uri="{FF2B5EF4-FFF2-40B4-BE49-F238E27FC236}">
                <a16:creationId xmlns:a16="http://schemas.microsoft.com/office/drawing/2014/main" id="{97A757F0-6F56-4C5D-9B44-25558011066C}"/>
              </a:ext>
            </a:extLst>
          </p:cNvPr>
          <p:cNvSpPr/>
          <p:nvPr/>
        </p:nvSpPr>
        <p:spPr>
          <a:xfrm>
            <a:off x="14881221" y="4057624"/>
            <a:ext cx="207010" cy="336550"/>
          </a:xfrm>
          <a:custGeom>
            <a:avLst/>
            <a:gdLst/>
            <a:ahLst/>
            <a:cxnLst/>
            <a:rect l="l" t="t" r="r" b="b"/>
            <a:pathLst>
              <a:path w="207009" h="336550">
                <a:moveTo>
                  <a:pt x="0" y="0"/>
                </a:moveTo>
                <a:lnTo>
                  <a:pt x="0" y="219836"/>
                </a:lnTo>
                <a:lnTo>
                  <a:pt x="206915" y="336220"/>
                </a:lnTo>
              </a:path>
            </a:pathLst>
          </a:custGeom>
          <a:ln w="20941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54">
            <a:extLst>
              <a:ext uri="{FF2B5EF4-FFF2-40B4-BE49-F238E27FC236}">
                <a16:creationId xmlns:a16="http://schemas.microsoft.com/office/drawing/2014/main" id="{1064AE64-BB88-44DB-97B3-4EDEF2327C94}"/>
              </a:ext>
            </a:extLst>
          </p:cNvPr>
          <p:cNvSpPr/>
          <p:nvPr/>
        </p:nvSpPr>
        <p:spPr>
          <a:xfrm>
            <a:off x="14795696" y="6845769"/>
            <a:ext cx="481330" cy="380365"/>
          </a:xfrm>
          <a:custGeom>
            <a:avLst/>
            <a:gdLst/>
            <a:ahLst/>
            <a:cxnLst/>
            <a:rect l="l" t="t" r="r" b="b"/>
            <a:pathLst>
              <a:path w="481330" h="380365">
                <a:moveTo>
                  <a:pt x="475901" y="0"/>
                </a:moveTo>
                <a:lnTo>
                  <a:pt x="5046" y="0"/>
                </a:lnTo>
                <a:lnTo>
                  <a:pt x="0" y="5046"/>
                </a:lnTo>
                <a:lnTo>
                  <a:pt x="0" y="374752"/>
                </a:lnTo>
                <a:lnTo>
                  <a:pt x="5046" y="379799"/>
                </a:lnTo>
                <a:lnTo>
                  <a:pt x="17517" y="379799"/>
                </a:lnTo>
                <a:lnTo>
                  <a:pt x="22564" y="374752"/>
                </a:lnTo>
                <a:lnTo>
                  <a:pt x="22564" y="22564"/>
                </a:lnTo>
                <a:lnTo>
                  <a:pt x="475901" y="22564"/>
                </a:lnTo>
                <a:lnTo>
                  <a:pt x="480948" y="17507"/>
                </a:lnTo>
                <a:lnTo>
                  <a:pt x="480948" y="5046"/>
                </a:lnTo>
                <a:lnTo>
                  <a:pt x="475901" y="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55">
            <a:extLst>
              <a:ext uri="{FF2B5EF4-FFF2-40B4-BE49-F238E27FC236}">
                <a16:creationId xmlns:a16="http://schemas.microsoft.com/office/drawing/2014/main" id="{1B43DB6D-B725-4941-B4E5-3CB78E4CFD69}"/>
              </a:ext>
            </a:extLst>
          </p:cNvPr>
          <p:cNvSpPr/>
          <p:nvPr/>
        </p:nvSpPr>
        <p:spPr>
          <a:xfrm>
            <a:off x="14795748" y="7214287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0" y="0"/>
                </a:moveTo>
                <a:lnTo>
                  <a:pt x="358638" y="0"/>
                </a:lnTo>
              </a:path>
            </a:pathLst>
          </a:custGeom>
          <a:ln w="22564">
            <a:solidFill>
              <a:srgbClr val="C0D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56">
            <a:extLst>
              <a:ext uri="{FF2B5EF4-FFF2-40B4-BE49-F238E27FC236}">
                <a16:creationId xmlns:a16="http://schemas.microsoft.com/office/drawing/2014/main" id="{EC8DBFB3-43D4-4EC3-94CC-4A0E5405100D}"/>
              </a:ext>
            </a:extLst>
          </p:cNvPr>
          <p:cNvSpPr/>
          <p:nvPr/>
        </p:nvSpPr>
        <p:spPr>
          <a:xfrm>
            <a:off x="14846281" y="6897977"/>
            <a:ext cx="432434" cy="166370"/>
          </a:xfrm>
          <a:custGeom>
            <a:avLst/>
            <a:gdLst/>
            <a:ahLst/>
            <a:cxnLst/>
            <a:rect l="l" t="t" r="r" b="b"/>
            <a:pathLst>
              <a:path w="432434" h="166370">
                <a:moveTo>
                  <a:pt x="13989" y="0"/>
                </a:moveTo>
                <a:lnTo>
                  <a:pt x="6984" y="1350"/>
                </a:lnTo>
                <a:lnTo>
                  <a:pt x="0" y="11675"/>
                </a:lnTo>
                <a:lnTo>
                  <a:pt x="1361" y="18690"/>
                </a:lnTo>
                <a:lnTo>
                  <a:pt x="218684" y="165607"/>
                </a:lnTo>
                <a:lnTo>
                  <a:pt x="220893" y="166256"/>
                </a:lnTo>
                <a:lnTo>
                  <a:pt x="225302" y="166256"/>
                </a:lnTo>
                <a:lnTo>
                  <a:pt x="227511" y="165607"/>
                </a:lnTo>
                <a:lnTo>
                  <a:pt x="263382" y="141356"/>
                </a:lnTo>
                <a:lnTo>
                  <a:pt x="223103" y="141356"/>
                </a:lnTo>
                <a:lnTo>
                  <a:pt x="13989" y="0"/>
                </a:lnTo>
                <a:close/>
              </a:path>
              <a:path w="432434" h="166370">
                <a:moveTo>
                  <a:pt x="418018" y="9580"/>
                </a:moveTo>
                <a:lnTo>
                  <a:pt x="223103" y="141356"/>
                </a:lnTo>
                <a:lnTo>
                  <a:pt x="263382" y="141356"/>
                </a:lnTo>
                <a:lnTo>
                  <a:pt x="430657" y="28271"/>
                </a:lnTo>
                <a:lnTo>
                  <a:pt x="432018" y="21255"/>
                </a:lnTo>
                <a:lnTo>
                  <a:pt x="425034" y="10931"/>
                </a:lnTo>
                <a:lnTo>
                  <a:pt x="418018" y="9580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57">
            <a:extLst>
              <a:ext uri="{FF2B5EF4-FFF2-40B4-BE49-F238E27FC236}">
                <a16:creationId xmlns:a16="http://schemas.microsoft.com/office/drawing/2014/main" id="{C480A69D-FC8C-4249-A6BD-80CA919D5B09}"/>
              </a:ext>
            </a:extLst>
          </p:cNvPr>
          <p:cNvSpPr/>
          <p:nvPr/>
        </p:nvSpPr>
        <p:spPr>
          <a:xfrm>
            <a:off x="14846459" y="7010392"/>
            <a:ext cx="191376" cy="1614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58">
            <a:extLst>
              <a:ext uri="{FF2B5EF4-FFF2-40B4-BE49-F238E27FC236}">
                <a16:creationId xmlns:a16="http://schemas.microsoft.com/office/drawing/2014/main" id="{FEFA19E4-0E0F-4B96-9CCC-04856EB1F8AB}"/>
              </a:ext>
            </a:extLst>
          </p:cNvPr>
          <p:cNvSpPr/>
          <p:nvPr/>
        </p:nvSpPr>
        <p:spPr>
          <a:xfrm>
            <a:off x="15106775" y="7011796"/>
            <a:ext cx="171261" cy="1479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59">
            <a:extLst>
              <a:ext uri="{FF2B5EF4-FFF2-40B4-BE49-F238E27FC236}">
                <a16:creationId xmlns:a16="http://schemas.microsoft.com/office/drawing/2014/main" id="{21B8E8A3-CD85-4ABE-A9F1-48C50307B5F0}"/>
              </a:ext>
            </a:extLst>
          </p:cNvPr>
          <p:cNvSpPr/>
          <p:nvPr/>
        </p:nvSpPr>
        <p:spPr>
          <a:xfrm>
            <a:off x="14553651" y="6578070"/>
            <a:ext cx="723265" cy="647700"/>
          </a:xfrm>
          <a:custGeom>
            <a:avLst/>
            <a:gdLst/>
            <a:ahLst/>
            <a:cxnLst/>
            <a:rect l="l" t="t" r="r" b="b"/>
            <a:pathLst>
              <a:path w="723265" h="647700">
                <a:moveTo>
                  <a:pt x="669874" y="0"/>
                </a:moveTo>
                <a:lnTo>
                  <a:pt x="53233" y="0"/>
                </a:lnTo>
                <a:lnTo>
                  <a:pt x="32529" y="4189"/>
                </a:lnTo>
                <a:lnTo>
                  <a:pt x="15606" y="15606"/>
                </a:lnTo>
                <a:lnTo>
                  <a:pt x="4189" y="32529"/>
                </a:lnTo>
                <a:lnTo>
                  <a:pt x="0" y="53233"/>
                </a:lnTo>
                <a:lnTo>
                  <a:pt x="0" y="594233"/>
                </a:lnTo>
                <a:lnTo>
                  <a:pt x="4189" y="614933"/>
                </a:lnTo>
                <a:lnTo>
                  <a:pt x="15606" y="631856"/>
                </a:lnTo>
                <a:lnTo>
                  <a:pt x="32529" y="643276"/>
                </a:lnTo>
                <a:lnTo>
                  <a:pt x="53233" y="647467"/>
                </a:lnTo>
                <a:lnTo>
                  <a:pt x="669874" y="647467"/>
                </a:lnTo>
                <a:lnTo>
                  <a:pt x="690576" y="643276"/>
                </a:lnTo>
                <a:lnTo>
                  <a:pt x="707503" y="631856"/>
                </a:lnTo>
                <a:lnTo>
                  <a:pt x="712197" y="624902"/>
                </a:lnTo>
                <a:lnTo>
                  <a:pt x="53233" y="624902"/>
                </a:lnTo>
                <a:lnTo>
                  <a:pt x="41307" y="622488"/>
                </a:lnTo>
                <a:lnTo>
                  <a:pt x="31557" y="615909"/>
                </a:lnTo>
                <a:lnTo>
                  <a:pt x="24978" y="606159"/>
                </a:lnTo>
                <a:lnTo>
                  <a:pt x="22564" y="594233"/>
                </a:lnTo>
                <a:lnTo>
                  <a:pt x="22564" y="53233"/>
                </a:lnTo>
                <a:lnTo>
                  <a:pt x="24978" y="41303"/>
                </a:lnTo>
                <a:lnTo>
                  <a:pt x="31557" y="31554"/>
                </a:lnTo>
                <a:lnTo>
                  <a:pt x="41307" y="24977"/>
                </a:lnTo>
                <a:lnTo>
                  <a:pt x="53233" y="22564"/>
                </a:lnTo>
                <a:lnTo>
                  <a:pt x="712200" y="22564"/>
                </a:lnTo>
                <a:lnTo>
                  <a:pt x="707503" y="15606"/>
                </a:lnTo>
                <a:lnTo>
                  <a:pt x="690576" y="4189"/>
                </a:lnTo>
                <a:lnTo>
                  <a:pt x="669874" y="0"/>
                </a:lnTo>
                <a:close/>
              </a:path>
              <a:path w="723265" h="647700">
                <a:moveTo>
                  <a:pt x="712200" y="22564"/>
                </a:moveTo>
                <a:lnTo>
                  <a:pt x="669874" y="22564"/>
                </a:lnTo>
                <a:lnTo>
                  <a:pt x="681801" y="24977"/>
                </a:lnTo>
                <a:lnTo>
                  <a:pt x="691550" y="31554"/>
                </a:lnTo>
                <a:lnTo>
                  <a:pt x="698130" y="41303"/>
                </a:lnTo>
                <a:lnTo>
                  <a:pt x="700544" y="53233"/>
                </a:lnTo>
                <a:lnTo>
                  <a:pt x="700544" y="594233"/>
                </a:lnTo>
                <a:lnTo>
                  <a:pt x="698130" y="606159"/>
                </a:lnTo>
                <a:lnTo>
                  <a:pt x="691550" y="615909"/>
                </a:lnTo>
                <a:lnTo>
                  <a:pt x="681801" y="622488"/>
                </a:lnTo>
                <a:lnTo>
                  <a:pt x="669874" y="624902"/>
                </a:lnTo>
                <a:lnTo>
                  <a:pt x="712197" y="624902"/>
                </a:lnTo>
                <a:lnTo>
                  <a:pt x="718927" y="614933"/>
                </a:lnTo>
                <a:lnTo>
                  <a:pt x="723119" y="594233"/>
                </a:lnTo>
                <a:lnTo>
                  <a:pt x="723119" y="53233"/>
                </a:lnTo>
                <a:lnTo>
                  <a:pt x="718927" y="32529"/>
                </a:lnTo>
                <a:lnTo>
                  <a:pt x="712200" y="22564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60">
            <a:extLst>
              <a:ext uri="{FF2B5EF4-FFF2-40B4-BE49-F238E27FC236}">
                <a16:creationId xmlns:a16="http://schemas.microsoft.com/office/drawing/2014/main" id="{3F194CF6-7E2C-43BD-BF71-FA0EADF47121}"/>
              </a:ext>
            </a:extLst>
          </p:cNvPr>
          <p:cNvSpPr/>
          <p:nvPr/>
        </p:nvSpPr>
        <p:spPr>
          <a:xfrm>
            <a:off x="14553578" y="6744751"/>
            <a:ext cx="723265" cy="0"/>
          </a:xfrm>
          <a:custGeom>
            <a:avLst/>
            <a:gdLst/>
            <a:ahLst/>
            <a:cxnLst/>
            <a:rect l="l" t="t" r="r" b="b"/>
            <a:pathLst>
              <a:path w="723265">
                <a:moveTo>
                  <a:pt x="0" y="0"/>
                </a:moveTo>
                <a:lnTo>
                  <a:pt x="723108" y="0"/>
                </a:lnTo>
              </a:path>
            </a:pathLst>
          </a:custGeom>
          <a:ln w="22564">
            <a:solidFill>
              <a:srgbClr val="C0D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61">
            <a:extLst>
              <a:ext uri="{FF2B5EF4-FFF2-40B4-BE49-F238E27FC236}">
                <a16:creationId xmlns:a16="http://schemas.microsoft.com/office/drawing/2014/main" id="{29048CC2-AC67-43D6-896F-B82BF9950697}"/>
              </a:ext>
            </a:extLst>
          </p:cNvPr>
          <p:cNvSpPr/>
          <p:nvPr/>
        </p:nvSpPr>
        <p:spPr>
          <a:xfrm>
            <a:off x="14621177" y="6644707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5" h="52704">
                <a:moveTo>
                  <a:pt x="26334" y="0"/>
                </a:moveTo>
                <a:lnTo>
                  <a:pt x="16092" y="2072"/>
                </a:lnTo>
                <a:lnTo>
                  <a:pt x="7720" y="7719"/>
                </a:lnTo>
                <a:lnTo>
                  <a:pt x="2072" y="16088"/>
                </a:lnTo>
                <a:lnTo>
                  <a:pt x="0" y="26323"/>
                </a:lnTo>
                <a:lnTo>
                  <a:pt x="2072" y="36559"/>
                </a:lnTo>
                <a:lnTo>
                  <a:pt x="7720" y="44927"/>
                </a:lnTo>
                <a:lnTo>
                  <a:pt x="16092" y="50575"/>
                </a:lnTo>
                <a:lnTo>
                  <a:pt x="26334" y="52647"/>
                </a:lnTo>
                <a:lnTo>
                  <a:pt x="36574" y="50575"/>
                </a:lnTo>
                <a:lnTo>
                  <a:pt x="44942" y="44927"/>
                </a:lnTo>
                <a:lnTo>
                  <a:pt x="50587" y="36559"/>
                </a:lnTo>
                <a:lnTo>
                  <a:pt x="51897" y="30082"/>
                </a:lnTo>
                <a:lnTo>
                  <a:pt x="24261" y="30082"/>
                </a:lnTo>
                <a:lnTo>
                  <a:pt x="22575" y="28407"/>
                </a:lnTo>
                <a:lnTo>
                  <a:pt x="22575" y="24250"/>
                </a:lnTo>
                <a:lnTo>
                  <a:pt x="24261" y="22564"/>
                </a:lnTo>
                <a:lnTo>
                  <a:pt x="51897" y="22564"/>
                </a:lnTo>
                <a:lnTo>
                  <a:pt x="50587" y="16088"/>
                </a:lnTo>
                <a:lnTo>
                  <a:pt x="44942" y="7719"/>
                </a:lnTo>
                <a:lnTo>
                  <a:pt x="36574" y="2072"/>
                </a:lnTo>
                <a:lnTo>
                  <a:pt x="26334" y="0"/>
                </a:lnTo>
                <a:close/>
              </a:path>
              <a:path w="52705" h="52704">
                <a:moveTo>
                  <a:pt x="51897" y="22564"/>
                </a:moveTo>
                <a:lnTo>
                  <a:pt x="28407" y="22564"/>
                </a:lnTo>
                <a:lnTo>
                  <a:pt x="30093" y="24250"/>
                </a:lnTo>
                <a:lnTo>
                  <a:pt x="30093" y="28407"/>
                </a:lnTo>
                <a:lnTo>
                  <a:pt x="28407" y="30082"/>
                </a:lnTo>
                <a:lnTo>
                  <a:pt x="51897" y="30082"/>
                </a:lnTo>
                <a:lnTo>
                  <a:pt x="52658" y="26323"/>
                </a:lnTo>
                <a:lnTo>
                  <a:pt x="51897" y="22564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62">
            <a:extLst>
              <a:ext uri="{FF2B5EF4-FFF2-40B4-BE49-F238E27FC236}">
                <a16:creationId xmlns:a16="http://schemas.microsoft.com/office/drawing/2014/main" id="{1FE94451-DC36-49DC-86F6-9ABF60C311DB}"/>
              </a:ext>
            </a:extLst>
          </p:cNvPr>
          <p:cNvSpPr/>
          <p:nvPr/>
        </p:nvSpPr>
        <p:spPr>
          <a:xfrm>
            <a:off x="14699510" y="6644707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5" h="52704">
                <a:moveTo>
                  <a:pt x="26323" y="0"/>
                </a:moveTo>
                <a:lnTo>
                  <a:pt x="16088" y="2072"/>
                </a:lnTo>
                <a:lnTo>
                  <a:pt x="7719" y="7719"/>
                </a:lnTo>
                <a:lnTo>
                  <a:pt x="2072" y="16088"/>
                </a:lnTo>
                <a:lnTo>
                  <a:pt x="0" y="26323"/>
                </a:lnTo>
                <a:lnTo>
                  <a:pt x="2072" y="36559"/>
                </a:lnTo>
                <a:lnTo>
                  <a:pt x="7719" y="44927"/>
                </a:lnTo>
                <a:lnTo>
                  <a:pt x="16088" y="50575"/>
                </a:lnTo>
                <a:lnTo>
                  <a:pt x="26323" y="52647"/>
                </a:lnTo>
                <a:lnTo>
                  <a:pt x="36565" y="50575"/>
                </a:lnTo>
                <a:lnTo>
                  <a:pt x="44937" y="44927"/>
                </a:lnTo>
                <a:lnTo>
                  <a:pt x="50585" y="36559"/>
                </a:lnTo>
                <a:lnTo>
                  <a:pt x="51896" y="30082"/>
                </a:lnTo>
                <a:lnTo>
                  <a:pt x="24250" y="30082"/>
                </a:lnTo>
                <a:lnTo>
                  <a:pt x="22564" y="28407"/>
                </a:lnTo>
                <a:lnTo>
                  <a:pt x="22564" y="24250"/>
                </a:lnTo>
                <a:lnTo>
                  <a:pt x="24250" y="22564"/>
                </a:lnTo>
                <a:lnTo>
                  <a:pt x="51896" y="22564"/>
                </a:lnTo>
                <a:lnTo>
                  <a:pt x="50585" y="16088"/>
                </a:lnTo>
                <a:lnTo>
                  <a:pt x="44937" y="7719"/>
                </a:lnTo>
                <a:lnTo>
                  <a:pt x="36565" y="2072"/>
                </a:lnTo>
                <a:lnTo>
                  <a:pt x="26323" y="0"/>
                </a:lnTo>
                <a:close/>
              </a:path>
              <a:path w="52705" h="52704">
                <a:moveTo>
                  <a:pt x="51896" y="22564"/>
                </a:moveTo>
                <a:lnTo>
                  <a:pt x="28397" y="22564"/>
                </a:lnTo>
                <a:lnTo>
                  <a:pt x="30082" y="24250"/>
                </a:lnTo>
                <a:lnTo>
                  <a:pt x="30082" y="28407"/>
                </a:lnTo>
                <a:lnTo>
                  <a:pt x="28397" y="30082"/>
                </a:lnTo>
                <a:lnTo>
                  <a:pt x="51896" y="30082"/>
                </a:lnTo>
                <a:lnTo>
                  <a:pt x="52658" y="26323"/>
                </a:lnTo>
                <a:lnTo>
                  <a:pt x="51896" y="22564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63">
            <a:extLst>
              <a:ext uri="{FF2B5EF4-FFF2-40B4-BE49-F238E27FC236}">
                <a16:creationId xmlns:a16="http://schemas.microsoft.com/office/drawing/2014/main" id="{3FCA8FFF-3DE9-4F20-8999-7DEAF80FBCC8}"/>
              </a:ext>
            </a:extLst>
          </p:cNvPr>
          <p:cNvSpPr/>
          <p:nvPr/>
        </p:nvSpPr>
        <p:spPr>
          <a:xfrm>
            <a:off x="14780649" y="6644707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5" h="52704">
                <a:moveTo>
                  <a:pt x="26334" y="0"/>
                </a:moveTo>
                <a:lnTo>
                  <a:pt x="16092" y="2072"/>
                </a:lnTo>
                <a:lnTo>
                  <a:pt x="7720" y="7719"/>
                </a:lnTo>
                <a:lnTo>
                  <a:pt x="2072" y="16088"/>
                </a:lnTo>
                <a:lnTo>
                  <a:pt x="0" y="26323"/>
                </a:lnTo>
                <a:lnTo>
                  <a:pt x="2072" y="36559"/>
                </a:lnTo>
                <a:lnTo>
                  <a:pt x="7720" y="44927"/>
                </a:lnTo>
                <a:lnTo>
                  <a:pt x="16092" y="50575"/>
                </a:lnTo>
                <a:lnTo>
                  <a:pt x="26334" y="52647"/>
                </a:lnTo>
                <a:lnTo>
                  <a:pt x="36569" y="50575"/>
                </a:lnTo>
                <a:lnTo>
                  <a:pt x="44938" y="44927"/>
                </a:lnTo>
                <a:lnTo>
                  <a:pt x="50585" y="36559"/>
                </a:lnTo>
                <a:lnTo>
                  <a:pt x="51897" y="30082"/>
                </a:lnTo>
                <a:lnTo>
                  <a:pt x="24261" y="30082"/>
                </a:lnTo>
                <a:lnTo>
                  <a:pt x="22575" y="28407"/>
                </a:lnTo>
                <a:lnTo>
                  <a:pt x="22575" y="24250"/>
                </a:lnTo>
                <a:lnTo>
                  <a:pt x="24261" y="22564"/>
                </a:lnTo>
                <a:lnTo>
                  <a:pt x="51897" y="22564"/>
                </a:lnTo>
                <a:lnTo>
                  <a:pt x="50585" y="16088"/>
                </a:lnTo>
                <a:lnTo>
                  <a:pt x="44938" y="7719"/>
                </a:lnTo>
                <a:lnTo>
                  <a:pt x="36569" y="2072"/>
                </a:lnTo>
                <a:lnTo>
                  <a:pt x="26334" y="0"/>
                </a:lnTo>
                <a:close/>
              </a:path>
              <a:path w="52705" h="52704">
                <a:moveTo>
                  <a:pt x="51897" y="22564"/>
                </a:moveTo>
                <a:lnTo>
                  <a:pt x="28397" y="22564"/>
                </a:lnTo>
                <a:lnTo>
                  <a:pt x="30082" y="24250"/>
                </a:lnTo>
                <a:lnTo>
                  <a:pt x="30082" y="28407"/>
                </a:lnTo>
                <a:lnTo>
                  <a:pt x="28397" y="30082"/>
                </a:lnTo>
                <a:lnTo>
                  <a:pt x="51897" y="30082"/>
                </a:lnTo>
                <a:lnTo>
                  <a:pt x="52658" y="26323"/>
                </a:lnTo>
                <a:lnTo>
                  <a:pt x="51897" y="22564"/>
                </a:lnTo>
                <a:close/>
              </a:path>
            </a:pathLst>
          </a:custGeom>
          <a:solidFill>
            <a:srgbClr val="C0D1D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3031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FBDB94-38B4-40A6-B005-F1F7FD6625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"/>
            <a:ext cx="20104100" cy="11306556"/>
          </a:xfrm>
          <a:prstGeom prst="rect">
            <a:avLst/>
          </a:prstGeom>
        </p:spPr>
      </p:pic>
      <p:sp>
        <p:nvSpPr>
          <p:cNvPr id="81" name="object 3">
            <a:extLst>
              <a:ext uri="{FF2B5EF4-FFF2-40B4-BE49-F238E27FC236}">
                <a16:creationId xmlns:a16="http://schemas.microsoft.com/office/drawing/2014/main" id="{C3B2F6F6-9161-406C-BBF7-525DE5E1B982}"/>
              </a:ext>
            </a:extLst>
          </p:cNvPr>
          <p:cNvSpPr/>
          <p:nvPr/>
        </p:nvSpPr>
        <p:spPr>
          <a:xfrm>
            <a:off x="4984992" y="2271799"/>
            <a:ext cx="13508370" cy="7593473"/>
          </a:xfrm>
          <a:custGeom>
            <a:avLst/>
            <a:gdLst/>
            <a:ahLst/>
            <a:cxnLst/>
            <a:rect l="l" t="t" r="r" b="b"/>
            <a:pathLst>
              <a:path w="20104100" h="8762365">
                <a:moveTo>
                  <a:pt x="0" y="8761879"/>
                </a:moveTo>
                <a:lnTo>
                  <a:pt x="20104099" y="8761879"/>
                </a:lnTo>
                <a:lnTo>
                  <a:pt x="20104099" y="0"/>
                </a:lnTo>
                <a:lnTo>
                  <a:pt x="0" y="0"/>
                </a:lnTo>
                <a:lnTo>
                  <a:pt x="0" y="8761879"/>
                </a:lnTo>
                <a:close/>
              </a:path>
            </a:pathLst>
          </a:custGeom>
          <a:solidFill>
            <a:srgbClr val="282C4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0" name="object 4">
            <a:extLst>
              <a:ext uri="{FF2B5EF4-FFF2-40B4-BE49-F238E27FC236}">
                <a16:creationId xmlns:a16="http://schemas.microsoft.com/office/drawing/2014/main" id="{70B950FC-8104-432A-89DB-826D853B623C}"/>
              </a:ext>
            </a:extLst>
          </p:cNvPr>
          <p:cNvSpPr/>
          <p:nvPr/>
        </p:nvSpPr>
        <p:spPr>
          <a:xfrm>
            <a:off x="1114425" y="2314093"/>
            <a:ext cx="3869874" cy="75934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Заголовок 33"/>
          <p:cNvSpPr>
            <a:spLocks noGrp="1"/>
          </p:cNvSpPr>
          <p:nvPr>
            <p:ph type="title"/>
          </p:nvPr>
        </p:nvSpPr>
        <p:spPr>
          <a:xfrm>
            <a:off x="1218655" y="1602704"/>
            <a:ext cx="14635471" cy="1222955"/>
          </a:xfrm>
        </p:spPr>
        <p:txBody>
          <a:bodyPr>
            <a:normAutofit/>
          </a:bodyPr>
          <a:lstStyle/>
          <a:p>
            <a:r>
              <a:rPr lang="ru-RU" sz="3200" b="1" dirty="0"/>
              <a:t>ГK </a:t>
            </a:r>
            <a:r>
              <a:rPr lang="ru-RU" sz="3200" b="1" dirty="0" err="1"/>
              <a:t>Ростех</a:t>
            </a:r>
            <a:r>
              <a:rPr lang="ru-RU" sz="3200" b="1" dirty="0"/>
              <a:t> реализуют внедрение ИТС,  руководствуясь интересами региона</a:t>
            </a:r>
          </a:p>
        </p:txBody>
      </p:sp>
      <p:sp>
        <p:nvSpPr>
          <p:cNvPr id="79" name="Номер слайда 8">
            <a:extLst>
              <a:ext uri="{FF2B5EF4-FFF2-40B4-BE49-F238E27FC236}">
                <a16:creationId xmlns:a16="http://schemas.microsoft.com/office/drawing/2014/main" id="{9BF3BBEC-C765-4B79-A796-4C3C235BF010}"/>
              </a:ext>
            </a:extLst>
          </p:cNvPr>
          <p:cNvSpPr txBox="1">
            <a:spLocks/>
          </p:cNvSpPr>
          <p:nvPr/>
        </p:nvSpPr>
        <p:spPr>
          <a:xfrm>
            <a:off x="17708038" y="10011441"/>
            <a:ext cx="615118" cy="307434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457200" rtl="0" eaLnBrk="1" latinLnBrk="0" hangingPunct="1">
              <a:defRPr sz="1600" kern="1200">
                <a:solidFill>
                  <a:schemeClr val="tx1"/>
                </a:solidFill>
                <a:latin typeface="Geometria" panose="020B0503020204020204" pitchFamily="34" charset="-52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D2445CE-8765-4AE5-8CBC-271407A6D8BE}" type="slidenum">
              <a:rPr lang="ru-RU" smtClean="0"/>
              <a:t>8</a:t>
            </a:fld>
            <a:endParaRPr lang="ru-RU" dirty="0"/>
          </a:p>
        </p:txBody>
      </p:sp>
      <p:sp>
        <p:nvSpPr>
          <p:cNvPr id="129" name="object 3">
            <a:extLst>
              <a:ext uri="{FF2B5EF4-FFF2-40B4-BE49-F238E27FC236}">
                <a16:creationId xmlns:a16="http://schemas.microsoft.com/office/drawing/2014/main" id="{115A3DFB-17F2-44BC-89E8-783004B03478}"/>
              </a:ext>
            </a:extLst>
          </p:cNvPr>
          <p:cNvSpPr/>
          <p:nvPr/>
        </p:nvSpPr>
        <p:spPr>
          <a:xfrm>
            <a:off x="1115117" y="2314093"/>
            <a:ext cx="3869874" cy="7593474"/>
          </a:xfrm>
          <a:custGeom>
            <a:avLst/>
            <a:gdLst/>
            <a:ahLst/>
            <a:cxnLst/>
            <a:rect l="l" t="t" r="r" b="b"/>
            <a:pathLst>
              <a:path w="20104100" h="8762365">
                <a:moveTo>
                  <a:pt x="0" y="8761879"/>
                </a:moveTo>
                <a:lnTo>
                  <a:pt x="20104099" y="8761879"/>
                </a:lnTo>
                <a:lnTo>
                  <a:pt x="20104099" y="0"/>
                </a:lnTo>
                <a:lnTo>
                  <a:pt x="0" y="0"/>
                </a:lnTo>
                <a:lnTo>
                  <a:pt x="0" y="8761879"/>
                </a:lnTo>
                <a:close/>
              </a:path>
            </a:pathLst>
          </a:custGeom>
          <a:solidFill>
            <a:srgbClr val="282C45">
              <a:alpha val="61000"/>
            </a:srgbClr>
          </a:solidFill>
        </p:spPr>
        <p:txBody>
          <a:bodyPr wrap="square" lIns="0" tIns="0" rIns="0" bIns="0" rtlCol="0"/>
          <a:lstStyle/>
          <a:p>
            <a:r>
              <a:rPr lang="ru-RU" dirty="0"/>
              <a:t> </a:t>
            </a:r>
            <a:endParaRPr dirty="0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235AAAC-C998-4AF1-8AC4-FBDE9FA6F203}"/>
              </a:ext>
            </a:extLst>
          </p:cNvPr>
          <p:cNvGrpSpPr/>
          <p:nvPr/>
        </p:nvGrpSpPr>
        <p:grpSpPr>
          <a:xfrm>
            <a:off x="3552996" y="2848325"/>
            <a:ext cx="889323" cy="6233518"/>
            <a:chOff x="4371228" y="2607250"/>
            <a:chExt cx="889323" cy="6233518"/>
          </a:xfrm>
        </p:grpSpPr>
        <p:sp>
          <p:nvSpPr>
            <p:cNvPr id="87" name="object 14">
              <a:extLst>
                <a:ext uri="{FF2B5EF4-FFF2-40B4-BE49-F238E27FC236}">
                  <a16:creationId xmlns:a16="http://schemas.microsoft.com/office/drawing/2014/main" id="{9B2F89B3-790A-4FA9-BD7B-681E45C2EC9D}"/>
                </a:ext>
              </a:extLst>
            </p:cNvPr>
            <p:cNvSpPr/>
            <p:nvPr/>
          </p:nvSpPr>
          <p:spPr>
            <a:xfrm>
              <a:off x="4811172" y="6236836"/>
              <a:ext cx="422909" cy="422909"/>
            </a:xfrm>
            <a:custGeom>
              <a:avLst/>
              <a:gdLst/>
              <a:ahLst/>
              <a:cxnLst/>
              <a:rect l="l" t="t" r="r" b="b"/>
              <a:pathLst>
                <a:path w="422910" h="422909">
                  <a:moveTo>
                    <a:pt x="300273" y="329131"/>
                  </a:moveTo>
                  <a:lnTo>
                    <a:pt x="268023" y="329131"/>
                  </a:lnTo>
                  <a:lnTo>
                    <a:pt x="349290" y="410395"/>
                  </a:lnTo>
                  <a:lnTo>
                    <a:pt x="355673" y="415640"/>
                  </a:lnTo>
                  <a:lnTo>
                    <a:pt x="362851" y="419481"/>
                  </a:lnTo>
                  <a:lnTo>
                    <a:pt x="370644" y="421842"/>
                  </a:lnTo>
                  <a:lnTo>
                    <a:pt x="378868" y="422646"/>
                  </a:lnTo>
                  <a:lnTo>
                    <a:pt x="387098" y="421842"/>
                  </a:lnTo>
                  <a:lnTo>
                    <a:pt x="416848" y="399841"/>
                  </a:lnTo>
                  <a:lnTo>
                    <a:pt x="373789" y="399841"/>
                  </a:lnTo>
                  <a:lnTo>
                    <a:pt x="369004" y="397862"/>
                  </a:lnTo>
                  <a:lnTo>
                    <a:pt x="300273" y="329131"/>
                  </a:lnTo>
                  <a:close/>
                </a:path>
                <a:path w="422910" h="422909">
                  <a:moveTo>
                    <a:pt x="358994" y="297854"/>
                  </a:moveTo>
                  <a:lnTo>
                    <a:pt x="351769" y="297854"/>
                  </a:lnTo>
                  <a:lnTo>
                    <a:pt x="342869" y="306765"/>
                  </a:lnTo>
                  <a:lnTo>
                    <a:pt x="342869" y="313979"/>
                  </a:lnTo>
                  <a:lnTo>
                    <a:pt x="397872" y="368994"/>
                  </a:lnTo>
                  <a:lnTo>
                    <a:pt x="399851" y="373768"/>
                  </a:lnTo>
                  <a:lnTo>
                    <a:pt x="399851" y="383946"/>
                  </a:lnTo>
                  <a:lnTo>
                    <a:pt x="397872" y="388731"/>
                  </a:lnTo>
                  <a:lnTo>
                    <a:pt x="388731" y="397862"/>
                  </a:lnTo>
                  <a:lnTo>
                    <a:pt x="383946" y="399841"/>
                  </a:lnTo>
                  <a:lnTo>
                    <a:pt x="416848" y="399841"/>
                  </a:lnTo>
                  <a:lnTo>
                    <a:pt x="419501" y="394885"/>
                  </a:lnTo>
                  <a:lnTo>
                    <a:pt x="421863" y="387088"/>
                  </a:lnTo>
                  <a:lnTo>
                    <a:pt x="422667" y="378857"/>
                  </a:lnTo>
                  <a:lnTo>
                    <a:pt x="421863" y="370627"/>
                  </a:lnTo>
                  <a:lnTo>
                    <a:pt x="419501" y="362833"/>
                  </a:lnTo>
                  <a:lnTo>
                    <a:pt x="415657" y="355652"/>
                  </a:lnTo>
                  <a:lnTo>
                    <a:pt x="410406" y="349266"/>
                  </a:lnTo>
                  <a:lnTo>
                    <a:pt x="358994" y="297854"/>
                  </a:lnTo>
                  <a:close/>
                </a:path>
                <a:path w="422910" h="422909">
                  <a:moveTo>
                    <a:pt x="177125" y="0"/>
                  </a:moveTo>
                  <a:lnTo>
                    <a:pt x="109309" y="13394"/>
                  </a:lnTo>
                  <a:lnTo>
                    <a:pt x="51883" y="51872"/>
                  </a:lnTo>
                  <a:lnTo>
                    <a:pt x="13396" y="109299"/>
                  </a:lnTo>
                  <a:lnTo>
                    <a:pt x="0" y="177115"/>
                  </a:lnTo>
                  <a:lnTo>
                    <a:pt x="3402" y="211935"/>
                  </a:lnTo>
                  <a:lnTo>
                    <a:pt x="29662" y="275322"/>
                  </a:lnTo>
                  <a:lnTo>
                    <a:pt x="89840" y="331223"/>
                  </a:lnTo>
                  <a:lnTo>
                    <a:pt x="132944" y="348578"/>
                  </a:lnTo>
                  <a:lnTo>
                    <a:pt x="178683" y="354176"/>
                  </a:lnTo>
                  <a:lnTo>
                    <a:pt x="224546" y="347775"/>
                  </a:lnTo>
                  <a:lnTo>
                    <a:pt x="263009" y="331281"/>
                  </a:lnTo>
                  <a:lnTo>
                    <a:pt x="183175" y="331281"/>
                  </a:lnTo>
                  <a:lnTo>
                    <a:pt x="141676" y="327261"/>
                  </a:lnTo>
                  <a:lnTo>
                    <a:pt x="102473" y="312165"/>
                  </a:lnTo>
                  <a:lnTo>
                    <a:pt x="68018" y="286232"/>
                  </a:lnTo>
                  <a:lnTo>
                    <a:pt x="34481" y="236196"/>
                  </a:lnTo>
                  <a:lnTo>
                    <a:pt x="22816" y="177115"/>
                  </a:lnTo>
                  <a:lnTo>
                    <a:pt x="25778" y="146773"/>
                  </a:lnTo>
                  <a:lnTo>
                    <a:pt x="48653" y="91548"/>
                  </a:lnTo>
                  <a:lnTo>
                    <a:pt x="91564" y="48641"/>
                  </a:lnTo>
                  <a:lnTo>
                    <a:pt x="146788" y="25760"/>
                  </a:lnTo>
                  <a:lnTo>
                    <a:pt x="177125" y="22795"/>
                  </a:lnTo>
                  <a:lnTo>
                    <a:pt x="262510" y="22795"/>
                  </a:lnTo>
                  <a:lnTo>
                    <a:pt x="244941" y="13394"/>
                  </a:lnTo>
                  <a:lnTo>
                    <a:pt x="211947" y="3402"/>
                  </a:lnTo>
                  <a:lnTo>
                    <a:pt x="177125" y="0"/>
                  </a:lnTo>
                  <a:close/>
                </a:path>
                <a:path w="422910" h="422909">
                  <a:moveTo>
                    <a:pt x="267771" y="302116"/>
                  </a:moveTo>
                  <a:lnTo>
                    <a:pt x="263248" y="305153"/>
                  </a:lnTo>
                  <a:lnTo>
                    <a:pt x="224517" y="323990"/>
                  </a:lnTo>
                  <a:lnTo>
                    <a:pt x="183175" y="331281"/>
                  </a:lnTo>
                  <a:lnTo>
                    <a:pt x="263009" y="331281"/>
                  </a:lnTo>
                  <a:lnTo>
                    <a:pt x="268023" y="329131"/>
                  </a:lnTo>
                  <a:lnTo>
                    <a:pt x="300273" y="329131"/>
                  </a:lnTo>
                  <a:lnTo>
                    <a:pt x="273834" y="302692"/>
                  </a:lnTo>
                  <a:lnTo>
                    <a:pt x="267771" y="302116"/>
                  </a:lnTo>
                  <a:close/>
                </a:path>
                <a:path w="422910" h="422909">
                  <a:moveTo>
                    <a:pt x="262510" y="22795"/>
                  </a:moveTo>
                  <a:lnTo>
                    <a:pt x="177125" y="22795"/>
                  </a:lnTo>
                  <a:lnTo>
                    <a:pt x="207464" y="25760"/>
                  </a:lnTo>
                  <a:lnTo>
                    <a:pt x="236211" y="34468"/>
                  </a:lnTo>
                  <a:lnTo>
                    <a:pt x="286242" y="67997"/>
                  </a:lnTo>
                  <a:lnTo>
                    <a:pt x="312172" y="102451"/>
                  </a:lnTo>
                  <a:lnTo>
                    <a:pt x="327267" y="141652"/>
                  </a:lnTo>
                  <a:lnTo>
                    <a:pt x="331291" y="183149"/>
                  </a:lnTo>
                  <a:lnTo>
                    <a:pt x="324005" y="224492"/>
                  </a:lnTo>
                  <a:lnTo>
                    <a:pt x="305173" y="263227"/>
                  </a:lnTo>
                  <a:lnTo>
                    <a:pt x="301655" y="268452"/>
                  </a:lnTo>
                  <a:lnTo>
                    <a:pt x="303037" y="275541"/>
                  </a:lnTo>
                  <a:lnTo>
                    <a:pt x="313466" y="282577"/>
                  </a:lnTo>
                  <a:lnTo>
                    <a:pt x="320555" y="281206"/>
                  </a:lnTo>
                  <a:lnTo>
                    <a:pt x="324084" y="275981"/>
                  </a:lnTo>
                  <a:lnTo>
                    <a:pt x="345701" y="231516"/>
                  </a:lnTo>
                  <a:lnTo>
                    <a:pt x="354065" y="184058"/>
                  </a:lnTo>
                  <a:lnTo>
                    <a:pt x="349450" y="136422"/>
                  </a:lnTo>
                  <a:lnTo>
                    <a:pt x="332126" y="91422"/>
                  </a:lnTo>
                  <a:lnTo>
                    <a:pt x="302367" y="51872"/>
                  </a:lnTo>
                  <a:lnTo>
                    <a:pt x="275337" y="29658"/>
                  </a:lnTo>
                  <a:lnTo>
                    <a:pt x="262510" y="227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15">
              <a:extLst>
                <a:ext uri="{FF2B5EF4-FFF2-40B4-BE49-F238E27FC236}">
                  <a16:creationId xmlns:a16="http://schemas.microsoft.com/office/drawing/2014/main" id="{E90CEBB5-14BA-4405-B45F-BE6FC26983AA}"/>
                </a:ext>
              </a:extLst>
            </p:cNvPr>
            <p:cNvSpPr/>
            <p:nvPr/>
          </p:nvSpPr>
          <p:spPr>
            <a:xfrm>
              <a:off x="4471068" y="5884637"/>
              <a:ext cx="521334" cy="313690"/>
            </a:xfrm>
            <a:custGeom>
              <a:avLst/>
              <a:gdLst/>
              <a:ahLst/>
              <a:cxnLst/>
              <a:rect l="l" t="t" r="r" b="b"/>
              <a:pathLst>
                <a:path w="521335" h="313689">
                  <a:moveTo>
                    <a:pt x="384417" y="22805"/>
                  </a:moveTo>
                  <a:lnTo>
                    <a:pt x="352167" y="22805"/>
                  </a:lnTo>
                  <a:lnTo>
                    <a:pt x="498047" y="168685"/>
                  </a:lnTo>
                  <a:lnTo>
                    <a:pt x="498047" y="308116"/>
                  </a:lnTo>
                  <a:lnTo>
                    <a:pt x="503157" y="313215"/>
                  </a:lnTo>
                  <a:lnTo>
                    <a:pt x="515753" y="313215"/>
                  </a:lnTo>
                  <a:lnTo>
                    <a:pt x="520863" y="308116"/>
                  </a:lnTo>
                  <a:lnTo>
                    <a:pt x="520863" y="160937"/>
                  </a:lnTo>
                  <a:lnTo>
                    <a:pt x="519659" y="158047"/>
                  </a:lnTo>
                  <a:lnTo>
                    <a:pt x="384417" y="22805"/>
                  </a:lnTo>
                  <a:close/>
                </a:path>
                <a:path w="521335" h="313689">
                  <a:moveTo>
                    <a:pt x="359915" y="0"/>
                  </a:moveTo>
                  <a:lnTo>
                    <a:pt x="5099" y="0"/>
                  </a:lnTo>
                  <a:lnTo>
                    <a:pt x="0" y="5099"/>
                  </a:lnTo>
                  <a:lnTo>
                    <a:pt x="0" y="280127"/>
                  </a:lnTo>
                  <a:lnTo>
                    <a:pt x="5099" y="285226"/>
                  </a:lnTo>
                  <a:lnTo>
                    <a:pt x="17695" y="285226"/>
                  </a:lnTo>
                  <a:lnTo>
                    <a:pt x="22795" y="280127"/>
                  </a:lnTo>
                  <a:lnTo>
                    <a:pt x="22795" y="22805"/>
                  </a:lnTo>
                  <a:lnTo>
                    <a:pt x="384417" y="22805"/>
                  </a:lnTo>
                  <a:lnTo>
                    <a:pt x="362816" y="1204"/>
                  </a:lnTo>
                  <a:lnTo>
                    <a:pt x="3599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16">
              <a:extLst>
                <a:ext uri="{FF2B5EF4-FFF2-40B4-BE49-F238E27FC236}">
                  <a16:creationId xmlns:a16="http://schemas.microsoft.com/office/drawing/2014/main" id="{F7EA4652-D730-42EE-98BE-8563A928C9D4}"/>
                </a:ext>
              </a:extLst>
            </p:cNvPr>
            <p:cNvSpPr/>
            <p:nvPr/>
          </p:nvSpPr>
          <p:spPr>
            <a:xfrm>
              <a:off x="4816565" y="5883736"/>
              <a:ext cx="176256" cy="17626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17">
              <a:extLst>
                <a:ext uri="{FF2B5EF4-FFF2-40B4-BE49-F238E27FC236}">
                  <a16:creationId xmlns:a16="http://schemas.microsoft.com/office/drawing/2014/main" id="{76AA098F-7AD7-4751-BA2D-A315FBDB8AE6}"/>
                </a:ext>
              </a:extLst>
            </p:cNvPr>
            <p:cNvSpPr/>
            <p:nvPr/>
          </p:nvSpPr>
          <p:spPr>
            <a:xfrm>
              <a:off x="4471068" y="6147058"/>
              <a:ext cx="435609" cy="415925"/>
            </a:xfrm>
            <a:custGeom>
              <a:avLst/>
              <a:gdLst/>
              <a:ahLst/>
              <a:cxnLst/>
              <a:rect l="l" t="t" r="r" b="b"/>
              <a:pathLst>
                <a:path w="435610" h="415925">
                  <a:moveTo>
                    <a:pt x="17706" y="0"/>
                  </a:moveTo>
                  <a:lnTo>
                    <a:pt x="5109" y="0"/>
                  </a:lnTo>
                  <a:lnTo>
                    <a:pt x="0" y="5099"/>
                  </a:lnTo>
                  <a:lnTo>
                    <a:pt x="0" y="410301"/>
                  </a:lnTo>
                  <a:lnTo>
                    <a:pt x="5109" y="415400"/>
                  </a:lnTo>
                  <a:lnTo>
                    <a:pt x="430468" y="415400"/>
                  </a:lnTo>
                  <a:lnTo>
                    <a:pt x="435567" y="410301"/>
                  </a:lnTo>
                  <a:lnTo>
                    <a:pt x="435567" y="397705"/>
                  </a:lnTo>
                  <a:lnTo>
                    <a:pt x="430468" y="392595"/>
                  </a:lnTo>
                  <a:lnTo>
                    <a:pt x="22805" y="392595"/>
                  </a:lnTo>
                  <a:lnTo>
                    <a:pt x="22805" y="5099"/>
                  </a:lnTo>
                  <a:lnTo>
                    <a:pt x="177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18">
              <a:extLst>
                <a:ext uri="{FF2B5EF4-FFF2-40B4-BE49-F238E27FC236}">
                  <a16:creationId xmlns:a16="http://schemas.microsoft.com/office/drawing/2014/main" id="{8D14AA9B-0B46-4739-8A94-F35D50B46C98}"/>
                </a:ext>
              </a:extLst>
            </p:cNvPr>
            <p:cNvSpPr/>
            <p:nvPr/>
          </p:nvSpPr>
          <p:spPr>
            <a:xfrm>
              <a:off x="4571850" y="6125169"/>
              <a:ext cx="251460" cy="0"/>
            </a:xfrm>
            <a:custGeom>
              <a:avLst/>
              <a:gdLst/>
              <a:ahLst/>
              <a:cxnLst/>
              <a:rect l="l" t="t" r="r" b="b"/>
              <a:pathLst>
                <a:path w="251460">
                  <a:moveTo>
                    <a:pt x="0" y="0"/>
                  </a:moveTo>
                  <a:lnTo>
                    <a:pt x="250861" y="0"/>
                  </a:lnTo>
                </a:path>
              </a:pathLst>
            </a:custGeom>
            <a:ln w="228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19">
              <a:extLst>
                <a:ext uri="{FF2B5EF4-FFF2-40B4-BE49-F238E27FC236}">
                  <a16:creationId xmlns:a16="http://schemas.microsoft.com/office/drawing/2014/main" id="{0F8C5F18-D7F6-46BB-9EBE-B1248650E4CD}"/>
                </a:ext>
              </a:extLst>
            </p:cNvPr>
            <p:cNvSpPr/>
            <p:nvPr/>
          </p:nvSpPr>
          <p:spPr>
            <a:xfrm>
              <a:off x="4571850" y="6198387"/>
              <a:ext cx="251460" cy="0"/>
            </a:xfrm>
            <a:custGeom>
              <a:avLst/>
              <a:gdLst/>
              <a:ahLst/>
              <a:cxnLst/>
              <a:rect l="l" t="t" r="r" b="b"/>
              <a:pathLst>
                <a:path w="251460">
                  <a:moveTo>
                    <a:pt x="0" y="0"/>
                  </a:moveTo>
                  <a:lnTo>
                    <a:pt x="250861" y="0"/>
                  </a:lnTo>
                </a:path>
              </a:pathLst>
            </a:custGeom>
            <a:ln w="2280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20">
              <a:extLst>
                <a:ext uri="{FF2B5EF4-FFF2-40B4-BE49-F238E27FC236}">
                  <a16:creationId xmlns:a16="http://schemas.microsoft.com/office/drawing/2014/main" id="{73C8F6D7-6376-47C3-8999-E6CD46919367}"/>
                </a:ext>
              </a:extLst>
            </p:cNvPr>
            <p:cNvSpPr/>
            <p:nvPr/>
          </p:nvSpPr>
          <p:spPr>
            <a:xfrm>
              <a:off x="4571850" y="6271589"/>
              <a:ext cx="251460" cy="0"/>
            </a:xfrm>
            <a:custGeom>
              <a:avLst/>
              <a:gdLst/>
              <a:ahLst/>
              <a:cxnLst/>
              <a:rect l="l" t="t" r="r" b="b"/>
              <a:pathLst>
                <a:path w="251460">
                  <a:moveTo>
                    <a:pt x="0" y="0"/>
                  </a:moveTo>
                  <a:lnTo>
                    <a:pt x="250861" y="0"/>
                  </a:lnTo>
                </a:path>
              </a:pathLst>
            </a:custGeom>
            <a:ln w="2280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21">
              <a:extLst>
                <a:ext uri="{FF2B5EF4-FFF2-40B4-BE49-F238E27FC236}">
                  <a16:creationId xmlns:a16="http://schemas.microsoft.com/office/drawing/2014/main" id="{76DB7A9B-5E14-4667-8797-50567E76E79D}"/>
                </a:ext>
              </a:extLst>
            </p:cNvPr>
            <p:cNvSpPr/>
            <p:nvPr/>
          </p:nvSpPr>
          <p:spPr>
            <a:xfrm>
              <a:off x="4571850" y="6325158"/>
              <a:ext cx="150518" cy="15051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22">
              <a:extLst>
                <a:ext uri="{FF2B5EF4-FFF2-40B4-BE49-F238E27FC236}">
                  <a16:creationId xmlns:a16="http://schemas.microsoft.com/office/drawing/2014/main" id="{84F7C6F0-28BA-43E1-8117-5C8E2D2C4EE3}"/>
                </a:ext>
              </a:extLst>
            </p:cNvPr>
            <p:cNvSpPr/>
            <p:nvPr/>
          </p:nvSpPr>
          <p:spPr>
            <a:xfrm>
              <a:off x="4902196" y="6358895"/>
              <a:ext cx="179705" cy="132715"/>
            </a:xfrm>
            <a:custGeom>
              <a:avLst/>
              <a:gdLst/>
              <a:ahLst/>
              <a:cxnLst/>
              <a:rect l="l" t="t" r="r" b="b"/>
              <a:pathLst>
                <a:path w="179704" h="132714">
                  <a:moveTo>
                    <a:pt x="0" y="46427"/>
                  </a:moveTo>
                  <a:lnTo>
                    <a:pt x="79599" y="132655"/>
                  </a:lnTo>
                  <a:lnTo>
                    <a:pt x="179094" y="0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23">
              <a:extLst>
                <a:ext uri="{FF2B5EF4-FFF2-40B4-BE49-F238E27FC236}">
                  <a16:creationId xmlns:a16="http://schemas.microsoft.com/office/drawing/2014/main" id="{CF0BA493-AF69-468B-9608-ECB0E9CF04B0}"/>
                </a:ext>
              </a:extLst>
            </p:cNvPr>
            <p:cNvSpPr/>
            <p:nvPr/>
          </p:nvSpPr>
          <p:spPr>
            <a:xfrm>
              <a:off x="4656811" y="7587339"/>
              <a:ext cx="396240" cy="241300"/>
            </a:xfrm>
            <a:custGeom>
              <a:avLst/>
              <a:gdLst/>
              <a:ahLst/>
              <a:cxnLst/>
              <a:rect l="l" t="t" r="r" b="b"/>
              <a:pathLst>
                <a:path w="396239" h="241300">
                  <a:moveTo>
                    <a:pt x="301383" y="0"/>
                  </a:moveTo>
                  <a:lnTo>
                    <a:pt x="2691" y="0"/>
                  </a:lnTo>
                  <a:lnTo>
                    <a:pt x="0" y="2691"/>
                  </a:lnTo>
                  <a:lnTo>
                    <a:pt x="0" y="238223"/>
                  </a:lnTo>
                  <a:lnTo>
                    <a:pt x="2680" y="240903"/>
                  </a:lnTo>
                  <a:lnTo>
                    <a:pt x="391322" y="240903"/>
                  </a:lnTo>
                  <a:lnTo>
                    <a:pt x="392815" y="240285"/>
                  </a:lnTo>
                  <a:lnTo>
                    <a:pt x="395066" y="238034"/>
                  </a:lnTo>
                  <a:lnTo>
                    <a:pt x="395705" y="236516"/>
                  </a:lnTo>
                  <a:lnTo>
                    <a:pt x="395705" y="228914"/>
                  </a:lnTo>
                  <a:lnTo>
                    <a:pt x="11999" y="228904"/>
                  </a:lnTo>
                  <a:lnTo>
                    <a:pt x="12010" y="11999"/>
                  </a:lnTo>
                  <a:lnTo>
                    <a:pt x="314282" y="11989"/>
                  </a:lnTo>
                  <a:lnTo>
                    <a:pt x="302912" y="617"/>
                  </a:lnTo>
                  <a:lnTo>
                    <a:pt x="301383" y="0"/>
                  </a:lnTo>
                  <a:close/>
                </a:path>
                <a:path w="396239" h="241300">
                  <a:moveTo>
                    <a:pt x="314282" y="11989"/>
                  </a:moveTo>
                  <a:lnTo>
                    <a:pt x="297310" y="11989"/>
                  </a:lnTo>
                  <a:lnTo>
                    <a:pt x="383695" y="98384"/>
                  </a:lnTo>
                  <a:lnTo>
                    <a:pt x="383695" y="228914"/>
                  </a:lnTo>
                  <a:lnTo>
                    <a:pt x="395705" y="228914"/>
                  </a:lnTo>
                  <a:lnTo>
                    <a:pt x="395705" y="94311"/>
                  </a:lnTo>
                  <a:lnTo>
                    <a:pt x="395066" y="92782"/>
                  </a:lnTo>
                  <a:lnTo>
                    <a:pt x="314282" y="119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24">
              <a:extLst>
                <a:ext uri="{FF2B5EF4-FFF2-40B4-BE49-F238E27FC236}">
                  <a16:creationId xmlns:a16="http://schemas.microsoft.com/office/drawing/2014/main" id="{80791267-8C46-4770-BD28-914869EF0ABE}"/>
                </a:ext>
              </a:extLst>
            </p:cNvPr>
            <p:cNvSpPr/>
            <p:nvPr/>
          </p:nvSpPr>
          <p:spPr>
            <a:xfrm>
              <a:off x="4950603" y="7586847"/>
              <a:ext cx="102373" cy="10239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25">
              <a:extLst>
                <a:ext uri="{FF2B5EF4-FFF2-40B4-BE49-F238E27FC236}">
                  <a16:creationId xmlns:a16="http://schemas.microsoft.com/office/drawing/2014/main" id="{27B5E405-8A93-4934-9A93-608908B5DFFA}"/>
                </a:ext>
              </a:extLst>
            </p:cNvPr>
            <p:cNvSpPr/>
            <p:nvPr/>
          </p:nvSpPr>
          <p:spPr>
            <a:xfrm>
              <a:off x="4693427" y="7624982"/>
              <a:ext cx="322580" cy="165735"/>
            </a:xfrm>
            <a:custGeom>
              <a:avLst/>
              <a:gdLst/>
              <a:ahLst/>
              <a:cxnLst/>
              <a:rect l="l" t="t" r="r" b="b"/>
              <a:pathLst>
                <a:path w="322579" h="165734">
                  <a:moveTo>
                    <a:pt x="266494" y="0"/>
                  </a:moveTo>
                  <a:lnTo>
                    <a:pt x="2680" y="10"/>
                  </a:lnTo>
                  <a:lnTo>
                    <a:pt x="0" y="2680"/>
                  </a:lnTo>
                  <a:lnTo>
                    <a:pt x="0" y="161209"/>
                  </a:lnTo>
                  <a:lnTo>
                    <a:pt x="628" y="162738"/>
                  </a:lnTo>
                  <a:lnTo>
                    <a:pt x="2879" y="164979"/>
                  </a:lnTo>
                  <a:lnTo>
                    <a:pt x="4408" y="165617"/>
                  </a:lnTo>
                  <a:lnTo>
                    <a:pt x="319801" y="165607"/>
                  </a:lnTo>
                  <a:lnTo>
                    <a:pt x="322492" y="162926"/>
                  </a:lnTo>
                  <a:lnTo>
                    <a:pt x="322492" y="153618"/>
                  </a:lnTo>
                  <a:lnTo>
                    <a:pt x="11989" y="153618"/>
                  </a:lnTo>
                  <a:lnTo>
                    <a:pt x="11989" y="12010"/>
                  </a:lnTo>
                  <a:lnTo>
                    <a:pt x="266494" y="11999"/>
                  </a:lnTo>
                  <a:lnTo>
                    <a:pt x="269185" y="9308"/>
                  </a:lnTo>
                  <a:lnTo>
                    <a:pt x="269185" y="2680"/>
                  </a:lnTo>
                  <a:lnTo>
                    <a:pt x="266494" y="0"/>
                  </a:lnTo>
                  <a:close/>
                </a:path>
                <a:path w="322579" h="165734">
                  <a:moveTo>
                    <a:pt x="319801" y="86321"/>
                  </a:moveTo>
                  <a:lnTo>
                    <a:pt x="313173" y="86321"/>
                  </a:lnTo>
                  <a:lnTo>
                    <a:pt x="310482" y="89002"/>
                  </a:lnTo>
                  <a:lnTo>
                    <a:pt x="310482" y="153618"/>
                  </a:lnTo>
                  <a:lnTo>
                    <a:pt x="322492" y="153618"/>
                  </a:lnTo>
                  <a:lnTo>
                    <a:pt x="322492" y="89002"/>
                  </a:lnTo>
                  <a:lnTo>
                    <a:pt x="319801" y="863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26">
              <a:extLst>
                <a:ext uri="{FF2B5EF4-FFF2-40B4-BE49-F238E27FC236}">
                  <a16:creationId xmlns:a16="http://schemas.microsoft.com/office/drawing/2014/main" id="{5852839A-496B-4E2C-862B-A0FC4692AA98}"/>
                </a:ext>
              </a:extLst>
            </p:cNvPr>
            <p:cNvSpPr/>
            <p:nvPr/>
          </p:nvSpPr>
          <p:spPr>
            <a:xfrm>
              <a:off x="4806651" y="7654521"/>
              <a:ext cx="96035" cy="10653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27">
              <a:extLst>
                <a:ext uri="{FF2B5EF4-FFF2-40B4-BE49-F238E27FC236}">
                  <a16:creationId xmlns:a16="http://schemas.microsoft.com/office/drawing/2014/main" id="{FF479D69-D8E2-4943-865C-457949B47DE4}"/>
                </a:ext>
              </a:extLst>
            </p:cNvPr>
            <p:cNvSpPr/>
            <p:nvPr/>
          </p:nvSpPr>
          <p:spPr>
            <a:xfrm>
              <a:off x="4917651" y="7328080"/>
              <a:ext cx="342900" cy="281940"/>
            </a:xfrm>
            <a:custGeom>
              <a:avLst/>
              <a:gdLst/>
              <a:ahLst/>
              <a:cxnLst/>
              <a:rect l="l" t="t" r="r" b="b"/>
              <a:pathLst>
                <a:path w="342900" h="281940">
                  <a:moveTo>
                    <a:pt x="12104" y="188905"/>
                  </a:moveTo>
                  <a:lnTo>
                    <a:pt x="3947" y="193857"/>
                  </a:lnTo>
                  <a:lnTo>
                    <a:pt x="0" y="210035"/>
                  </a:lnTo>
                  <a:lnTo>
                    <a:pt x="4952" y="218213"/>
                  </a:lnTo>
                  <a:lnTo>
                    <a:pt x="262358" y="281185"/>
                  </a:lnTo>
                  <a:lnTo>
                    <a:pt x="263573" y="281331"/>
                  </a:lnTo>
                  <a:lnTo>
                    <a:pt x="271530" y="281331"/>
                  </a:lnTo>
                  <a:lnTo>
                    <a:pt x="277708" y="276714"/>
                  </a:lnTo>
                  <a:lnTo>
                    <a:pt x="284738" y="247992"/>
                  </a:lnTo>
                  <a:lnTo>
                    <a:pt x="253667" y="247992"/>
                  </a:lnTo>
                  <a:lnTo>
                    <a:pt x="12104" y="188905"/>
                  </a:lnTo>
                  <a:close/>
                </a:path>
                <a:path w="342900" h="281940">
                  <a:moveTo>
                    <a:pt x="321330" y="0"/>
                  </a:moveTo>
                  <a:lnTo>
                    <a:pt x="313163" y="4942"/>
                  </a:lnTo>
                  <a:lnTo>
                    <a:pt x="253667" y="247992"/>
                  </a:lnTo>
                  <a:lnTo>
                    <a:pt x="284738" y="247992"/>
                  </a:lnTo>
                  <a:lnTo>
                    <a:pt x="342471" y="12125"/>
                  </a:lnTo>
                  <a:lnTo>
                    <a:pt x="337508" y="3957"/>
                  </a:lnTo>
                  <a:lnTo>
                    <a:pt x="3213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28">
              <a:extLst>
                <a:ext uri="{FF2B5EF4-FFF2-40B4-BE49-F238E27FC236}">
                  <a16:creationId xmlns:a16="http://schemas.microsoft.com/office/drawing/2014/main" id="{48031788-3924-48D2-9712-253798E26E64}"/>
                </a:ext>
              </a:extLst>
            </p:cNvPr>
            <p:cNvSpPr/>
            <p:nvPr/>
          </p:nvSpPr>
          <p:spPr>
            <a:xfrm>
              <a:off x="4491589" y="7338121"/>
              <a:ext cx="717550" cy="722630"/>
            </a:xfrm>
            <a:custGeom>
              <a:avLst/>
              <a:gdLst/>
              <a:ahLst/>
              <a:cxnLst/>
              <a:rect l="l" t="t" r="r" b="b"/>
              <a:pathLst>
                <a:path w="717550" h="722629">
                  <a:moveTo>
                    <a:pt x="354414" y="0"/>
                  </a:moveTo>
                  <a:lnTo>
                    <a:pt x="308278" y="3872"/>
                  </a:lnTo>
                  <a:lnTo>
                    <a:pt x="262025" y="13885"/>
                  </a:lnTo>
                  <a:lnTo>
                    <a:pt x="215879" y="30495"/>
                  </a:lnTo>
                  <a:lnTo>
                    <a:pt x="173371" y="52634"/>
                  </a:lnTo>
                  <a:lnTo>
                    <a:pt x="134798" y="79766"/>
                  </a:lnTo>
                  <a:lnTo>
                    <a:pt x="100458" y="111356"/>
                  </a:lnTo>
                  <a:lnTo>
                    <a:pt x="70649" y="146867"/>
                  </a:lnTo>
                  <a:lnTo>
                    <a:pt x="45669" y="185763"/>
                  </a:lnTo>
                  <a:lnTo>
                    <a:pt x="25816" y="227509"/>
                  </a:lnTo>
                  <a:lnTo>
                    <a:pt x="11388" y="271568"/>
                  </a:lnTo>
                  <a:lnTo>
                    <a:pt x="2684" y="317406"/>
                  </a:lnTo>
                  <a:lnTo>
                    <a:pt x="0" y="364485"/>
                  </a:lnTo>
                  <a:lnTo>
                    <a:pt x="3634" y="412271"/>
                  </a:lnTo>
                  <a:lnTo>
                    <a:pt x="13886" y="460227"/>
                  </a:lnTo>
                  <a:lnTo>
                    <a:pt x="29942" y="505215"/>
                  </a:lnTo>
                  <a:lnTo>
                    <a:pt x="51444" y="547166"/>
                  </a:lnTo>
                  <a:lnTo>
                    <a:pt x="78078" y="585687"/>
                  </a:lnTo>
                  <a:lnTo>
                    <a:pt x="109532" y="620383"/>
                  </a:lnTo>
                  <a:lnTo>
                    <a:pt x="145493" y="650864"/>
                  </a:lnTo>
                  <a:lnTo>
                    <a:pt x="185650" y="676733"/>
                  </a:lnTo>
                  <a:lnTo>
                    <a:pt x="227412" y="696629"/>
                  </a:lnTo>
                  <a:lnTo>
                    <a:pt x="270786" y="710904"/>
                  </a:lnTo>
                  <a:lnTo>
                    <a:pt x="315319" y="719507"/>
                  </a:lnTo>
                  <a:lnTo>
                    <a:pt x="360556" y="722387"/>
                  </a:lnTo>
                  <a:lnTo>
                    <a:pt x="385545" y="721513"/>
                  </a:lnTo>
                  <a:lnTo>
                    <a:pt x="410532" y="718888"/>
                  </a:lnTo>
                  <a:lnTo>
                    <a:pt x="435447" y="714501"/>
                  </a:lnTo>
                  <a:lnTo>
                    <a:pt x="460218" y="708345"/>
                  </a:lnTo>
                  <a:lnTo>
                    <a:pt x="505449" y="692004"/>
                  </a:lnTo>
                  <a:lnTo>
                    <a:pt x="348882" y="692004"/>
                  </a:lnTo>
                  <a:lnTo>
                    <a:pt x="297769" y="686115"/>
                  </a:lnTo>
                  <a:lnTo>
                    <a:pt x="247982" y="672206"/>
                  </a:lnTo>
                  <a:lnTo>
                    <a:pt x="200310" y="650368"/>
                  </a:lnTo>
                  <a:lnTo>
                    <a:pt x="156601" y="621403"/>
                  </a:lnTo>
                  <a:lnTo>
                    <a:pt x="118512" y="586453"/>
                  </a:lnTo>
                  <a:lnTo>
                    <a:pt x="86536" y="546144"/>
                  </a:lnTo>
                  <a:lnTo>
                    <a:pt x="61167" y="501099"/>
                  </a:lnTo>
                  <a:lnTo>
                    <a:pt x="42901" y="451945"/>
                  </a:lnTo>
                  <a:lnTo>
                    <a:pt x="32954" y="403999"/>
                  </a:lnTo>
                  <a:lnTo>
                    <a:pt x="30195" y="356293"/>
                  </a:lnTo>
                  <a:lnTo>
                    <a:pt x="34269" y="309464"/>
                  </a:lnTo>
                  <a:lnTo>
                    <a:pt x="44821" y="264150"/>
                  </a:lnTo>
                  <a:lnTo>
                    <a:pt x="61498" y="220987"/>
                  </a:lnTo>
                  <a:lnTo>
                    <a:pt x="83944" y="180613"/>
                  </a:lnTo>
                  <a:lnTo>
                    <a:pt x="111805" y="143666"/>
                  </a:lnTo>
                  <a:lnTo>
                    <a:pt x="144726" y="110783"/>
                  </a:lnTo>
                  <a:lnTo>
                    <a:pt x="182353" y="82600"/>
                  </a:lnTo>
                  <a:lnTo>
                    <a:pt x="224332" y="59757"/>
                  </a:lnTo>
                  <a:lnTo>
                    <a:pt x="270307" y="42889"/>
                  </a:lnTo>
                  <a:lnTo>
                    <a:pt x="316537" y="33160"/>
                  </a:lnTo>
                  <a:lnTo>
                    <a:pt x="362594" y="30103"/>
                  </a:lnTo>
                  <a:lnTo>
                    <a:pt x="503912" y="30103"/>
                  </a:lnTo>
                  <a:lnTo>
                    <a:pt x="487257" y="22692"/>
                  </a:lnTo>
                  <a:lnTo>
                    <a:pt x="444389" y="9663"/>
                  </a:lnTo>
                  <a:lnTo>
                    <a:pt x="399946" y="2014"/>
                  </a:lnTo>
                  <a:lnTo>
                    <a:pt x="354414" y="0"/>
                  </a:lnTo>
                  <a:close/>
                </a:path>
                <a:path w="717550" h="722629">
                  <a:moveTo>
                    <a:pt x="695321" y="412553"/>
                  </a:moveTo>
                  <a:lnTo>
                    <a:pt x="687352" y="417841"/>
                  </a:lnTo>
                  <a:lnTo>
                    <a:pt x="685708" y="426008"/>
                  </a:lnTo>
                  <a:lnTo>
                    <a:pt x="673538" y="470549"/>
                  </a:lnTo>
                  <a:lnTo>
                    <a:pt x="655675" y="512300"/>
                  </a:lnTo>
                  <a:lnTo>
                    <a:pt x="632531" y="550816"/>
                  </a:lnTo>
                  <a:lnTo>
                    <a:pt x="604481" y="585687"/>
                  </a:lnTo>
                  <a:lnTo>
                    <a:pt x="572037" y="616372"/>
                  </a:lnTo>
                  <a:lnTo>
                    <a:pt x="535508" y="642523"/>
                  </a:lnTo>
                  <a:lnTo>
                    <a:pt x="495337" y="663664"/>
                  </a:lnTo>
                  <a:lnTo>
                    <a:pt x="451935" y="679351"/>
                  </a:lnTo>
                  <a:lnTo>
                    <a:pt x="400534" y="689781"/>
                  </a:lnTo>
                  <a:lnTo>
                    <a:pt x="348882" y="692004"/>
                  </a:lnTo>
                  <a:lnTo>
                    <a:pt x="505449" y="692004"/>
                  </a:lnTo>
                  <a:lnTo>
                    <a:pt x="551406" y="668175"/>
                  </a:lnTo>
                  <a:lnTo>
                    <a:pt x="591262" y="639645"/>
                  </a:lnTo>
                  <a:lnTo>
                    <a:pt x="626697" y="606132"/>
                  </a:lnTo>
                  <a:lnTo>
                    <a:pt x="657264" y="568121"/>
                  </a:lnTo>
                  <a:lnTo>
                    <a:pt x="682516" y="526096"/>
                  </a:lnTo>
                  <a:lnTo>
                    <a:pt x="702007" y="480543"/>
                  </a:lnTo>
                  <a:lnTo>
                    <a:pt x="715289" y="431945"/>
                  </a:lnTo>
                  <a:lnTo>
                    <a:pt x="716922" y="423778"/>
                  </a:lnTo>
                  <a:lnTo>
                    <a:pt x="711634" y="415830"/>
                  </a:lnTo>
                  <a:lnTo>
                    <a:pt x="695321" y="412553"/>
                  </a:lnTo>
                  <a:close/>
                </a:path>
                <a:path w="717550" h="722629">
                  <a:moveTo>
                    <a:pt x="503912" y="30103"/>
                  </a:moveTo>
                  <a:lnTo>
                    <a:pt x="362594" y="30103"/>
                  </a:lnTo>
                  <a:lnTo>
                    <a:pt x="407901" y="33416"/>
                  </a:lnTo>
                  <a:lnTo>
                    <a:pt x="451878" y="42799"/>
                  </a:lnTo>
                  <a:lnTo>
                    <a:pt x="493949" y="57950"/>
                  </a:lnTo>
                  <a:lnTo>
                    <a:pt x="533533" y="78569"/>
                  </a:lnTo>
                  <a:lnTo>
                    <a:pt x="570053" y="104353"/>
                  </a:lnTo>
                  <a:lnTo>
                    <a:pt x="602930" y="135003"/>
                  </a:lnTo>
                  <a:lnTo>
                    <a:pt x="631586" y="170217"/>
                  </a:lnTo>
                  <a:lnTo>
                    <a:pt x="655441" y="209695"/>
                  </a:lnTo>
                  <a:lnTo>
                    <a:pt x="673918" y="253134"/>
                  </a:lnTo>
                  <a:lnTo>
                    <a:pt x="676630" y="261008"/>
                  </a:lnTo>
                  <a:lnTo>
                    <a:pt x="685195" y="265196"/>
                  </a:lnTo>
                  <a:lnTo>
                    <a:pt x="700964" y="259772"/>
                  </a:lnTo>
                  <a:lnTo>
                    <a:pt x="705153" y="251186"/>
                  </a:lnTo>
                  <a:lnTo>
                    <a:pt x="702441" y="243302"/>
                  </a:lnTo>
                  <a:lnTo>
                    <a:pt x="684195" y="199693"/>
                  </a:lnTo>
                  <a:lnTo>
                    <a:pt x="660975" y="159694"/>
                  </a:lnTo>
                  <a:lnTo>
                    <a:pt x="633267" y="123557"/>
                  </a:lnTo>
                  <a:lnTo>
                    <a:pt x="601555" y="91535"/>
                  </a:lnTo>
                  <a:lnTo>
                    <a:pt x="566325" y="63882"/>
                  </a:lnTo>
                  <a:lnTo>
                    <a:pt x="528064" y="40850"/>
                  </a:lnTo>
                  <a:lnTo>
                    <a:pt x="503912" y="301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29">
              <a:extLst>
                <a:ext uri="{FF2B5EF4-FFF2-40B4-BE49-F238E27FC236}">
                  <a16:creationId xmlns:a16="http://schemas.microsoft.com/office/drawing/2014/main" id="{FAF9FAEC-FF04-465D-893A-F5F154DA92C4}"/>
                </a:ext>
              </a:extLst>
            </p:cNvPr>
            <p:cNvSpPr/>
            <p:nvPr/>
          </p:nvSpPr>
          <p:spPr>
            <a:xfrm>
              <a:off x="4552363" y="8682018"/>
              <a:ext cx="636270" cy="158750"/>
            </a:xfrm>
            <a:custGeom>
              <a:avLst/>
              <a:gdLst/>
              <a:ahLst/>
              <a:cxnLst/>
              <a:rect l="l" t="t" r="r" b="b"/>
              <a:pathLst>
                <a:path w="636270" h="158750">
                  <a:moveTo>
                    <a:pt x="16219" y="94991"/>
                  </a:moveTo>
                  <a:lnTo>
                    <a:pt x="4670" y="94991"/>
                  </a:lnTo>
                  <a:lnTo>
                    <a:pt x="0" y="99672"/>
                  </a:lnTo>
                  <a:lnTo>
                    <a:pt x="0" y="105441"/>
                  </a:lnTo>
                  <a:lnTo>
                    <a:pt x="4173" y="126064"/>
                  </a:lnTo>
                  <a:lnTo>
                    <a:pt x="15549" y="142921"/>
                  </a:lnTo>
                  <a:lnTo>
                    <a:pt x="32406" y="154293"/>
                  </a:lnTo>
                  <a:lnTo>
                    <a:pt x="53024" y="158466"/>
                  </a:lnTo>
                  <a:lnTo>
                    <a:pt x="582893" y="158466"/>
                  </a:lnTo>
                  <a:lnTo>
                    <a:pt x="603510" y="154293"/>
                  </a:lnTo>
                  <a:lnTo>
                    <a:pt x="620363" y="142921"/>
                  </a:lnTo>
                  <a:lnTo>
                    <a:pt x="623968" y="137576"/>
                  </a:lnTo>
                  <a:lnTo>
                    <a:pt x="53024" y="137576"/>
                  </a:lnTo>
                  <a:lnTo>
                    <a:pt x="40529" y="135047"/>
                  </a:lnTo>
                  <a:lnTo>
                    <a:pt x="30313" y="128153"/>
                  </a:lnTo>
                  <a:lnTo>
                    <a:pt x="23419" y="117937"/>
                  </a:lnTo>
                  <a:lnTo>
                    <a:pt x="20889" y="105441"/>
                  </a:lnTo>
                  <a:lnTo>
                    <a:pt x="20889" y="99672"/>
                  </a:lnTo>
                  <a:lnTo>
                    <a:pt x="16219" y="94991"/>
                  </a:lnTo>
                  <a:close/>
                </a:path>
                <a:path w="636270" h="158750">
                  <a:moveTo>
                    <a:pt x="631226" y="0"/>
                  </a:moveTo>
                  <a:lnTo>
                    <a:pt x="619698" y="0"/>
                  </a:lnTo>
                  <a:lnTo>
                    <a:pt x="615007" y="4670"/>
                  </a:lnTo>
                  <a:lnTo>
                    <a:pt x="615007" y="105441"/>
                  </a:lnTo>
                  <a:lnTo>
                    <a:pt x="612479" y="117937"/>
                  </a:lnTo>
                  <a:lnTo>
                    <a:pt x="605590" y="128153"/>
                  </a:lnTo>
                  <a:lnTo>
                    <a:pt x="595380" y="135047"/>
                  </a:lnTo>
                  <a:lnTo>
                    <a:pt x="582893" y="137576"/>
                  </a:lnTo>
                  <a:lnTo>
                    <a:pt x="623968" y="137576"/>
                  </a:lnTo>
                  <a:lnTo>
                    <a:pt x="631735" y="126064"/>
                  </a:lnTo>
                  <a:lnTo>
                    <a:pt x="635907" y="105441"/>
                  </a:lnTo>
                  <a:lnTo>
                    <a:pt x="635907" y="4670"/>
                  </a:lnTo>
                  <a:lnTo>
                    <a:pt x="63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30">
              <a:extLst>
                <a:ext uri="{FF2B5EF4-FFF2-40B4-BE49-F238E27FC236}">
                  <a16:creationId xmlns:a16="http://schemas.microsoft.com/office/drawing/2014/main" id="{D99DCF1B-F798-4F10-BC37-FE0ED539C041}"/>
                </a:ext>
              </a:extLst>
            </p:cNvPr>
            <p:cNvSpPr/>
            <p:nvPr/>
          </p:nvSpPr>
          <p:spPr>
            <a:xfrm>
              <a:off x="4691846" y="8334668"/>
              <a:ext cx="496570" cy="184785"/>
            </a:xfrm>
            <a:custGeom>
              <a:avLst/>
              <a:gdLst/>
              <a:ahLst/>
              <a:cxnLst/>
              <a:rect l="l" t="t" r="r" b="b"/>
              <a:pathLst>
                <a:path w="496570" h="184784">
                  <a:moveTo>
                    <a:pt x="443410" y="0"/>
                  </a:moveTo>
                  <a:lnTo>
                    <a:pt x="4670" y="0"/>
                  </a:lnTo>
                  <a:lnTo>
                    <a:pt x="0" y="4670"/>
                  </a:lnTo>
                  <a:lnTo>
                    <a:pt x="0" y="16219"/>
                  </a:lnTo>
                  <a:lnTo>
                    <a:pt x="4670" y="20889"/>
                  </a:lnTo>
                  <a:lnTo>
                    <a:pt x="443410" y="20889"/>
                  </a:lnTo>
                  <a:lnTo>
                    <a:pt x="455898" y="23419"/>
                  </a:lnTo>
                  <a:lnTo>
                    <a:pt x="466107" y="30313"/>
                  </a:lnTo>
                  <a:lnTo>
                    <a:pt x="472996" y="40529"/>
                  </a:lnTo>
                  <a:lnTo>
                    <a:pt x="475524" y="53024"/>
                  </a:lnTo>
                  <a:lnTo>
                    <a:pt x="475524" y="179868"/>
                  </a:lnTo>
                  <a:lnTo>
                    <a:pt x="480205" y="184549"/>
                  </a:lnTo>
                  <a:lnTo>
                    <a:pt x="491744" y="184549"/>
                  </a:lnTo>
                  <a:lnTo>
                    <a:pt x="496424" y="179868"/>
                  </a:lnTo>
                  <a:lnTo>
                    <a:pt x="496424" y="53024"/>
                  </a:lnTo>
                  <a:lnTo>
                    <a:pt x="492252" y="32401"/>
                  </a:lnTo>
                  <a:lnTo>
                    <a:pt x="480880" y="15545"/>
                  </a:lnTo>
                  <a:lnTo>
                    <a:pt x="464027" y="4172"/>
                  </a:lnTo>
                  <a:lnTo>
                    <a:pt x="4434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31">
              <a:extLst>
                <a:ext uri="{FF2B5EF4-FFF2-40B4-BE49-F238E27FC236}">
                  <a16:creationId xmlns:a16="http://schemas.microsoft.com/office/drawing/2014/main" id="{ACAD47E6-5282-42B5-A3D1-ABD2536C7F66}"/>
                </a:ext>
              </a:extLst>
            </p:cNvPr>
            <p:cNvSpPr/>
            <p:nvPr/>
          </p:nvSpPr>
          <p:spPr>
            <a:xfrm>
              <a:off x="4552363" y="8219644"/>
              <a:ext cx="527685" cy="578485"/>
            </a:xfrm>
            <a:custGeom>
              <a:avLst/>
              <a:gdLst/>
              <a:ahLst/>
              <a:cxnLst/>
              <a:rect l="l" t="t" r="r" b="b"/>
              <a:pathLst>
                <a:path w="527685" h="578484">
                  <a:moveTo>
                    <a:pt x="474079" y="0"/>
                  </a:moveTo>
                  <a:lnTo>
                    <a:pt x="134624" y="0"/>
                  </a:lnTo>
                  <a:lnTo>
                    <a:pt x="64176" y="9950"/>
                  </a:lnTo>
                  <a:lnTo>
                    <a:pt x="23389" y="34529"/>
                  </a:lnTo>
                  <a:lnTo>
                    <a:pt x="4563" y="65823"/>
                  </a:lnTo>
                  <a:lnTo>
                    <a:pt x="0" y="95923"/>
                  </a:lnTo>
                  <a:lnTo>
                    <a:pt x="0" y="573595"/>
                  </a:lnTo>
                  <a:lnTo>
                    <a:pt x="4670" y="578265"/>
                  </a:lnTo>
                  <a:lnTo>
                    <a:pt x="16219" y="578265"/>
                  </a:lnTo>
                  <a:lnTo>
                    <a:pt x="20889" y="573595"/>
                  </a:lnTo>
                  <a:lnTo>
                    <a:pt x="20889" y="95923"/>
                  </a:lnTo>
                  <a:lnTo>
                    <a:pt x="28048" y="63200"/>
                  </a:lnTo>
                  <a:lnTo>
                    <a:pt x="49457" y="39744"/>
                  </a:lnTo>
                  <a:lnTo>
                    <a:pt x="85016" y="25622"/>
                  </a:lnTo>
                  <a:lnTo>
                    <a:pt x="134624" y="20899"/>
                  </a:lnTo>
                  <a:lnTo>
                    <a:pt x="515165" y="20899"/>
                  </a:lnTo>
                  <a:lnTo>
                    <a:pt x="511555" y="15549"/>
                  </a:lnTo>
                  <a:lnTo>
                    <a:pt x="494698" y="4173"/>
                  </a:lnTo>
                  <a:lnTo>
                    <a:pt x="474079" y="0"/>
                  </a:lnTo>
                  <a:close/>
                </a:path>
                <a:path w="527685" h="578484">
                  <a:moveTo>
                    <a:pt x="515165" y="20899"/>
                  </a:moveTo>
                  <a:lnTo>
                    <a:pt x="474079" y="20899"/>
                  </a:lnTo>
                  <a:lnTo>
                    <a:pt x="486575" y="23427"/>
                  </a:lnTo>
                  <a:lnTo>
                    <a:pt x="496791" y="30318"/>
                  </a:lnTo>
                  <a:lnTo>
                    <a:pt x="503685" y="40530"/>
                  </a:lnTo>
                  <a:lnTo>
                    <a:pt x="506214" y="53024"/>
                  </a:lnTo>
                  <a:lnTo>
                    <a:pt x="506214" y="131252"/>
                  </a:lnTo>
                  <a:lnTo>
                    <a:pt x="510884" y="135922"/>
                  </a:lnTo>
                  <a:lnTo>
                    <a:pt x="522434" y="135922"/>
                  </a:lnTo>
                  <a:lnTo>
                    <a:pt x="527104" y="131252"/>
                  </a:lnTo>
                  <a:lnTo>
                    <a:pt x="527104" y="53024"/>
                  </a:lnTo>
                  <a:lnTo>
                    <a:pt x="522930" y="32406"/>
                  </a:lnTo>
                  <a:lnTo>
                    <a:pt x="515165" y="208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32">
              <a:extLst>
                <a:ext uri="{FF2B5EF4-FFF2-40B4-BE49-F238E27FC236}">
                  <a16:creationId xmlns:a16="http://schemas.microsoft.com/office/drawing/2014/main" id="{4F6FAB9A-C516-4781-B789-717DF32FBD11}"/>
                </a:ext>
              </a:extLst>
            </p:cNvPr>
            <p:cNvSpPr/>
            <p:nvPr/>
          </p:nvSpPr>
          <p:spPr>
            <a:xfrm>
              <a:off x="4616069" y="8275538"/>
              <a:ext cx="409575" cy="80645"/>
            </a:xfrm>
            <a:custGeom>
              <a:avLst/>
              <a:gdLst/>
              <a:ahLst/>
              <a:cxnLst/>
              <a:rect l="l" t="t" r="r" b="b"/>
              <a:pathLst>
                <a:path w="409575" h="80645">
                  <a:moveTo>
                    <a:pt x="404301" y="0"/>
                  </a:moveTo>
                  <a:lnTo>
                    <a:pt x="79201" y="0"/>
                  </a:lnTo>
                  <a:lnTo>
                    <a:pt x="48087" y="3322"/>
                  </a:lnTo>
                  <a:lnTo>
                    <a:pt x="22944" y="12439"/>
                  </a:lnTo>
                  <a:lnTo>
                    <a:pt x="6129" y="26071"/>
                  </a:lnTo>
                  <a:lnTo>
                    <a:pt x="0" y="42941"/>
                  </a:lnTo>
                  <a:lnTo>
                    <a:pt x="2392" y="53436"/>
                  </a:lnTo>
                  <a:lnTo>
                    <a:pt x="13176" y="65662"/>
                  </a:lnTo>
                  <a:lnTo>
                    <a:pt x="37764" y="75800"/>
                  </a:lnTo>
                  <a:lnTo>
                    <a:pt x="81568" y="80028"/>
                  </a:lnTo>
                  <a:lnTo>
                    <a:pt x="87337" y="80028"/>
                  </a:lnTo>
                  <a:lnTo>
                    <a:pt x="92018" y="75358"/>
                  </a:lnTo>
                  <a:lnTo>
                    <a:pt x="92018" y="63809"/>
                  </a:lnTo>
                  <a:lnTo>
                    <a:pt x="87337" y="59139"/>
                  </a:lnTo>
                  <a:lnTo>
                    <a:pt x="81568" y="59139"/>
                  </a:lnTo>
                  <a:lnTo>
                    <a:pt x="52937" y="57321"/>
                  </a:lnTo>
                  <a:lnTo>
                    <a:pt x="34207" y="52940"/>
                  </a:lnTo>
                  <a:lnTo>
                    <a:pt x="23987" y="47610"/>
                  </a:lnTo>
                  <a:lnTo>
                    <a:pt x="20889" y="42941"/>
                  </a:lnTo>
                  <a:lnTo>
                    <a:pt x="24695" y="36338"/>
                  </a:lnTo>
                  <a:lnTo>
                    <a:pt x="35898" y="29112"/>
                  </a:lnTo>
                  <a:lnTo>
                    <a:pt x="54174" y="23291"/>
                  </a:lnTo>
                  <a:lnTo>
                    <a:pt x="79201" y="20899"/>
                  </a:lnTo>
                  <a:lnTo>
                    <a:pt x="404301" y="20899"/>
                  </a:lnTo>
                  <a:lnTo>
                    <a:pt x="408992" y="16219"/>
                  </a:lnTo>
                  <a:lnTo>
                    <a:pt x="408992" y="4680"/>
                  </a:lnTo>
                  <a:lnTo>
                    <a:pt x="4043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33">
              <a:extLst>
                <a:ext uri="{FF2B5EF4-FFF2-40B4-BE49-F238E27FC236}">
                  <a16:creationId xmlns:a16="http://schemas.microsoft.com/office/drawing/2014/main" id="{5AFCF58A-4AD4-4ACC-B5A8-5F48828114E0}"/>
                </a:ext>
              </a:extLst>
            </p:cNvPr>
            <p:cNvSpPr/>
            <p:nvPr/>
          </p:nvSpPr>
          <p:spPr>
            <a:xfrm>
              <a:off x="4963618" y="8498316"/>
              <a:ext cx="279400" cy="146050"/>
            </a:xfrm>
            <a:custGeom>
              <a:avLst/>
              <a:gdLst/>
              <a:ahLst/>
              <a:cxnLst/>
              <a:rect l="l" t="t" r="r" b="b"/>
              <a:pathLst>
                <a:path w="279400" h="146050">
                  <a:moveTo>
                    <a:pt x="217333" y="0"/>
                  </a:moveTo>
                  <a:lnTo>
                    <a:pt x="61453" y="0"/>
                  </a:lnTo>
                  <a:lnTo>
                    <a:pt x="37556" y="4839"/>
                  </a:lnTo>
                  <a:lnTo>
                    <a:pt x="18020" y="18026"/>
                  </a:lnTo>
                  <a:lnTo>
                    <a:pt x="4837" y="37570"/>
                  </a:lnTo>
                  <a:lnTo>
                    <a:pt x="0" y="61474"/>
                  </a:lnTo>
                  <a:lnTo>
                    <a:pt x="0" y="84144"/>
                  </a:lnTo>
                  <a:lnTo>
                    <a:pt x="4837" y="108040"/>
                  </a:lnTo>
                  <a:lnTo>
                    <a:pt x="18020" y="127577"/>
                  </a:lnTo>
                  <a:lnTo>
                    <a:pt x="37556" y="140760"/>
                  </a:lnTo>
                  <a:lnTo>
                    <a:pt x="61453" y="145597"/>
                  </a:lnTo>
                  <a:lnTo>
                    <a:pt x="217333" y="145597"/>
                  </a:lnTo>
                  <a:lnTo>
                    <a:pt x="241232" y="140760"/>
                  </a:lnTo>
                  <a:lnTo>
                    <a:pt x="260772" y="127577"/>
                  </a:lnTo>
                  <a:lnTo>
                    <a:pt x="262708" y="124708"/>
                  </a:lnTo>
                  <a:lnTo>
                    <a:pt x="61453" y="124708"/>
                  </a:lnTo>
                  <a:lnTo>
                    <a:pt x="45675" y="121515"/>
                  </a:lnTo>
                  <a:lnTo>
                    <a:pt x="32780" y="112813"/>
                  </a:lnTo>
                  <a:lnTo>
                    <a:pt x="24080" y="99917"/>
                  </a:lnTo>
                  <a:lnTo>
                    <a:pt x="20889" y="84144"/>
                  </a:lnTo>
                  <a:lnTo>
                    <a:pt x="20889" y="61474"/>
                  </a:lnTo>
                  <a:lnTo>
                    <a:pt x="24080" y="45694"/>
                  </a:lnTo>
                  <a:lnTo>
                    <a:pt x="32780" y="32796"/>
                  </a:lnTo>
                  <a:lnTo>
                    <a:pt x="45675" y="24093"/>
                  </a:lnTo>
                  <a:lnTo>
                    <a:pt x="61453" y="20899"/>
                  </a:lnTo>
                  <a:lnTo>
                    <a:pt x="262710" y="20899"/>
                  </a:lnTo>
                  <a:lnTo>
                    <a:pt x="260772" y="18026"/>
                  </a:lnTo>
                  <a:lnTo>
                    <a:pt x="241232" y="4839"/>
                  </a:lnTo>
                  <a:lnTo>
                    <a:pt x="217333" y="0"/>
                  </a:lnTo>
                  <a:close/>
                </a:path>
                <a:path w="279400" h="146050">
                  <a:moveTo>
                    <a:pt x="262710" y="20899"/>
                  </a:moveTo>
                  <a:lnTo>
                    <a:pt x="217333" y="20899"/>
                  </a:lnTo>
                  <a:lnTo>
                    <a:pt x="233107" y="24093"/>
                  </a:lnTo>
                  <a:lnTo>
                    <a:pt x="246002" y="32796"/>
                  </a:lnTo>
                  <a:lnTo>
                    <a:pt x="254704" y="45694"/>
                  </a:lnTo>
                  <a:lnTo>
                    <a:pt x="257897" y="61474"/>
                  </a:lnTo>
                  <a:lnTo>
                    <a:pt x="257897" y="84144"/>
                  </a:lnTo>
                  <a:lnTo>
                    <a:pt x="254704" y="99917"/>
                  </a:lnTo>
                  <a:lnTo>
                    <a:pt x="246002" y="112813"/>
                  </a:lnTo>
                  <a:lnTo>
                    <a:pt x="233107" y="121515"/>
                  </a:lnTo>
                  <a:lnTo>
                    <a:pt x="217333" y="124708"/>
                  </a:lnTo>
                  <a:lnTo>
                    <a:pt x="262708" y="124708"/>
                  </a:lnTo>
                  <a:lnTo>
                    <a:pt x="273958" y="108040"/>
                  </a:lnTo>
                  <a:lnTo>
                    <a:pt x="278797" y="84144"/>
                  </a:lnTo>
                  <a:lnTo>
                    <a:pt x="278797" y="61474"/>
                  </a:lnTo>
                  <a:lnTo>
                    <a:pt x="273958" y="37570"/>
                  </a:lnTo>
                  <a:lnTo>
                    <a:pt x="262710" y="208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34">
              <a:extLst>
                <a:ext uri="{FF2B5EF4-FFF2-40B4-BE49-F238E27FC236}">
                  <a16:creationId xmlns:a16="http://schemas.microsoft.com/office/drawing/2014/main" id="{61A815B4-1D15-42CA-B20D-81194FFC7617}"/>
                </a:ext>
              </a:extLst>
            </p:cNvPr>
            <p:cNvSpPr/>
            <p:nvPr/>
          </p:nvSpPr>
          <p:spPr>
            <a:xfrm>
              <a:off x="5014632" y="8554304"/>
              <a:ext cx="33655" cy="33655"/>
            </a:xfrm>
            <a:custGeom>
              <a:avLst/>
              <a:gdLst/>
              <a:ahLst/>
              <a:cxnLst/>
              <a:rect l="l" t="t" r="r" b="b"/>
              <a:pathLst>
                <a:path w="33654" h="33654">
                  <a:moveTo>
                    <a:pt x="26093" y="0"/>
                  </a:moveTo>
                  <a:lnTo>
                    <a:pt x="7539" y="0"/>
                  </a:lnTo>
                  <a:lnTo>
                    <a:pt x="0" y="7549"/>
                  </a:lnTo>
                  <a:lnTo>
                    <a:pt x="0" y="26093"/>
                  </a:lnTo>
                  <a:lnTo>
                    <a:pt x="7539" y="33642"/>
                  </a:lnTo>
                  <a:lnTo>
                    <a:pt x="26093" y="33642"/>
                  </a:lnTo>
                  <a:lnTo>
                    <a:pt x="33642" y="26093"/>
                  </a:lnTo>
                  <a:lnTo>
                    <a:pt x="33642" y="20899"/>
                  </a:lnTo>
                  <a:lnTo>
                    <a:pt x="14575" y="20899"/>
                  </a:lnTo>
                  <a:lnTo>
                    <a:pt x="12743" y="19077"/>
                  </a:lnTo>
                  <a:lnTo>
                    <a:pt x="12743" y="14585"/>
                  </a:lnTo>
                  <a:lnTo>
                    <a:pt x="14575" y="12753"/>
                  </a:lnTo>
                  <a:lnTo>
                    <a:pt x="33642" y="12753"/>
                  </a:lnTo>
                  <a:lnTo>
                    <a:pt x="33642" y="7549"/>
                  </a:lnTo>
                  <a:lnTo>
                    <a:pt x="26093" y="0"/>
                  </a:lnTo>
                  <a:close/>
                </a:path>
                <a:path w="33654" h="33654">
                  <a:moveTo>
                    <a:pt x="33642" y="12753"/>
                  </a:moveTo>
                  <a:lnTo>
                    <a:pt x="19067" y="12753"/>
                  </a:lnTo>
                  <a:lnTo>
                    <a:pt x="20899" y="14585"/>
                  </a:lnTo>
                  <a:lnTo>
                    <a:pt x="20899" y="19077"/>
                  </a:lnTo>
                  <a:lnTo>
                    <a:pt x="19067" y="20899"/>
                  </a:lnTo>
                  <a:lnTo>
                    <a:pt x="33642" y="20899"/>
                  </a:lnTo>
                  <a:lnTo>
                    <a:pt x="33642" y="127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35">
              <a:extLst>
                <a:ext uri="{FF2B5EF4-FFF2-40B4-BE49-F238E27FC236}">
                  <a16:creationId xmlns:a16="http://schemas.microsoft.com/office/drawing/2014/main" id="{F7714640-3CE2-45B8-9357-4F1E5BD7CC18}"/>
                </a:ext>
              </a:extLst>
            </p:cNvPr>
            <p:cNvSpPr/>
            <p:nvPr/>
          </p:nvSpPr>
          <p:spPr>
            <a:xfrm>
              <a:off x="4647345" y="8398602"/>
              <a:ext cx="486409" cy="106045"/>
            </a:xfrm>
            <a:custGeom>
              <a:avLst/>
              <a:gdLst/>
              <a:ahLst/>
              <a:cxnLst/>
              <a:rect l="l" t="t" r="r" b="b"/>
              <a:pathLst>
                <a:path w="486410" h="106045">
                  <a:moveTo>
                    <a:pt x="74730" y="0"/>
                  </a:moveTo>
                  <a:lnTo>
                    <a:pt x="4680" y="0"/>
                  </a:lnTo>
                  <a:lnTo>
                    <a:pt x="0" y="4680"/>
                  </a:lnTo>
                  <a:lnTo>
                    <a:pt x="0" y="16219"/>
                  </a:lnTo>
                  <a:lnTo>
                    <a:pt x="4680" y="20899"/>
                  </a:lnTo>
                  <a:lnTo>
                    <a:pt x="74730" y="20899"/>
                  </a:lnTo>
                  <a:lnTo>
                    <a:pt x="79400" y="16219"/>
                  </a:lnTo>
                  <a:lnTo>
                    <a:pt x="79400" y="4680"/>
                  </a:lnTo>
                  <a:lnTo>
                    <a:pt x="74730" y="0"/>
                  </a:lnTo>
                  <a:close/>
                </a:path>
                <a:path w="486410" h="106045">
                  <a:moveTo>
                    <a:pt x="204276" y="0"/>
                  </a:moveTo>
                  <a:lnTo>
                    <a:pt x="134226" y="0"/>
                  </a:lnTo>
                  <a:lnTo>
                    <a:pt x="129545" y="4680"/>
                  </a:lnTo>
                  <a:lnTo>
                    <a:pt x="129545" y="16219"/>
                  </a:lnTo>
                  <a:lnTo>
                    <a:pt x="134226" y="20899"/>
                  </a:lnTo>
                  <a:lnTo>
                    <a:pt x="204276" y="20899"/>
                  </a:lnTo>
                  <a:lnTo>
                    <a:pt x="208946" y="16219"/>
                  </a:lnTo>
                  <a:lnTo>
                    <a:pt x="208946" y="4680"/>
                  </a:lnTo>
                  <a:lnTo>
                    <a:pt x="204276" y="0"/>
                  </a:lnTo>
                  <a:close/>
                </a:path>
                <a:path w="486410" h="106045">
                  <a:moveTo>
                    <a:pt x="333822" y="0"/>
                  </a:moveTo>
                  <a:lnTo>
                    <a:pt x="263772" y="0"/>
                  </a:lnTo>
                  <a:lnTo>
                    <a:pt x="259091" y="4680"/>
                  </a:lnTo>
                  <a:lnTo>
                    <a:pt x="259091" y="16219"/>
                  </a:lnTo>
                  <a:lnTo>
                    <a:pt x="263772" y="20899"/>
                  </a:lnTo>
                  <a:lnTo>
                    <a:pt x="333822" y="20899"/>
                  </a:lnTo>
                  <a:lnTo>
                    <a:pt x="338492" y="16219"/>
                  </a:lnTo>
                  <a:lnTo>
                    <a:pt x="338492" y="4680"/>
                  </a:lnTo>
                  <a:lnTo>
                    <a:pt x="333822" y="0"/>
                  </a:lnTo>
                  <a:close/>
                </a:path>
                <a:path w="486410" h="106045">
                  <a:moveTo>
                    <a:pt x="463368" y="0"/>
                  </a:moveTo>
                  <a:lnTo>
                    <a:pt x="393317" y="0"/>
                  </a:lnTo>
                  <a:lnTo>
                    <a:pt x="388637" y="4680"/>
                  </a:lnTo>
                  <a:lnTo>
                    <a:pt x="388637" y="16219"/>
                  </a:lnTo>
                  <a:lnTo>
                    <a:pt x="393317" y="20899"/>
                  </a:lnTo>
                  <a:lnTo>
                    <a:pt x="463368" y="20899"/>
                  </a:lnTo>
                  <a:lnTo>
                    <a:pt x="468038" y="16219"/>
                  </a:lnTo>
                  <a:lnTo>
                    <a:pt x="468038" y="4680"/>
                  </a:lnTo>
                  <a:lnTo>
                    <a:pt x="463368" y="0"/>
                  </a:lnTo>
                  <a:close/>
                </a:path>
                <a:path w="486410" h="106045">
                  <a:moveTo>
                    <a:pt x="481273" y="53129"/>
                  </a:moveTo>
                  <a:lnTo>
                    <a:pt x="469723" y="53129"/>
                  </a:lnTo>
                  <a:lnTo>
                    <a:pt x="465053" y="57809"/>
                  </a:lnTo>
                  <a:lnTo>
                    <a:pt x="465053" y="100970"/>
                  </a:lnTo>
                  <a:lnTo>
                    <a:pt x="469723" y="105661"/>
                  </a:lnTo>
                  <a:lnTo>
                    <a:pt x="481273" y="105661"/>
                  </a:lnTo>
                  <a:lnTo>
                    <a:pt x="485943" y="100970"/>
                  </a:lnTo>
                  <a:lnTo>
                    <a:pt x="485943" y="57809"/>
                  </a:lnTo>
                  <a:lnTo>
                    <a:pt x="481273" y="531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36">
              <a:extLst>
                <a:ext uri="{FF2B5EF4-FFF2-40B4-BE49-F238E27FC236}">
                  <a16:creationId xmlns:a16="http://schemas.microsoft.com/office/drawing/2014/main" id="{4B2DF4EA-2071-4AD3-A76F-558887432404}"/>
                </a:ext>
              </a:extLst>
            </p:cNvPr>
            <p:cNvSpPr/>
            <p:nvPr/>
          </p:nvSpPr>
          <p:spPr>
            <a:xfrm>
              <a:off x="4647345" y="8648323"/>
              <a:ext cx="486409" cy="132715"/>
            </a:xfrm>
            <a:custGeom>
              <a:avLst/>
              <a:gdLst/>
              <a:ahLst/>
              <a:cxnLst/>
              <a:rect l="l" t="t" r="r" b="b"/>
              <a:pathLst>
                <a:path w="486410" h="132715">
                  <a:moveTo>
                    <a:pt x="481273" y="0"/>
                  </a:moveTo>
                  <a:lnTo>
                    <a:pt x="469723" y="0"/>
                  </a:lnTo>
                  <a:lnTo>
                    <a:pt x="465053" y="4670"/>
                  </a:lnTo>
                  <a:lnTo>
                    <a:pt x="465053" y="74720"/>
                  </a:lnTo>
                  <a:lnTo>
                    <a:pt x="469723" y="79400"/>
                  </a:lnTo>
                  <a:lnTo>
                    <a:pt x="481273" y="79400"/>
                  </a:lnTo>
                  <a:lnTo>
                    <a:pt x="485943" y="74720"/>
                  </a:lnTo>
                  <a:lnTo>
                    <a:pt x="485943" y="4670"/>
                  </a:lnTo>
                  <a:lnTo>
                    <a:pt x="481273" y="0"/>
                  </a:lnTo>
                  <a:close/>
                </a:path>
                <a:path w="486410" h="132715">
                  <a:moveTo>
                    <a:pt x="74730" y="111640"/>
                  </a:moveTo>
                  <a:lnTo>
                    <a:pt x="4680" y="111640"/>
                  </a:lnTo>
                  <a:lnTo>
                    <a:pt x="0" y="116310"/>
                  </a:lnTo>
                  <a:lnTo>
                    <a:pt x="0" y="127859"/>
                  </a:lnTo>
                  <a:lnTo>
                    <a:pt x="4680" y="132529"/>
                  </a:lnTo>
                  <a:lnTo>
                    <a:pt x="74730" y="132529"/>
                  </a:lnTo>
                  <a:lnTo>
                    <a:pt x="79400" y="127859"/>
                  </a:lnTo>
                  <a:lnTo>
                    <a:pt x="79400" y="116310"/>
                  </a:lnTo>
                  <a:lnTo>
                    <a:pt x="74730" y="111640"/>
                  </a:lnTo>
                  <a:close/>
                </a:path>
                <a:path w="486410" h="132715">
                  <a:moveTo>
                    <a:pt x="204276" y="111640"/>
                  </a:moveTo>
                  <a:lnTo>
                    <a:pt x="134226" y="111640"/>
                  </a:lnTo>
                  <a:lnTo>
                    <a:pt x="129545" y="116310"/>
                  </a:lnTo>
                  <a:lnTo>
                    <a:pt x="129545" y="127859"/>
                  </a:lnTo>
                  <a:lnTo>
                    <a:pt x="134226" y="132529"/>
                  </a:lnTo>
                  <a:lnTo>
                    <a:pt x="204276" y="132529"/>
                  </a:lnTo>
                  <a:lnTo>
                    <a:pt x="208946" y="127859"/>
                  </a:lnTo>
                  <a:lnTo>
                    <a:pt x="208946" y="116310"/>
                  </a:lnTo>
                  <a:lnTo>
                    <a:pt x="204276" y="111640"/>
                  </a:lnTo>
                  <a:close/>
                </a:path>
                <a:path w="486410" h="132715">
                  <a:moveTo>
                    <a:pt x="333822" y="111640"/>
                  </a:moveTo>
                  <a:lnTo>
                    <a:pt x="263772" y="111640"/>
                  </a:lnTo>
                  <a:lnTo>
                    <a:pt x="259091" y="116310"/>
                  </a:lnTo>
                  <a:lnTo>
                    <a:pt x="259091" y="127859"/>
                  </a:lnTo>
                  <a:lnTo>
                    <a:pt x="263772" y="132529"/>
                  </a:lnTo>
                  <a:lnTo>
                    <a:pt x="333822" y="132529"/>
                  </a:lnTo>
                  <a:lnTo>
                    <a:pt x="338492" y="127859"/>
                  </a:lnTo>
                  <a:lnTo>
                    <a:pt x="338492" y="116310"/>
                  </a:lnTo>
                  <a:lnTo>
                    <a:pt x="333822" y="111640"/>
                  </a:lnTo>
                  <a:close/>
                </a:path>
                <a:path w="486410" h="132715">
                  <a:moveTo>
                    <a:pt x="463368" y="111640"/>
                  </a:moveTo>
                  <a:lnTo>
                    <a:pt x="393307" y="111640"/>
                  </a:lnTo>
                  <a:lnTo>
                    <a:pt x="388637" y="116310"/>
                  </a:lnTo>
                  <a:lnTo>
                    <a:pt x="388637" y="127859"/>
                  </a:lnTo>
                  <a:lnTo>
                    <a:pt x="393307" y="132529"/>
                  </a:lnTo>
                  <a:lnTo>
                    <a:pt x="463368" y="132529"/>
                  </a:lnTo>
                  <a:lnTo>
                    <a:pt x="468038" y="127859"/>
                  </a:lnTo>
                  <a:lnTo>
                    <a:pt x="468038" y="116310"/>
                  </a:lnTo>
                  <a:lnTo>
                    <a:pt x="463368" y="1116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37">
              <a:extLst>
                <a:ext uri="{FF2B5EF4-FFF2-40B4-BE49-F238E27FC236}">
                  <a16:creationId xmlns:a16="http://schemas.microsoft.com/office/drawing/2014/main" id="{91A0B11F-62CA-4967-B677-6919839DB753}"/>
                </a:ext>
              </a:extLst>
            </p:cNvPr>
            <p:cNvSpPr/>
            <p:nvPr/>
          </p:nvSpPr>
          <p:spPr>
            <a:xfrm>
              <a:off x="4635649" y="4862459"/>
              <a:ext cx="177575" cy="1775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38">
              <a:extLst>
                <a:ext uri="{FF2B5EF4-FFF2-40B4-BE49-F238E27FC236}">
                  <a16:creationId xmlns:a16="http://schemas.microsoft.com/office/drawing/2014/main" id="{4DF25AE2-2E72-4A14-A167-486A4D7557ED}"/>
                </a:ext>
              </a:extLst>
            </p:cNvPr>
            <p:cNvSpPr/>
            <p:nvPr/>
          </p:nvSpPr>
          <p:spPr>
            <a:xfrm>
              <a:off x="4401887" y="4628707"/>
              <a:ext cx="645160" cy="645160"/>
            </a:xfrm>
            <a:custGeom>
              <a:avLst/>
              <a:gdLst/>
              <a:ahLst/>
              <a:cxnLst/>
              <a:rect l="l" t="t" r="r" b="b"/>
              <a:pathLst>
                <a:path w="645160" h="645160">
                  <a:moveTo>
                    <a:pt x="183889" y="31171"/>
                  </a:moveTo>
                  <a:lnTo>
                    <a:pt x="133826" y="60836"/>
                  </a:lnTo>
                  <a:lnTo>
                    <a:pt x="94880" y="93749"/>
                  </a:lnTo>
                  <a:lnTo>
                    <a:pt x="61968" y="131951"/>
                  </a:lnTo>
                  <a:lnTo>
                    <a:pt x="35557" y="174685"/>
                  </a:lnTo>
                  <a:lnTo>
                    <a:pt x="16114" y="221198"/>
                  </a:lnTo>
                  <a:lnTo>
                    <a:pt x="4106" y="270732"/>
                  </a:lnTo>
                  <a:lnTo>
                    <a:pt x="0" y="322534"/>
                  </a:lnTo>
                  <a:lnTo>
                    <a:pt x="3503" y="370132"/>
                  </a:lnTo>
                  <a:lnTo>
                    <a:pt x="13679" y="415583"/>
                  </a:lnTo>
                  <a:lnTo>
                    <a:pt x="30025" y="458384"/>
                  </a:lnTo>
                  <a:lnTo>
                    <a:pt x="52036" y="498033"/>
                  </a:lnTo>
                  <a:lnTo>
                    <a:pt x="79212" y="534026"/>
                  </a:lnTo>
                  <a:lnTo>
                    <a:pt x="111049" y="565861"/>
                  </a:lnTo>
                  <a:lnTo>
                    <a:pt x="147043" y="593035"/>
                  </a:lnTo>
                  <a:lnTo>
                    <a:pt x="186693" y="615046"/>
                  </a:lnTo>
                  <a:lnTo>
                    <a:pt x="229495" y="631390"/>
                  </a:lnTo>
                  <a:lnTo>
                    <a:pt x="274946" y="641565"/>
                  </a:lnTo>
                  <a:lnTo>
                    <a:pt x="322545" y="645069"/>
                  </a:lnTo>
                  <a:lnTo>
                    <a:pt x="370140" y="641565"/>
                  </a:lnTo>
                  <a:lnTo>
                    <a:pt x="415590" y="631390"/>
                  </a:lnTo>
                  <a:lnTo>
                    <a:pt x="438612" y="622598"/>
                  </a:lnTo>
                  <a:lnTo>
                    <a:pt x="322545" y="622598"/>
                  </a:lnTo>
                  <a:lnTo>
                    <a:pt x="273936" y="618664"/>
                  </a:lnTo>
                  <a:lnTo>
                    <a:pt x="227801" y="607276"/>
                  </a:lnTo>
                  <a:lnTo>
                    <a:pt x="184763" y="589057"/>
                  </a:lnTo>
                  <a:lnTo>
                    <a:pt x="145443" y="564629"/>
                  </a:lnTo>
                  <a:lnTo>
                    <a:pt x="110465" y="534614"/>
                  </a:lnTo>
                  <a:lnTo>
                    <a:pt x="80450" y="499636"/>
                  </a:lnTo>
                  <a:lnTo>
                    <a:pt x="56022" y="460316"/>
                  </a:lnTo>
                  <a:lnTo>
                    <a:pt x="37803" y="417278"/>
                  </a:lnTo>
                  <a:lnTo>
                    <a:pt x="26415" y="371143"/>
                  </a:lnTo>
                  <a:lnTo>
                    <a:pt x="22480" y="322534"/>
                  </a:lnTo>
                  <a:lnTo>
                    <a:pt x="26300" y="274338"/>
                  </a:lnTo>
                  <a:lnTo>
                    <a:pt x="37470" y="228252"/>
                  </a:lnTo>
                  <a:lnTo>
                    <a:pt x="55556" y="184979"/>
                  </a:lnTo>
                  <a:lnTo>
                    <a:pt x="80125" y="145220"/>
                  </a:lnTo>
                  <a:lnTo>
                    <a:pt x="110743" y="109680"/>
                  </a:lnTo>
                  <a:lnTo>
                    <a:pt x="146977" y="79059"/>
                  </a:lnTo>
                  <a:lnTo>
                    <a:pt x="188392" y="54061"/>
                  </a:lnTo>
                  <a:lnTo>
                    <a:pt x="193941" y="51275"/>
                  </a:lnTo>
                  <a:lnTo>
                    <a:pt x="196192" y="44522"/>
                  </a:lnTo>
                  <a:lnTo>
                    <a:pt x="190632" y="33423"/>
                  </a:lnTo>
                  <a:lnTo>
                    <a:pt x="183889" y="31171"/>
                  </a:lnTo>
                  <a:close/>
                </a:path>
                <a:path w="645160" h="645160">
                  <a:moveTo>
                    <a:pt x="322545" y="0"/>
                  </a:moveTo>
                  <a:lnTo>
                    <a:pt x="316335" y="0"/>
                  </a:lnTo>
                  <a:lnTo>
                    <a:pt x="311309" y="5026"/>
                  </a:lnTo>
                  <a:lnTo>
                    <a:pt x="311309" y="17444"/>
                  </a:lnTo>
                  <a:lnTo>
                    <a:pt x="316335" y="22470"/>
                  </a:lnTo>
                  <a:lnTo>
                    <a:pt x="322545" y="22470"/>
                  </a:lnTo>
                  <a:lnTo>
                    <a:pt x="371151" y="26405"/>
                  </a:lnTo>
                  <a:lnTo>
                    <a:pt x="417283" y="37793"/>
                  </a:lnTo>
                  <a:lnTo>
                    <a:pt x="460320" y="56014"/>
                  </a:lnTo>
                  <a:lnTo>
                    <a:pt x="499638" y="80443"/>
                  </a:lnTo>
                  <a:lnTo>
                    <a:pt x="534615" y="110458"/>
                  </a:lnTo>
                  <a:lnTo>
                    <a:pt x="564629" y="145437"/>
                  </a:lnTo>
                  <a:lnTo>
                    <a:pt x="589057" y="184757"/>
                  </a:lnTo>
                  <a:lnTo>
                    <a:pt x="607276" y="227795"/>
                  </a:lnTo>
                  <a:lnTo>
                    <a:pt x="618664" y="273928"/>
                  </a:lnTo>
                  <a:lnTo>
                    <a:pt x="622598" y="322534"/>
                  </a:lnTo>
                  <a:lnTo>
                    <a:pt x="618664" y="371143"/>
                  </a:lnTo>
                  <a:lnTo>
                    <a:pt x="607276" y="417278"/>
                  </a:lnTo>
                  <a:lnTo>
                    <a:pt x="589057" y="460316"/>
                  </a:lnTo>
                  <a:lnTo>
                    <a:pt x="564629" y="499636"/>
                  </a:lnTo>
                  <a:lnTo>
                    <a:pt x="534615" y="534614"/>
                  </a:lnTo>
                  <a:lnTo>
                    <a:pt x="499638" y="564629"/>
                  </a:lnTo>
                  <a:lnTo>
                    <a:pt x="460320" y="589057"/>
                  </a:lnTo>
                  <a:lnTo>
                    <a:pt x="417283" y="607276"/>
                  </a:lnTo>
                  <a:lnTo>
                    <a:pt x="371151" y="618664"/>
                  </a:lnTo>
                  <a:lnTo>
                    <a:pt x="322545" y="622598"/>
                  </a:lnTo>
                  <a:lnTo>
                    <a:pt x="438612" y="622598"/>
                  </a:lnTo>
                  <a:lnTo>
                    <a:pt x="498039" y="593035"/>
                  </a:lnTo>
                  <a:lnTo>
                    <a:pt x="534032" y="565861"/>
                  </a:lnTo>
                  <a:lnTo>
                    <a:pt x="565868" y="534026"/>
                  </a:lnTo>
                  <a:lnTo>
                    <a:pt x="593043" y="498033"/>
                  </a:lnTo>
                  <a:lnTo>
                    <a:pt x="615055" y="458384"/>
                  </a:lnTo>
                  <a:lnTo>
                    <a:pt x="631400" y="415583"/>
                  </a:lnTo>
                  <a:lnTo>
                    <a:pt x="641576" y="370132"/>
                  </a:lnTo>
                  <a:lnTo>
                    <a:pt x="645079" y="322534"/>
                  </a:lnTo>
                  <a:lnTo>
                    <a:pt x="641576" y="274936"/>
                  </a:lnTo>
                  <a:lnTo>
                    <a:pt x="631400" y="229485"/>
                  </a:lnTo>
                  <a:lnTo>
                    <a:pt x="615055" y="186684"/>
                  </a:lnTo>
                  <a:lnTo>
                    <a:pt x="593043" y="147036"/>
                  </a:lnTo>
                  <a:lnTo>
                    <a:pt x="565868" y="111043"/>
                  </a:lnTo>
                  <a:lnTo>
                    <a:pt x="534032" y="79207"/>
                  </a:lnTo>
                  <a:lnTo>
                    <a:pt x="498039" y="52033"/>
                  </a:lnTo>
                  <a:lnTo>
                    <a:pt x="458390" y="30023"/>
                  </a:lnTo>
                  <a:lnTo>
                    <a:pt x="415590" y="13678"/>
                  </a:lnTo>
                  <a:lnTo>
                    <a:pt x="370140" y="3503"/>
                  </a:lnTo>
                  <a:lnTo>
                    <a:pt x="3225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39">
              <a:extLst>
                <a:ext uri="{FF2B5EF4-FFF2-40B4-BE49-F238E27FC236}">
                  <a16:creationId xmlns:a16="http://schemas.microsoft.com/office/drawing/2014/main" id="{87F5F2C1-6B37-4D63-ACA2-DBAE43C0620B}"/>
                </a:ext>
              </a:extLst>
            </p:cNvPr>
            <p:cNvSpPr/>
            <p:nvPr/>
          </p:nvSpPr>
          <p:spPr>
            <a:xfrm>
              <a:off x="4713196" y="4628707"/>
              <a:ext cx="22860" cy="140970"/>
            </a:xfrm>
            <a:custGeom>
              <a:avLst/>
              <a:gdLst/>
              <a:ahLst/>
              <a:cxnLst/>
              <a:rect l="l" t="t" r="r" b="b"/>
              <a:pathLst>
                <a:path w="22860" h="140970">
                  <a:moveTo>
                    <a:pt x="17444" y="0"/>
                  </a:moveTo>
                  <a:lnTo>
                    <a:pt x="5026" y="0"/>
                  </a:lnTo>
                  <a:lnTo>
                    <a:pt x="0" y="5026"/>
                  </a:lnTo>
                  <a:lnTo>
                    <a:pt x="0" y="135461"/>
                  </a:lnTo>
                  <a:lnTo>
                    <a:pt x="5026" y="140487"/>
                  </a:lnTo>
                  <a:lnTo>
                    <a:pt x="17444" y="140487"/>
                  </a:lnTo>
                  <a:lnTo>
                    <a:pt x="22470" y="135461"/>
                  </a:lnTo>
                  <a:lnTo>
                    <a:pt x="22470" y="5026"/>
                  </a:lnTo>
                  <a:lnTo>
                    <a:pt x="17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40">
              <a:extLst>
                <a:ext uri="{FF2B5EF4-FFF2-40B4-BE49-F238E27FC236}">
                  <a16:creationId xmlns:a16="http://schemas.microsoft.com/office/drawing/2014/main" id="{9BEB8835-923C-48E9-9744-4B70B278D47C}"/>
                </a:ext>
              </a:extLst>
            </p:cNvPr>
            <p:cNvSpPr/>
            <p:nvPr/>
          </p:nvSpPr>
          <p:spPr>
            <a:xfrm>
              <a:off x="4906489" y="4940017"/>
              <a:ext cx="140970" cy="22860"/>
            </a:xfrm>
            <a:custGeom>
              <a:avLst/>
              <a:gdLst/>
              <a:ahLst/>
              <a:cxnLst/>
              <a:rect l="l" t="t" r="r" b="b"/>
              <a:pathLst>
                <a:path w="140970" h="22860">
                  <a:moveTo>
                    <a:pt x="135451" y="0"/>
                  </a:moveTo>
                  <a:lnTo>
                    <a:pt x="5036" y="0"/>
                  </a:lnTo>
                  <a:lnTo>
                    <a:pt x="0" y="5026"/>
                  </a:lnTo>
                  <a:lnTo>
                    <a:pt x="0" y="17444"/>
                  </a:lnTo>
                  <a:lnTo>
                    <a:pt x="5036" y="22470"/>
                  </a:lnTo>
                  <a:lnTo>
                    <a:pt x="135451" y="22470"/>
                  </a:lnTo>
                  <a:lnTo>
                    <a:pt x="140477" y="17444"/>
                  </a:lnTo>
                  <a:lnTo>
                    <a:pt x="140477" y="5026"/>
                  </a:lnTo>
                  <a:lnTo>
                    <a:pt x="1354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41">
              <a:extLst>
                <a:ext uri="{FF2B5EF4-FFF2-40B4-BE49-F238E27FC236}">
                  <a16:creationId xmlns:a16="http://schemas.microsoft.com/office/drawing/2014/main" id="{A20DCB5A-8328-4179-8CF2-5003A4865D11}"/>
                </a:ext>
              </a:extLst>
            </p:cNvPr>
            <p:cNvSpPr/>
            <p:nvPr/>
          </p:nvSpPr>
          <p:spPr>
            <a:xfrm>
              <a:off x="4713196" y="5133299"/>
              <a:ext cx="22860" cy="140970"/>
            </a:xfrm>
            <a:custGeom>
              <a:avLst/>
              <a:gdLst/>
              <a:ahLst/>
              <a:cxnLst/>
              <a:rect l="l" t="t" r="r" b="b"/>
              <a:pathLst>
                <a:path w="22860" h="140970">
                  <a:moveTo>
                    <a:pt x="17444" y="0"/>
                  </a:moveTo>
                  <a:lnTo>
                    <a:pt x="5026" y="0"/>
                  </a:lnTo>
                  <a:lnTo>
                    <a:pt x="0" y="5026"/>
                  </a:lnTo>
                  <a:lnTo>
                    <a:pt x="0" y="135451"/>
                  </a:lnTo>
                  <a:lnTo>
                    <a:pt x="5026" y="140477"/>
                  </a:lnTo>
                  <a:lnTo>
                    <a:pt x="17444" y="140477"/>
                  </a:lnTo>
                  <a:lnTo>
                    <a:pt x="22470" y="135451"/>
                  </a:lnTo>
                  <a:lnTo>
                    <a:pt x="22470" y="5026"/>
                  </a:lnTo>
                  <a:lnTo>
                    <a:pt x="17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42">
              <a:extLst>
                <a:ext uri="{FF2B5EF4-FFF2-40B4-BE49-F238E27FC236}">
                  <a16:creationId xmlns:a16="http://schemas.microsoft.com/office/drawing/2014/main" id="{7C79C002-3871-4A62-960F-221C3D34ACCB}"/>
                </a:ext>
              </a:extLst>
            </p:cNvPr>
            <p:cNvSpPr/>
            <p:nvPr/>
          </p:nvSpPr>
          <p:spPr>
            <a:xfrm>
              <a:off x="4401886" y="4940017"/>
              <a:ext cx="140970" cy="22860"/>
            </a:xfrm>
            <a:custGeom>
              <a:avLst/>
              <a:gdLst/>
              <a:ahLst/>
              <a:cxnLst/>
              <a:rect l="l" t="t" r="r" b="b"/>
              <a:pathLst>
                <a:path w="140970" h="22860">
                  <a:moveTo>
                    <a:pt x="135461" y="0"/>
                  </a:moveTo>
                  <a:lnTo>
                    <a:pt x="5036" y="0"/>
                  </a:lnTo>
                  <a:lnTo>
                    <a:pt x="0" y="5026"/>
                  </a:lnTo>
                  <a:lnTo>
                    <a:pt x="0" y="17444"/>
                  </a:lnTo>
                  <a:lnTo>
                    <a:pt x="5036" y="22470"/>
                  </a:lnTo>
                  <a:lnTo>
                    <a:pt x="135461" y="22470"/>
                  </a:lnTo>
                  <a:lnTo>
                    <a:pt x="140487" y="17444"/>
                  </a:lnTo>
                  <a:lnTo>
                    <a:pt x="140487" y="5026"/>
                  </a:lnTo>
                  <a:lnTo>
                    <a:pt x="1354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43">
              <a:extLst>
                <a:ext uri="{FF2B5EF4-FFF2-40B4-BE49-F238E27FC236}">
                  <a16:creationId xmlns:a16="http://schemas.microsoft.com/office/drawing/2014/main" id="{75885046-8EC3-479C-9447-335C4925D4E8}"/>
                </a:ext>
              </a:extLst>
            </p:cNvPr>
            <p:cNvSpPr/>
            <p:nvPr/>
          </p:nvSpPr>
          <p:spPr>
            <a:xfrm>
              <a:off x="4892531" y="4021699"/>
              <a:ext cx="0" cy="227329"/>
            </a:xfrm>
            <a:custGeom>
              <a:avLst/>
              <a:gdLst/>
              <a:ahLst/>
              <a:cxnLst/>
              <a:rect l="l" t="t" r="r" b="b"/>
              <a:pathLst>
                <a:path h="227329">
                  <a:moveTo>
                    <a:pt x="0" y="0"/>
                  </a:moveTo>
                  <a:lnTo>
                    <a:pt x="0" y="227333"/>
                  </a:lnTo>
                </a:path>
              </a:pathLst>
            </a:custGeom>
            <a:ln w="1949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44">
              <a:extLst>
                <a:ext uri="{FF2B5EF4-FFF2-40B4-BE49-F238E27FC236}">
                  <a16:creationId xmlns:a16="http://schemas.microsoft.com/office/drawing/2014/main" id="{E7716A9F-F3E0-4D97-AB8D-DB08576A45F1}"/>
                </a:ext>
              </a:extLst>
            </p:cNvPr>
            <p:cNvSpPr/>
            <p:nvPr/>
          </p:nvSpPr>
          <p:spPr>
            <a:xfrm>
              <a:off x="4778859" y="4135366"/>
              <a:ext cx="227329" cy="0"/>
            </a:xfrm>
            <a:custGeom>
              <a:avLst/>
              <a:gdLst/>
              <a:ahLst/>
              <a:cxnLst/>
              <a:rect l="l" t="t" r="r" b="b"/>
              <a:pathLst>
                <a:path w="227329">
                  <a:moveTo>
                    <a:pt x="0" y="0"/>
                  </a:moveTo>
                  <a:lnTo>
                    <a:pt x="227333" y="0"/>
                  </a:lnTo>
                </a:path>
              </a:pathLst>
            </a:custGeom>
            <a:ln w="1948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45">
              <a:extLst>
                <a:ext uri="{FF2B5EF4-FFF2-40B4-BE49-F238E27FC236}">
                  <a16:creationId xmlns:a16="http://schemas.microsoft.com/office/drawing/2014/main" id="{494B8AB1-7459-46F6-A979-AF3E8A71DB7B}"/>
                </a:ext>
              </a:extLst>
            </p:cNvPr>
            <p:cNvSpPr/>
            <p:nvPr/>
          </p:nvSpPr>
          <p:spPr>
            <a:xfrm>
              <a:off x="4584352" y="3591513"/>
              <a:ext cx="398780" cy="219710"/>
            </a:xfrm>
            <a:custGeom>
              <a:avLst/>
              <a:gdLst/>
              <a:ahLst/>
              <a:cxnLst/>
              <a:rect l="l" t="t" r="r" b="b"/>
              <a:pathLst>
                <a:path w="398779" h="219710">
                  <a:moveTo>
                    <a:pt x="275258" y="0"/>
                  </a:moveTo>
                  <a:lnTo>
                    <a:pt x="4366" y="0"/>
                  </a:lnTo>
                  <a:lnTo>
                    <a:pt x="0" y="4355"/>
                  </a:lnTo>
                  <a:lnTo>
                    <a:pt x="0" y="214841"/>
                  </a:lnTo>
                  <a:lnTo>
                    <a:pt x="4366" y="219207"/>
                  </a:lnTo>
                  <a:lnTo>
                    <a:pt x="15130" y="219207"/>
                  </a:lnTo>
                  <a:lnTo>
                    <a:pt x="19486" y="214841"/>
                  </a:lnTo>
                  <a:lnTo>
                    <a:pt x="19486" y="19486"/>
                  </a:lnTo>
                  <a:lnTo>
                    <a:pt x="296195" y="19486"/>
                  </a:lnTo>
                  <a:lnTo>
                    <a:pt x="277740" y="1026"/>
                  </a:lnTo>
                  <a:lnTo>
                    <a:pt x="275258" y="0"/>
                  </a:lnTo>
                  <a:close/>
                </a:path>
                <a:path w="398779" h="219710">
                  <a:moveTo>
                    <a:pt x="296195" y="19486"/>
                  </a:moveTo>
                  <a:lnTo>
                    <a:pt x="268651" y="19486"/>
                  </a:lnTo>
                  <a:lnTo>
                    <a:pt x="379046" y="129891"/>
                  </a:lnTo>
                  <a:lnTo>
                    <a:pt x="379046" y="214213"/>
                  </a:lnTo>
                  <a:lnTo>
                    <a:pt x="383401" y="218579"/>
                  </a:lnTo>
                  <a:lnTo>
                    <a:pt x="394155" y="218579"/>
                  </a:lnTo>
                  <a:lnTo>
                    <a:pt x="398521" y="214213"/>
                  </a:lnTo>
                  <a:lnTo>
                    <a:pt x="398521" y="123273"/>
                  </a:lnTo>
                  <a:lnTo>
                    <a:pt x="397485" y="120802"/>
                  </a:lnTo>
                  <a:lnTo>
                    <a:pt x="296195" y="194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46">
              <a:extLst>
                <a:ext uri="{FF2B5EF4-FFF2-40B4-BE49-F238E27FC236}">
                  <a16:creationId xmlns:a16="http://schemas.microsoft.com/office/drawing/2014/main" id="{17BD9AA0-CDFE-4DD7-8853-70852953B92F}"/>
                </a:ext>
              </a:extLst>
            </p:cNvPr>
            <p:cNvSpPr/>
            <p:nvPr/>
          </p:nvSpPr>
          <p:spPr>
            <a:xfrm>
              <a:off x="4847297" y="3590759"/>
              <a:ext cx="136330" cy="13634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47">
              <a:extLst>
                <a:ext uri="{FF2B5EF4-FFF2-40B4-BE49-F238E27FC236}">
                  <a16:creationId xmlns:a16="http://schemas.microsoft.com/office/drawing/2014/main" id="{F0CBC956-1695-4AF3-B250-F2F5532422B7}"/>
                </a:ext>
              </a:extLst>
            </p:cNvPr>
            <p:cNvSpPr/>
            <p:nvPr/>
          </p:nvSpPr>
          <p:spPr>
            <a:xfrm>
              <a:off x="4714509" y="3957978"/>
              <a:ext cx="356870" cy="356235"/>
            </a:xfrm>
            <a:custGeom>
              <a:avLst/>
              <a:gdLst/>
              <a:ahLst/>
              <a:cxnLst/>
              <a:rect l="l" t="t" r="r" b="b"/>
              <a:pathLst>
                <a:path w="356870" h="356235">
                  <a:moveTo>
                    <a:pt x="57260" y="51449"/>
                  </a:moveTo>
                  <a:lnTo>
                    <a:pt x="18751" y="96562"/>
                  </a:lnTo>
                  <a:lnTo>
                    <a:pt x="2884" y="142609"/>
                  </a:lnTo>
                  <a:lnTo>
                    <a:pt x="0" y="190883"/>
                  </a:lnTo>
                  <a:lnTo>
                    <a:pt x="10270" y="238531"/>
                  </a:lnTo>
                  <a:lnTo>
                    <a:pt x="33869" y="282699"/>
                  </a:lnTo>
                  <a:lnTo>
                    <a:pt x="85095" y="329937"/>
                  </a:lnTo>
                  <a:lnTo>
                    <a:pt x="150567" y="353796"/>
                  </a:lnTo>
                  <a:lnTo>
                    <a:pt x="178398" y="355953"/>
                  </a:lnTo>
                  <a:lnTo>
                    <a:pt x="206295" y="353751"/>
                  </a:lnTo>
                  <a:lnTo>
                    <a:pt x="233365" y="347215"/>
                  </a:lnTo>
                  <a:lnTo>
                    <a:pt x="259187" y="336446"/>
                  </a:lnTo>
                  <a:lnTo>
                    <a:pt x="259366" y="336335"/>
                  </a:lnTo>
                  <a:lnTo>
                    <a:pt x="184915" y="336335"/>
                  </a:lnTo>
                  <a:lnTo>
                    <a:pt x="153561" y="334540"/>
                  </a:lnTo>
                  <a:lnTo>
                    <a:pt x="95233" y="313288"/>
                  </a:lnTo>
                  <a:lnTo>
                    <a:pt x="49596" y="271202"/>
                  </a:lnTo>
                  <a:lnTo>
                    <a:pt x="28573" y="231852"/>
                  </a:lnTo>
                  <a:lnTo>
                    <a:pt x="19421" y="189405"/>
                  </a:lnTo>
                  <a:lnTo>
                    <a:pt x="21987" y="146403"/>
                  </a:lnTo>
                  <a:lnTo>
                    <a:pt x="36120" y="105389"/>
                  </a:lnTo>
                  <a:lnTo>
                    <a:pt x="61669" y="68904"/>
                  </a:lnTo>
                  <a:lnTo>
                    <a:pt x="65334" y="64967"/>
                  </a:lnTo>
                  <a:lnTo>
                    <a:pt x="65135" y="58810"/>
                  </a:lnTo>
                  <a:lnTo>
                    <a:pt x="57260" y="51449"/>
                  </a:lnTo>
                  <a:close/>
                </a:path>
                <a:path w="356870" h="356235">
                  <a:moveTo>
                    <a:pt x="257230" y="18420"/>
                  </a:moveTo>
                  <a:lnTo>
                    <a:pt x="169519" y="18420"/>
                  </a:lnTo>
                  <a:lnTo>
                    <a:pt x="221132" y="24131"/>
                  </a:lnTo>
                  <a:lnTo>
                    <a:pt x="268156" y="46231"/>
                  </a:lnTo>
                  <a:lnTo>
                    <a:pt x="306447" y="83553"/>
                  </a:lnTo>
                  <a:lnTo>
                    <a:pt x="322436" y="110608"/>
                  </a:lnTo>
                  <a:lnTo>
                    <a:pt x="332672" y="139823"/>
                  </a:lnTo>
                  <a:lnTo>
                    <a:pt x="336981" y="170476"/>
                  </a:lnTo>
                  <a:lnTo>
                    <a:pt x="335189" y="201842"/>
                  </a:lnTo>
                  <a:lnTo>
                    <a:pt x="313933" y="260174"/>
                  </a:lnTo>
                  <a:lnTo>
                    <a:pt x="271851" y="305808"/>
                  </a:lnTo>
                  <a:lnTo>
                    <a:pt x="215569" y="332024"/>
                  </a:lnTo>
                  <a:lnTo>
                    <a:pt x="184915" y="336335"/>
                  </a:lnTo>
                  <a:lnTo>
                    <a:pt x="259366" y="336335"/>
                  </a:lnTo>
                  <a:lnTo>
                    <a:pt x="309661" y="298068"/>
                  </a:lnTo>
                  <a:lnTo>
                    <a:pt x="345645" y="239003"/>
                  </a:lnTo>
                  <a:lnTo>
                    <a:pt x="356449" y="169631"/>
                  </a:lnTo>
                  <a:lnTo>
                    <a:pt x="351611" y="135218"/>
                  </a:lnTo>
                  <a:lnTo>
                    <a:pt x="340121" y="102424"/>
                  </a:lnTo>
                  <a:lnTo>
                    <a:pt x="322174" y="72066"/>
                  </a:lnTo>
                  <a:lnTo>
                    <a:pt x="288725" y="37225"/>
                  </a:lnTo>
                  <a:lnTo>
                    <a:pt x="257230" y="18420"/>
                  </a:lnTo>
                  <a:close/>
                </a:path>
                <a:path w="356870" h="356235">
                  <a:moveTo>
                    <a:pt x="156675" y="0"/>
                  </a:moveTo>
                  <a:lnTo>
                    <a:pt x="110023" y="12267"/>
                  </a:lnTo>
                  <a:lnTo>
                    <a:pt x="105050" y="14309"/>
                  </a:lnTo>
                  <a:lnTo>
                    <a:pt x="102683" y="20005"/>
                  </a:lnTo>
                  <a:lnTo>
                    <a:pt x="106788" y="29952"/>
                  </a:lnTo>
                  <a:lnTo>
                    <a:pt x="112473" y="32329"/>
                  </a:lnTo>
                  <a:lnTo>
                    <a:pt x="117458" y="30267"/>
                  </a:lnTo>
                  <a:lnTo>
                    <a:pt x="169519" y="18420"/>
                  </a:lnTo>
                  <a:lnTo>
                    <a:pt x="257230" y="18420"/>
                  </a:lnTo>
                  <a:lnTo>
                    <a:pt x="248406" y="13151"/>
                  </a:lnTo>
                  <a:lnTo>
                    <a:pt x="203596" y="519"/>
                  </a:lnTo>
                  <a:lnTo>
                    <a:pt x="1566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48">
              <a:extLst>
                <a:ext uri="{FF2B5EF4-FFF2-40B4-BE49-F238E27FC236}">
                  <a16:creationId xmlns:a16="http://schemas.microsoft.com/office/drawing/2014/main" id="{F45C4641-2918-4758-9230-0A75DE7A4916}"/>
                </a:ext>
              </a:extLst>
            </p:cNvPr>
            <p:cNvSpPr/>
            <p:nvPr/>
          </p:nvSpPr>
          <p:spPr>
            <a:xfrm>
              <a:off x="4371228" y="3691897"/>
              <a:ext cx="381000" cy="530225"/>
            </a:xfrm>
            <a:custGeom>
              <a:avLst/>
              <a:gdLst/>
              <a:ahLst/>
              <a:cxnLst/>
              <a:rect l="l" t="t" r="r" b="b"/>
              <a:pathLst>
                <a:path w="381000" h="530225">
                  <a:moveTo>
                    <a:pt x="228254" y="0"/>
                  </a:moveTo>
                  <a:lnTo>
                    <a:pt x="46365" y="0"/>
                  </a:lnTo>
                  <a:lnTo>
                    <a:pt x="36785" y="950"/>
                  </a:lnTo>
                  <a:lnTo>
                    <a:pt x="2630" y="30462"/>
                  </a:lnTo>
                  <a:lnTo>
                    <a:pt x="0" y="49223"/>
                  </a:lnTo>
                  <a:lnTo>
                    <a:pt x="25873" y="481796"/>
                  </a:lnTo>
                  <a:lnTo>
                    <a:pt x="30778" y="500480"/>
                  </a:lnTo>
                  <a:lnTo>
                    <a:pt x="42018" y="515756"/>
                  </a:lnTo>
                  <a:lnTo>
                    <a:pt x="57936" y="526065"/>
                  </a:lnTo>
                  <a:lnTo>
                    <a:pt x="76877" y="529847"/>
                  </a:lnTo>
                  <a:lnTo>
                    <a:pt x="376323" y="529847"/>
                  </a:lnTo>
                  <a:lnTo>
                    <a:pt x="380679" y="525481"/>
                  </a:lnTo>
                  <a:lnTo>
                    <a:pt x="380679" y="514727"/>
                  </a:lnTo>
                  <a:lnTo>
                    <a:pt x="376323" y="510371"/>
                  </a:lnTo>
                  <a:lnTo>
                    <a:pt x="76877" y="510371"/>
                  </a:lnTo>
                  <a:lnTo>
                    <a:pt x="65274" y="507991"/>
                  </a:lnTo>
                  <a:lnTo>
                    <a:pt x="55407" y="501546"/>
                  </a:lnTo>
                  <a:lnTo>
                    <a:pt x="48386" y="492079"/>
                  </a:lnTo>
                  <a:lnTo>
                    <a:pt x="45317" y="480634"/>
                  </a:lnTo>
                  <a:lnTo>
                    <a:pt x="18994" y="40417"/>
                  </a:lnTo>
                  <a:lnTo>
                    <a:pt x="21538" y="33234"/>
                  </a:lnTo>
                  <a:lnTo>
                    <a:pt x="31705" y="22449"/>
                  </a:lnTo>
                  <a:lnTo>
                    <a:pt x="38710" y="19486"/>
                  </a:lnTo>
                  <a:lnTo>
                    <a:pt x="228254" y="19486"/>
                  </a:lnTo>
                  <a:lnTo>
                    <a:pt x="232610" y="15119"/>
                  </a:lnTo>
                  <a:lnTo>
                    <a:pt x="232610" y="4355"/>
                  </a:lnTo>
                  <a:lnTo>
                    <a:pt x="228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49">
              <a:extLst>
                <a:ext uri="{FF2B5EF4-FFF2-40B4-BE49-F238E27FC236}">
                  <a16:creationId xmlns:a16="http://schemas.microsoft.com/office/drawing/2014/main" id="{3AF09D5F-10CB-4CA0-A4F2-4C3791372A35}"/>
                </a:ext>
              </a:extLst>
            </p:cNvPr>
            <p:cNvSpPr/>
            <p:nvPr/>
          </p:nvSpPr>
          <p:spPr>
            <a:xfrm>
              <a:off x="4696799" y="3791245"/>
              <a:ext cx="337820" cy="171450"/>
            </a:xfrm>
            <a:custGeom>
              <a:avLst/>
              <a:gdLst/>
              <a:ahLst/>
              <a:cxnLst/>
              <a:rect l="l" t="t" r="r" b="b"/>
              <a:pathLst>
                <a:path w="337820" h="171450">
                  <a:moveTo>
                    <a:pt x="292839" y="0"/>
                  </a:moveTo>
                  <a:lnTo>
                    <a:pt x="4355" y="0"/>
                  </a:lnTo>
                  <a:lnTo>
                    <a:pt x="0" y="4355"/>
                  </a:lnTo>
                  <a:lnTo>
                    <a:pt x="0" y="15109"/>
                  </a:lnTo>
                  <a:lnTo>
                    <a:pt x="4355" y="19475"/>
                  </a:lnTo>
                  <a:lnTo>
                    <a:pt x="300430" y="19475"/>
                  </a:lnTo>
                  <a:lnTo>
                    <a:pt x="307257" y="22386"/>
                  </a:lnTo>
                  <a:lnTo>
                    <a:pt x="316890" y="32972"/>
                  </a:lnTo>
                  <a:lnTo>
                    <a:pt x="319142" y="40051"/>
                  </a:lnTo>
                  <a:lnTo>
                    <a:pt x="307194" y="166036"/>
                  </a:lnTo>
                  <a:lnTo>
                    <a:pt x="311131" y="170790"/>
                  </a:lnTo>
                  <a:lnTo>
                    <a:pt x="316796" y="171324"/>
                  </a:lnTo>
                  <a:lnTo>
                    <a:pt x="317414" y="171345"/>
                  </a:lnTo>
                  <a:lnTo>
                    <a:pt x="322388" y="171345"/>
                  </a:lnTo>
                  <a:lnTo>
                    <a:pt x="326628" y="167565"/>
                  </a:lnTo>
                  <a:lnTo>
                    <a:pt x="337822" y="49433"/>
                  </a:lnTo>
                  <a:lnTo>
                    <a:pt x="337774" y="39791"/>
                  </a:lnTo>
                  <a:lnTo>
                    <a:pt x="311380" y="3761"/>
                  </a:lnTo>
                  <a:lnTo>
                    <a:pt x="302436" y="955"/>
                  </a:lnTo>
                  <a:lnTo>
                    <a:pt x="29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50">
              <a:extLst>
                <a:ext uri="{FF2B5EF4-FFF2-40B4-BE49-F238E27FC236}">
                  <a16:creationId xmlns:a16="http://schemas.microsoft.com/office/drawing/2014/main" id="{38AFD80A-A288-42F8-9B87-67AF9C0AB640}"/>
                </a:ext>
              </a:extLst>
            </p:cNvPr>
            <p:cNvSpPr/>
            <p:nvPr/>
          </p:nvSpPr>
          <p:spPr>
            <a:xfrm>
              <a:off x="4492878" y="3791235"/>
              <a:ext cx="292100" cy="356870"/>
            </a:xfrm>
            <a:custGeom>
              <a:avLst/>
              <a:gdLst/>
              <a:ahLst/>
              <a:cxnLst/>
              <a:rect l="l" t="t" r="r" b="b"/>
              <a:pathLst>
                <a:path w="292100" h="356870">
                  <a:moveTo>
                    <a:pt x="287226" y="0"/>
                  </a:moveTo>
                  <a:lnTo>
                    <a:pt x="91243" y="10"/>
                  </a:lnTo>
                  <a:lnTo>
                    <a:pt x="49322" y="32624"/>
                  </a:lnTo>
                  <a:lnTo>
                    <a:pt x="37789" y="74877"/>
                  </a:lnTo>
                  <a:lnTo>
                    <a:pt x="30649" y="132300"/>
                  </a:lnTo>
                  <a:lnTo>
                    <a:pt x="21109" y="202687"/>
                  </a:lnTo>
                  <a:lnTo>
                    <a:pt x="11438" y="271408"/>
                  </a:lnTo>
                  <a:lnTo>
                    <a:pt x="3903" y="323833"/>
                  </a:lnTo>
                  <a:lnTo>
                    <a:pt x="0" y="350638"/>
                  </a:lnTo>
                  <a:lnTo>
                    <a:pt x="3675" y="355591"/>
                  </a:lnTo>
                  <a:lnTo>
                    <a:pt x="9004" y="356376"/>
                  </a:lnTo>
                  <a:lnTo>
                    <a:pt x="9957" y="356481"/>
                  </a:lnTo>
                  <a:lnTo>
                    <a:pt x="15182" y="356481"/>
                  </a:lnTo>
                  <a:lnTo>
                    <a:pt x="30735" y="274098"/>
                  </a:lnTo>
                  <a:lnTo>
                    <a:pt x="40427" y="205233"/>
                  </a:lnTo>
                  <a:lnTo>
                    <a:pt x="49989" y="134670"/>
                  </a:lnTo>
                  <a:lnTo>
                    <a:pt x="57150" y="77055"/>
                  </a:lnTo>
                  <a:lnTo>
                    <a:pt x="64754" y="45625"/>
                  </a:lnTo>
                  <a:lnTo>
                    <a:pt x="75835" y="28393"/>
                  </a:lnTo>
                  <a:lnTo>
                    <a:pt x="86272" y="21097"/>
                  </a:lnTo>
                  <a:lnTo>
                    <a:pt x="91944" y="19475"/>
                  </a:lnTo>
                  <a:lnTo>
                    <a:pt x="287226" y="19475"/>
                  </a:lnTo>
                  <a:lnTo>
                    <a:pt x="291582" y="15109"/>
                  </a:lnTo>
                  <a:lnTo>
                    <a:pt x="291582" y="4355"/>
                  </a:lnTo>
                  <a:lnTo>
                    <a:pt x="287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51">
              <a:extLst>
                <a:ext uri="{FF2B5EF4-FFF2-40B4-BE49-F238E27FC236}">
                  <a16:creationId xmlns:a16="http://schemas.microsoft.com/office/drawing/2014/main" id="{99C82EDA-8E03-4B01-86BB-D9AD4CA711FB}"/>
                </a:ext>
              </a:extLst>
            </p:cNvPr>
            <p:cNvSpPr/>
            <p:nvPr/>
          </p:nvSpPr>
          <p:spPr>
            <a:xfrm>
              <a:off x="4396882" y="2640003"/>
              <a:ext cx="612775" cy="612775"/>
            </a:xfrm>
            <a:custGeom>
              <a:avLst/>
              <a:gdLst/>
              <a:ahLst/>
              <a:cxnLst/>
              <a:rect l="l" t="t" r="r" b="b"/>
              <a:pathLst>
                <a:path w="612775" h="612775">
                  <a:moveTo>
                    <a:pt x="552244" y="0"/>
                  </a:moveTo>
                  <a:lnTo>
                    <a:pt x="60123" y="0"/>
                  </a:lnTo>
                  <a:lnTo>
                    <a:pt x="36743" y="4653"/>
                  </a:lnTo>
                  <a:lnTo>
                    <a:pt x="17630" y="17338"/>
                  </a:lnTo>
                  <a:lnTo>
                    <a:pt x="4732" y="36138"/>
                  </a:lnTo>
                  <a:lnTo>
                    <a:pt x="0" y="59139"/>
                  </a:lnTo>
                  <a:lnTo>
                    <a:pt x="0" y="552234"/>
                  </a:lnTo>
                  <a:lnTo>
                    <a:pt x="4732" y="575615"/>
                  </a:lnTo>
                  <a:lnTo>
                    <a:pt x="17630" y="594733"/>
                  </a:lnTo>
                  <a:lnTo>
                    <a:pt x="36743" y="607634"/>
                  </a:lnTo>
                  <a:lnTo>
                    <a:pt x="60123" y="612368"/>
                  </a:lnTo>
                  <a:lnTo>
                    <a:pt x="552244" y="612368"/>
                  </a:lnTo>
                  <a:lnTo>
                    <a:pt x="575623" y="607634"/>
                  </a:lnTo>
                  <a:lnTo>
                    <a:pt x="594733" y="594733"/>
                  </a:lnTo>
                  <a:lnTo>
                    <a:pt x="599060" y="588317"/>
                  </a:lnTo>
                  <a:lnTo>
                    <a:pt x="60123" y="588317"/>
                  </a:lnTo>
                  <a:lnTo>
                    <a:pt x="46094" y="585478"/>
                  </a:lnTo>
                  <a:lnTo>
                    <a:pt x="34627" y="577740"/>
                  </a:lnTo>
                  <a:lnTo>
                    <a:pt x="26890" y="566269"/>
                  </a:lnTo>
                  <a:lnTo>
                    <a:pt x="24051" y="552234"/>
                  </a:lnTo>
                  <a:lnTo>
                    <a:pt x="24051" y="59139"/>
                  </a:lnTo>
                  <a:lnTo>
                    <a:pt x="26890" y="45493"/>
                  </a:lnTo>
                  <a:lnTo>
                    <a:pt x="34627" y="34339"/>
                  </a:lnTo>
                  <a:lnTo>
                    <a:pt x="46094" y="26812"/>
                  </a:lnTo>
                  <a:lnTo>
                    <a:pt x="60123" y="24051"/>
                  </a:lnTo>
                  <a:lnTo>
                    <a:pt x="599069" y="24051"/>
                  </a:lnTo>
                  <a:lnTo>
                    <a:pt x="594733" y="17625"/>
                  </a:lnTo>
                  <a:lnTo>
                    <a:pt x="575623" y="4730"/>
                  </a:lnTo>
                  <a:lnTo>
                    <a:pt x="552244" y="0"/>
                  </a:lnTo>
                  <a:close/>
                </a:path>
                <a:path w="612775" h="612775">
                  <a:moveTo>
                    <a:pt x="599069" y="24051"/>
                  </a:moveTo>
                  <a:lnTo>
                    <a:pt x="552244" y="24051"/>
                  </a:lnTo>
                  <a:lnTo>
                    <a:pt x="566268" y="26890"/>
                  </a:lnTo>
                  <a:lnTo>
                    <a:pt x="577732" y="34625"/>
                  </a:lnTo>
                  <a:lnTo>
                    <a:pt x="585468" y="46090"/>
                  </a:lnTo>
                  <a:lnTo>
                    <a:pt x="588306" y="60113"/>
                  </a:lnTo>
                  <a:lnTo>
                    <a:pt x="588306" y="552234"/>
                  </a:lnTo>
                  <a:lnTo>
                    <a:pt x="585468" y="566269"/>
                  </a:lnTo>
                  <a:lnTo>
                    <a:pt x="577732" y="577740"/>
                  </a:lnTo>
                  <a:lnTo>
                    <a:pt x="566268" y="585478"/>
                  </a:lnTo>
                  <a:lnTo>
                    <a:pt x="552244" y="588317"/>
                  </a:lnTo>
                  <a:lnTo>
                    <a:pt x="599060" y="588317"/>
                  </a:lnTo>
                  <a:lnTo>
                    <a:pt x="607627" y="575615"/>
                  </a:lnTo>
                  <a:lnTo>
                    <a:pt x="612358" y="552234"/>
                  </a:lnTo>
                  <a:lnTo>
                    <a:pt x="612358" y="60113"/>
                  </a:lnTo>
                  <a:lnTo>
                    <a:pt x="607627" y="36735"/>
                  </a:lnTo>
                  <a:lnTo>
                    <a:pt x="599069" y="24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52">
              <a:extLst>
                <a:ext uri="{FF2B5EF4-FFF2-40B4-BE49-F238E27FC236}">
                  <a16:creationId xmlns:a16="http://schemas.microsoft.com/office/drawing/2014/main" id="{11D3DD9C-B936-48C6-94FB-7331924588EE}"/>
                </a:ext>
              </a:extLst>
            </p:cNvPr>
            <p:cNvSpPr/>
            <p:nvPr/>
          </p:nvSpPr>
          <p:spPr>
            <a:xfrm>
              <a:off x="4396882" y="2753952"/>
              <a:ext cx="612775" cy="0"/>
            </a:xfrm>
            <a:custGeom>
              <a:avLst/>
              <a:gdLst/>
              <a:ahLst/>
              <a:cxnLst/>
              <a:rect l="l" t="t" r="r" b="b"/>
              <a:pathLst>
                <a:path w="612775">
                  <a:moveTo>
                    <a:pt x="0" y="0"/>
                  </a:moveTo>
                  <a:lnTo>
                    <a:pt x="612358" y="0"/>
                  </a:lnTo>
                </a:path>
              </a:pathLst>
            </a:custGeom>
            <a:ln w="240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53">
              <a:extLst>
                <a:ext uri="{FF2B5EF4-FFF2-40B4-BE49-F238E27FC236}">
                  <a16:creationId xmlns:a16="http://schemas.microsoft.com/office/drawing/2014/main" id="{DD3288F8-12B6-4A3E-9FB7-4724090B49CE}"/>
                </a:ext>
              </a:extLst>
            </p:cNvPr>
            <p:cNvSpPr/>
            <p:nvPr/>
          </p:nvSpPr>
          <p:spPr>
            <a:xfrm>
              <a:off x="4494805" y="2607250"/>
              <a:ext cx="24130" cy="87630"/>
            </a:xfrm>
            <a:custGeom>
              <a:avLst/>
              <a:gdLst/>
              <a:ahLst/>
              <a:cxnLst/>
              <a:rect l="l" t="t" r="r" b="b"/>
              <a:pathLst>
                <a:path w="24129" h="87630">
                  <a:moveTo>
                    <a:pt x="18659" y="0"/>
                  </a:moveTo>
                  <a:lnTo>
                    <a:pt x="5371" y="0"/>
                  </a:lnTo>
                  <a:lnTo>
                    <a:pt x="0" y="5371"/>
                  </a:lnTo>
                  <a:lnTo>
                    <a:pt x="0" y="82144"/>
                  </a:lnTo>
                  <a:lnTo>
                    <a:pt x="5371" y="87536"/>
                  </a:lnTo>
                  <a:lnTo>
                    <a:pt x="18659" y="87536"/>
                  </a:lnTo>
                  <a:lnTo>
                    <a:pt x="24041" y="82144"/>
                  </a:lnTo>
                  <a:lnTo>
                    <a:pt x="24041" y="5371"/>
                  </a:lnTo>
                  <a:lnTo>
                    <a:pt x="186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54">
              <a:extLst>
                <a:ext uri="{FF2B5EF4-FFF2-40B4-BE49-F238E27FC236}">
                  <a16:creationId xmlns:a16="http://schemas.microsoft.com/office/drawing/2014/main" id="{49F505AD-4A25-465F-9695-039837F19B1D}"/>
                </a:ext>
              </a:extLst>
            </p:cNvPr>
            <p:cNvSpPr/>
            <p:nvPr/>
          </p:nvSpPr>
          <p:spPr>
            <a:xfrm>
              <a:off x="4887285" y="2607250"/>
              <a:ext cx="24130" cy="87630"/>
            </a:xfrm>
            <a:custGeom>
              <a:avLst/>
              <a:gdLst/>
              <a:ahLst/>
              <a:cxnLst/>
              <a:rect l="l" t="t" r="r" b="b"/>
              <a:pathLst>
                <a:path w="24129" h="87630">
                  <a:moveTo>
                    <a:pt x="18659" y="0"/>
                  </a:moveTo>
                  <a:lnTo>
                    <a:pt x="5371" y="0"/>
                  </a:lnTo>
                  <a:lnTo>
                    <a:pt x="0" y="5371"/>
                  </a:lnTo>
                  <a:lnTo>
                    <a:pt x="0" y="82144"/>
                  </a:lnTo>
                  <a:lnTo>
                    <a:pt x="5371" y="87536"/>
                  </a:lnTo>
                  <a:lnTo>
                    <a:pt x="18659" y="87536"/>
                  </a:lnTo>
                  <a:lnTo>
                    <a:pt x="24041" y="82144"/>
                  </a:lnTo>
                  <a:lnTo>
                    <a:pt x="24041" y="5371"/>
                  </a:lnTo>
                  <a:lnTo>
                    <a:pt x="186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55">
              <a:extLst>
                <a:ext uri="{FF2B5EF4-FFF2-40B4-BE49-F238E27FC236}">
                  <a16:creationId xmlns:a16="http://schemas.microsoft.com/office/drawing/2014/main" id="{D6CA3109-2B00-4152-BEBA-2DC95D8322B8}"/>
                </a:ext>
              </a:extLst>
            </p:cNvPr>
            <p:cNvSpPr/>
            <p:nvPr/>
          </p:nvSpPr>
          <p:spPr>
            <a:xfrm>
              <a:off x="4537809" y="2858666"/>
              <a:ext cx="375285" cy="237490"/>
            </a:xfrm>
            <a:custGeom>
              <a:avLst/>
              <a:gdLst/>
              <a:ahLst/>
              <a:cxnLst/>
              <a:rect l="l" t="t" r="r" b="b"/>
              <a:pathLst>
                <a:path w="375285" h="237489">
                  <a:moveTo>
                    <a:pt x="9455" y="74311"/>
                  </a:moveTo>
                  <a:lnTo>
                    <a:pt x="20" y="83662"/>
                  </a:lnTo>
                  <a:lnTo>
                    <a:pt x="0" y="91274"/>
                  </a:lnTo>
                  <a:lnTo>
                    <a:pt x="143346" y="235668"/>
                  </a:lnTo>
                  <a:lnTo>
                    <a:pt x="146456" y="237176"/>
                  </a:lnTo>
                  <a:lnTo>
                    <a:pt x="149628" y="236945"/>
                  </a:lnTo>
                  <a:lnTo>
                    <a:pt x="152822" y="236945"/>
                  </a:lnTo>
                  <a:lnTo>
                    <a:pt x="155901" y="235668"/>
                  </a:lnTo>
                  <a:lnTo>
                    <a:pt x="183685" y="207899"/>
                  </a:lnTo>
                  <a:lnTo>
                    <a:pt x="149660" y="207899"/>
                  </a:lnTo>
                  <a:lnTo>
                    <a:pt x="17057" y="74332"/>
                  </a:lnTo>
                  <a:lnTo>
                    <a:pt x="9455" y="74311"/>
                  </a:lnTo>
                  <a:close/>
                </a:path>
                <a:path w="375285" h="237489">
                  <a:moveTo>
                    <a:pt x="365308" y="0"/>
                  </a:moveTo>
                  <a:lnTo>
                    <a:pt x="357695" y="0"/>
                  </a:lnTo>
                  <a:lnTo>
                    <a:pt x="149660" y="207899"/>
                  </a:lnTo>
                  <a:lnTo>
                    <a:pt x="183685" y="207899"/>
                  </a:lnTo>
                  <a:lnTo>
                    <a:pt x="374690" y="17004"/>
                  </a:lnTo>
                  <a:lnTo>
                    <a:pt x="374690" y="9392"/>
                  </a:lnTo>
                  <a:lnTo>
                    <a:pt x="3653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6AA2BA43-7E74-4E05-ADAA-879BB5986CAA}"/>
              </a:ext>
            </a:extLst>
          </p:cNvPr>
          <p:cNvSpPr/>
          <p:nvPr/>
        </p:nvSpPr>
        <p:spPr>
          <a:xfrm>
            <a:off x="1114426" y="2271799"/>
            <a:ext cx="17378936" cy="7593473"/>
          </a:xfrm>
          <a:prstGeom prst="rect">
            <a:avLst/>
          </a:prstGeom>
          <a:noFill/>
          <a:ln w="76200">
            <a:solidFill>
              <a:srgbClr val="DBE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F6D004E-C710-4AA5-A117-67B23EF4FFD6}"/>
              </a:ext>
            </a:extLst>
          </p:cNvPr>
          <p:cNvSpPr/>
          <p:nvPr/>
        </p:nvSpPr>
        <p:spPr>
          <a:xfrm>
            <a:off x="2231756" y="2593115"/>
            <a:ext cx="15839268" cy="6953842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37339D-BBB6-42E7-80B3-3A064F6C434F}"/>
              </a:ext>
            </a:extLst>
          </p:cNvPr>
          <p:cNvSpPr/>
          <p:nvPr/>
        </p:nvSpPr>
        <p:spPr>
          <a:xfrm>
            <a:off x="4587294" y="2848325"/>
            <a:ext cx="1373586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latin typeface="Geometria bold"/>
              </a:rPr>
              <a:t>Демонстрация возможных «быстрых побед» уже на этапе подготовки к внедрению ИТС через реализацию пилотного проекта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Geometria bold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latin typeface="Geometria bold"/>
              </a:rPr>
              <a:t>Комплексное решение, покрывающее все составляющие организации дорожного движения, адаптированное к потребностям и ограничениям региона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Geometria bold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latin typeface="Geometria bold"/>
              </a:rPr>
              <a:t>Фокус в на улучшение ключевых показателей правительства региона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Geometria bold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latin typeface="Geometria bold"/>
              </a:rPr>
              <a:t>Долгосрочный контракт (контракт жизненного цикла, концессионное соглашение, сервисный контракт) (1) позволяет внедрять капиталоемкие решения, включающие «социальные/затратные» элементы, (2) обеспечивает долгосрочную ответственность подрядчика Примечание: концессионное соглашение базируется на таких доходных составляющих ИТС как фото-видео фиксация, весогабаритный контроль, парковки, транспортный билет, освещение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Geometria bold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latin typeface="Geometria bold"/>
              </a:rPr>
              <a:t>Генерация прямых дополнительных доходов для региона в рамках концессионного соглашения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>
              <a:solidFill>
                <a:schemeClr val="bg1"/>
              </a:solidFill>
              <a:latin typeface="Geometria bold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chemeClr val="bg1"/>
                </a:solidFill>
                <a:latin typeface="Geometria bold"/>
              </a:rPr>
              <a:t>Финансирование собственное (ГК  </a:t>
            </a:r>
            <a:r>
              <a:rPr lang="ru-RU" sz="2400" dirty="0" err="1">
                <a:solidFill>
                  <a:schemeClr val="bg1"/>
                </a:solidFill>
                <a:latin typeface="Geometria bold"/>
              </a:rPr>
              <a:t>Ростех</a:t>
            </a:r>
            <a:r>
              <a:rPr lang="ru-RU" sz="2400" dirty="0">
                <a:solidFill>
                  <a:schemeClr val="bg1"/>
                </a:solidFill>
                <a:latin typeface="Geometria bold"/>
              </a:rPr>
              <a:t>, Швабе, </a:t>
            </a:r>
            <a:r>
              <a:rPr lang="ru-RU" sz="2400" dirty="0" err="1">
                <a:solidFill>
                  <a:schemeClr val="bg1"/>
                </a:solidFill>
                <a:latin typeface="Geometria bold"/>
              </a:rPr>
              <a:t>СпецДорПроект</a:t>
            </a:r>
            <a:r>
              <a:rPr lang="ru-RU" sz="2400" dirty="0">
                <a:solidFill>
                  <a:schemeClr val="bg1"/>
                </a:solidFill>
                <a:latin typeface="Geometria bold"/>
              </a:rPr>
              <a:t>, частные инвесторы) и заемное (Сбербанк, Газпромбанк, ВЭБ и ВТБ)</a:t>
            </a:r>
          </a:p>
        </p:txBody>
      </p:sp>
    </p:spTree>
    <p:extLst>
      <p:ext uri="{BB962C8B-B14F-4D97-AF65-F5344CB8AC3E}">
        <p14:creationId xmlns:p14="http://schemas.microsoft.com/office/powerpoint/2010/main" val="3552466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3865D9-6A51-4626-B02C-5B8CCAB701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"/>
            <a:ext cx="20104100" cy="113065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0D524B-F49E-4B45-A7A9-B4BBE4396C89}"/>
              </a:ext>
            </a:extLst>
          </p:cNvPr>
          <p:cNvSpPr txBox="1"/>
          <p:nvPr/>
        </p:nvSpPr>
        <p:spPr>
          <a:xfrm>
            <a:off x="7564029" y="5093842"/>
            <a:ext cx="49760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</a:t>
            </a:r>
            <a:b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857729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770</TotalTime>
  <Words>1178</Words>
  <Application>Microsoft Office PowerPoint</Application>
  <PresentationFormat>Произвольный</PresentationFormat>
  <Paragraphs>185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Geometria</vt:lpstr>
      <vt:lpstr>Geometria bold</vt:lpstr>
      <vt:lpstr>Times New Roman</vt:lpstr>
      <vt:lpstr>Тема Office</vt:lpstr>
      <vt:lpstr>Презентация PowerPoint</vt:lpstr>
      <vt:lpstr>Эффективное управление дорожным движением и внедрение интеллектуальных транспортных систем находится в центре внимания государства и граждан </vt:lpstr>
      <vt:lpstr>Сегодня регионы не могут эффективно решить  стоящие перед ними проблемы в области управления  транспортом имеющимися у них инструментами</vt:lpstr>
      <vt:lpstr>"Интеллектуальная Транспортная Система – это эффективное  комплексное решение регионов в области управления транспортом"</vt:lpstr>
      <vt:lpstr>Внедрение ИТС дает эффект в самых заметных  и наиболее значимых областях жизни региона</vt:lpstr>
      <vt:lpstr>Презентация PowerPoint</vt:lpstr>
      <vt:lpstr>Сервисное обслуживание ИТС</vt:lpstr>
      <vt:lpstr>ГK Ростех реализуют внедрение ИТС,  руководствуясь интересами региона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Сорокина Евгения Сергеевна</cp:lastModifiedBy>
  <cp:revision>159</cp:revision>
  <dcterms:created xsi:type="dcterms:W3CDTF">2019-04-03T21:20:27Z</dcterms:created>
  <dcterms:modified xsi:type="dcterms:W3CDTF">2019-09-23T06:17:32Z</dcterms:modified>
</cp:coreProperties>
</file>