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60" r:id="rId4"/>
    <p:sldId id="264" r:id="rId5"/>
    <p:sldId id="270" r:id="rId6"/>
    <p:sldId id="271" r:id="rId7"/>
    <p:sldId id="272" r:id="rId8"/>
    <p:sldId id="273" r:id="rId9"/>
    <p:sldId id="274" r:id="rId10"/>
    <p:sldId id="278" r:id="rId11"/>
    <p:sldId id="275" r:id="rId12"/>
    <p:sldId id="279" r:id="rId13"/>
    <p:sldId id="280" r:id="rId14"/>
    <p:sldId id="281" r:id="rId15"/>
    <p:sldId id="276" r:id="rId16"/>
    <p:sldId id="282" r:id="rId17"/>
    <p:sldId id="283" r:id="rId18"/>
    <p:sldId id="284" r:id="rId19"/>
    <p:sldId id="267" r:id="rId20"/>
  </p:sldIdLst>
  <p:sldSz cx="12192000" cy="6858000"/>
  <p:notesSz cx="12192000" cy="6858000"/>
  <p:embeddedFontLst>
    <p:embeddedFont>
      <p:font typeface="Montserrat ExtraBold" charset="-52"/>
      <p:bold r:id="rId22"/>
      <p:boldItalic r:id="rId23"/>
    </p:embeddedFont>
    <p:embeddedFont>
      <p:font typeface="Montserrat Light" charset="-52"/>
      <p:regular r:id="rId24"/>
      <p:italic r:id="rId25"/>
    </p:embeddedFont>
    <p:embeddedFont>
      <p:font typeface="Montserrat" charset="-52"/>
      <p:regular r:id="rId26"/>
      <p:bold r:id="rId27"/>
      <p:italic r:id="rId28"/>
      <p:boldItalic r:id="rId29"/>
    </p:embeddedFont>
    <p:embeddedFont>
      <p:font typeface="Open Sans SemiBold" charset="0"/>
      <p:bold r:id="rId30"/>
      <p:boldItalic r:id="rId31"/>
    </p:embeddedFont>
    <p:embeddedFont>
      <p:font typeface="Calibri" pitchFamily="34" charset="0"/>
      <p:regular r:id="rId32"/>
      <p:bold r:id="rId33"/>
      <p:italic r:id="rId34"/>
      <p:boldItalic r:id="rId35"/>
    </p:embeddedFont>
    <p:embeddedFont>
      <p:font typeface="Open Sans Light" charset="0"/>
      <p:regular r:id="rId36"/>
      <p:italic r:id="rId37"/>
    </p:embeddedFont>
    <p:embeddedFont>
      <p:font typeface="Open Sans" charset="0"/>
      <p:regular r:id="rId38"/>
      <p:bold r:id="rId39"/>
      <p:italic r:id="rId40"/>
      <p:boldItalic r:id="rId41"/>
    </p:embeddedFont>
    <p:embeddedFont>
      <p:font typeface="Verdana" pitchFamily="34" charset="0"/>
      <p:regular r:id="rId42"/>
      <p:bold r:id="rId43"/>
      <p:italic r:id="rId44"/>
      <p:boldItalic r:id="rId4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88E"/>
    <a:srgbClr val="387491"/>
    <a:srgbClr val="0074B0"/>
    <a:srgbClr val="538F94"/>
    <a:srgbClr val="59B5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74" autoAdjust="0"/>
  </p:normalViewPr>
  <p:slideViewPr>
    <p:cSldViewPr>
      <p:cViewPr>
        <p:scale>
          <a:sx n="80" d="100"/>
          <a:sy n="80" d="100"/>
        </p:scale>
        <p:origin x="-96" y="-5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font" Target="fonts/font18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42" Type="http://schemas.openxmlformats.org/officeDocument/2006/relationships/font" Target="fonts/font21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41" Type="http://schemas.openxmlformats.org/officeDocument/2006/relationships/font" Target="fonts/font2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font" Target="fonts/font19.fntdata"/><Relationship Id="rId45" Type="http://schemas.openxmlformats.org/officeDocument/2006/relationships/font" Target="fonts/font2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4" Type="http://schemas.openxmlformats.org/officeDocument/2006/relationships/font" Target="fonts/font2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font" Target="fonts/font22.fntdata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69D621-7B39-47BB-B80D-5AB6BDB4D856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F92413-E57B-4A69-8C77-DC15BE908A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9878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92413-E57B-4A69-8C77-DC15BE908A1A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00488E"/>
                </a:solidFill>
                <a:latin typeface="Open Sans Light"/>
                <a:cs typeface="Open Sans Light"/>
              </a:defRPr>
            </a:lvl1pPr>
          </a:lstStyle>
          <a:p>
            <a:pPr marL="25400">
              <a:lnSpc>
                <a:spcPct val="100000"/>
              </a:lnSpc>
              <a:spcBef>
                <a:spcPts val="220"/>
              </a:spcBef>
            </a:pPr>
            <a:fld id="{81D60167-4931-47E6-BA6A-407CBD079E47}" type="slidenum">
              <a:rPr dirty="0"/>
              <a:pPr marL="25400">
                <a:lnSpc>
                  <a:spcPct val="100000"/>
                </a:lnSpc>
                <a:spcBef>
                  <a:spcPts val="220"/>
                </a:spcBef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Montserrat ExtraBold"/>
                <a:cs typeface="Montserrat Extra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00488E"/>
                </a:solidFill>
                <a:latin typeface="Open Sans Light"/>
                <a:cs typeface="Open Sans Light"/>
              </a:defRPr>
            </a:lvl1pPr>
          </a:lstStyle>
          <a:p>
            <a:pPr marL="25400">
              <a:lnSpc>
                <a:spcPct val="100000"/>
              </a:lnSpc>
              <a:spcBef>
                <a:spcPts val="220"/>
              </a:spcBef>
            </a:pPr>
            <a:fld id="{81D60167-4931-47E6-BA6A-407CBD079E47}" type="slidenum">
              <a:rPr dirty="0"/>
              <a:pPr marL="25400">
                <a:lnSpc>
                  <a:spcPct val="100000"/>
                </a:lnSpc>
                <a:spcBef>
                  <a:spcPts val="220"/>
                </a:spcBef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Montserrat ExtraBold"/>
                <a:cs typeface="Montserrat Extra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00488E"/>
                </a:solidFill>
                <a:latin typeface="Open Sans Light"/>
                <a:cs typeface="Open Sans Light"/>
              </a:defRPr>
            </a:lvl1pPr>
          </a:lstStyle>
          <a:p>
            <a:pPr marL="25400">
              <a:lnSpc>
                <a:spcPct val="100000"/>
              </a:lnSpc>
              <a:spcBef>
                <a:spcPts val="220"/>
              </a:spcBef>
            </a:pPr>
            <a:fld id="{81D60167-4931-47E6-BA6A-407CBD079E47}" type="slidenum">
              <a:rPr dirty="0"/>
              <a:pPr marL="25400">
                <a:lnSpc>
                  <a:spcPct val="100000"/>
                </a:lnSpc>
                <a:spcBef>
                  <a:spcPts val="220"/>
                </a:spcBef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294130" y="3711918"/>
            <a:ext cx="2031998" cy="5333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270000" y="0"/>
            <a:ext cx="0" cy="2552700"/>
          </a:xfrm>
          <a:custGeom>
            <a:avLst/>
            <a:gdLst/>
            <a:ahLst/>
            <a:cxnLst/>
            <a:rect l="l" t="t" r="r" b="b"/>
            <a:pathLst>
              <a:path h="2552700">
                <a:moveTo>
                  <a:pt x="0" y="0"/>
                </a:moveTo>
                <a:lnTo>
                  <a:pt x="0" y="255270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Montserrat ExtraBold"/>
                <a:cs typeface="Montserrat Extra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00488E"/>
                </a:solidFill>
                <a:latin typeface="Open Sans Light"/>
                <a:cs typeface="Open Sans Light"/>
              </a:defRPr>
            </a:lvl1pPr>
          </a:lstStyle>
          <a:p>
            <a:pPr marL="25400">
              <a:lnSpc>
                <a:spcPct val="100000"/>
              </a:lnSpc>
              <a:spcBef>
                <a:spcPts val="220"/>
              </a:spcBef>
            </a:pPr>
            <a:fld id="{81D60167-4931-47E6-BA6A-407CBD079E47}" type="slidenum">
              <a:rPr dirty="0"/>
              <a:pPr marL="25400">
                <a:lnSpc>
                  <a:spcPct val="100000"/>
                </a:lnSpc>
                <a:spcBef>
                  <a:spcPts val="220"/>
                </a:spcBef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00488E"/>
                </a:solidFill>
                <a:latin typeface="Open Sans Light"/>
                <a:cs typeface="Open Sans Light"/>
              </a:defRPr>
            </a:lvl1pPr>
          </a:lstStyle>
          <a:p>
            <a:pPr marL="25400">
              <a:lnSpc>
                <a:spcPct val="100000"/>
              </a:lnSpc>
              <a:spcBef>
                <a:spcPts val="220"/>
              </a:spcBef>
            </a:pPr>
            <a:fld id="{81D60167-4931-47E6-BA6A-407CBD079E47}" type="slidenum">
              <a:rPr dirty="0"/>
              <a:pPr marL="25400">
                <a:lnSpc>
                  <a:spcPct val="100000"/>
                </a:lnSpc>
                <a:spcBef>
                  <a:spcPts val="220"/>
                </a:spcBef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70000" y="2788555"/>
            <a:ext cx="9652000" cy="5130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bg1"/>
                </a:solidFill>
                <a:latin typeface="Montserrat ExtraBold"/>
                <a:cs typeface="Montserrat Extra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28650" y="1743600"/>
            <a:ext cx="10934700" cy="2190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61615" y="6369248"/>
            <a:ext cx="312420" cy="3371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00488E"/>
                </a:solidFill>
                <a:latin typeface="Open Sans Light"/>
                <a:cs typeface="Open Sans Light"/>
              </a:defRPr>
            </a:lvl1pPr>
          </a:lstStyle>
          <a:p>
            <a:pPr marL="25400">
              <a:lnSpc>
                <a:spcPct val="100000"/>
              </a:lnSpc>
              <a:spcBef>
                <a:spcPts val="220"/>
              </a:spcBef>
            </a:pPr>
            <a:fld id="{81D60167-4931-47E6-BA6A-407CBD079E47}" type="slidenum">
              <a:rPr dirty="0"/>
              <a:pPr marL="25400">
                <a:lnSpc>
                  <a:spcPct val="100000"/>
                </a:lnSpc>
                <a:spcBef>
                  <a:spcPts val="220"/>
                </a:spcBef>
              </a:pPr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file:///D:\&#1056;&#1072;&#1073;&#1086;&#1095;&#1080;&#1081;%20&#1089;&#1090;&#1086;&#1083;\Work\dip\6%20Pserentation%20ROS\&#1053;&#1072;&#1088;&#1077;&#1079;&#1082;&#1072;\2\bbg.png" TargetMode="External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9.png"/><Relationship Id="rId7" Type="http://schemas.openxmlformats.org/officeDocument/2006/relationships/image" Target="../media/image2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Relationship Id="rId9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r:link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0525"/>
            <a:ext cx="3746001" cy="24079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2889" y="4698090"/>
            <a:ext cx="4450089" cy="2209804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>
            <a:off x="1219200" y="0"/>
            <a:ext cx="45719" cy="2209800"/>
          </a:xfrm>
          <a:custGeom>
            <a:avLst/>
            <a:gdLst/>
            <a:ahLst/>
            <a:cxnLst/>
            <a:rect l="l" t="t" r="r" b="b"/>
            <a:pathLst>
              <a:path h="2552700">
                <a:moveTo>
                  <a:pt x="0" y="0"/>
                </a:moveTo>
                <a:lnTo>
                  <a:pt x="0" y="255270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723414" y="0"/>
            <a:ext cx="6468587" cy="685799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269999" y="304800"/>
            <a:ext cx="10007601" cy="247503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-15" dirty="0" smtClean="0"/>
              <a:t>МЕТОДИКА</a:t>
            </a:r>
            <a:br>
              <a:rPr lang="ru-RU" spc="-15" dirty="0" smtClean="0"/>
            </a:br>
            <a:r>
              <a:rPr lang="ru-RU" b="0" spc="-15" dirty="0" smtClean="0">
                <a:latin typeface="Montserrat" charset="-52"/>
              </a:rPr>
              <a:t>определения мест размещения технических средств автоматической </a:t>
            </a:r>
            <a:r>
              <a:rPr lang="ru-RU" b="0" spc="-15" dirty="0" err="1" smtClean="0">
                <a:latin typeface="Montserrat" charset="-52"/>
              </a:rPr>
              <a:t>фотовидеофиксации</a:t>
            </a:r>
            <a:r>
              <a:rPr lang="ru-RU" b="0" spc="-15" dirty="0" smtClean="0">
                <a:latin typeface="Montserrat" charset="-52"/>
              </a:rPr>
              <a:t> нарушений правил дорожного движения </a:t>
            </a:r>
            <a:r>
              <a:rPr lang="ru-RU" spc="-15" dirty="0" smtClean="0"/>
              <a:t/>
            </a:r>
            <a:br>
              <a:rPr lang="ru-RU" spc="-15" dirty="0" smtClean="0"/>
            </a:br>
            <a:endParaRPr spc="-5" dirty="0"/>
          </a:p>
        </p:txBody>
      </p:sp>
      <p:sp>
        <p:nvSpPr>
          <p:cNvPr id="12" name="object 2"/>
          <p:cNvSpPr/>
          <p:nvPr/>
        </p:nvSpPr>
        <p:spPr>
          <a:xfrm rot="5400000">
            <a:off x="6111239" y="-4053839"/>
            <a:ext cx="45722" cy="9829800"/>
          </a:xfrm>
          <a:custGeom>
            <a:avLst/>
            <a:gdLst/>
            <a:ahLst/>
            <a:cxnLst/>
            <a:rect l="l" t="t" r="r" b="b"/>
            <a:pathLst>
              <a:path h="2552700">
                <a:moveTo>
                  <a:pt x="0" y="0"/>
                </a:moveTo>
                <a:lnTo>
                  <a:pt x="0" y="255270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Picture 2" descr="https://img.lookmytrips.com/images/look6mvt/big-5785cd23ff93672d0807c88e-578dce95a4a25-1borjkl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219200" y="2362200"/>
            <a:ext cx="9753600" cy="3859938"/>
          </a:xfrm>
          <a:prstGeom prst="rect">
            <a:avLst/>
          </a:prstGeom>
          <a:noFill/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365" y="6332884"/>
            <a:ext cx="1444755" cy="3779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" y="-11108"/>
            <a:ext cx="12192000" cy="635000"/>
          </a:xfrm>
          <a:prstGeom prst="rect">
            <a:avLst/>
          </a:prstGeom>
        </p:spPr>
      </p:pic>
      <p:sp>
        <p:nvSpPr>
          <p:cNvPr id="31" name="object 31"/>
          <p:cNvSpPr txBox="1">
            <a:spLocks noGrp="1"/>
          </p:cNvSpPr>
          <p:nvPr>
            <p:ph type="sldNum" sz="quarter" idx="7"/>
          </p:nvPr>
        </p:nvSpPr>
        <p:spPr>
          <a:xfrm>
            <a:off x="161615" y="6369248"/>
            <a:ext cx="312420" cy="305212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25400" algn="ctr">
              <a:lnSpc>
                <a:spcPct val="100000"/>
              </a:lnSpc>
              <a:spcBef>
                <a:spcPts val="220"/>
              </a:spcBef>
            </a:pPr>
            <a:r>
              <a:rPr lang="ru-RU" dirty="0" smtClean="0"/>
              <a:t>09</a:t>
            </a:r>
            <a:endParaRPr dirty="0"/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366" y="6332884"/>
            <a:ext cx="1444755" cy="377953"/>
          </a:xfrm>
          <a:prstGeom prst="rect">
            <a:avLst/>
          </a:prstGeom>
        </p:spPr>
      </p:pic>
      <p:sp>
        <p:nvSpPr>
          <p:cNvPr id="34" name="object 2"/>
          <p:cNvSpPr/>
          <p:nvPr/>
        </p:nvSpPr>
        <p:spPr>
          <a:xfrm>
            <a:off x="641350" y="6223000"/>
            <a:ext cx="0" cy="635000"/>
          </a:xfrm>
          <a:custGeom>
            <a:avLst/>
            <a:gdLst/>
            <a:ahLst/>
            <a:cxnLst/>
            <a:rect l="l" t="t" r="r" b="b"/>
            <a:pathLst>
              <a:path h="635000">
                <a:moveTo>
                  <a:pt x="0" y="63500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bg1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Прямоугольник 10"/>
          <p:cNvSpPr/>
          <p:nvPr/>
        </p:nvSpPr>
        <p:spPr>
          <a:xfrm>
            <a:off x="609600" y="762000"/>
            <a:ext cx="110490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dirty="0" smtClean="0">
                <a:latin typeface="Open Sans" charset="0"/>
                <a:ea typeface="Open Sans" charset="0"/>
                <a:cs typeface="Open Sans" charset="0"/>
              </a:rPr>
              <a:t>В связи с высокой вероятностью возникновения </a:t>
            </a:r>
            <a:r>
              <a:rPr lang="ru-RU" sz="1900" dirty="0" err="1" smtClean="0">
                <a:latin typeface="Open Sans" charset="0"/>
                <a:ea typeface="Open Sans" charset="0"/>
                <a:cs typeface="Open Sans" charset="0"/>
              </a:rPr>
              <a:t>заторовых</a:t>
            </a:r>
            <a:r>
              <a:rPr lang="ru-RU" sz="1900" dirty="0" smtClean="0">
                <a:latin typeface="Open Sans" charset="0"/>
                <a:ea typeface="Open Sans" charset="0"/>
                <a:cs typeface="Open Sans" charset="0"/>
              </a:rPr>
              <a:t> ситуаций в результате ДТП из-за нарушений ПДД водителями, для их предотвращения, предпочтительно устанавливать  стационарные ТСАФ на участках дорог, работающих в режиме перегрузки (коэффициенте загрузки более 0,7)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533400" y="133290"/>
            <a:ext cx="31486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Montserrat Light" charset="-52"/>
                <a:ea typeface="Verdana" pitchFamily="34" charset="0"/>
                <a:cs typeface="Times New Roman" pitchFamily="18" charset="0"/>
              </a:rPr>
              <a:t>Положения </a:t>
            </a:r>
            <a:r>
              <a:rPr lang="ru-RU" sz="2000" dirty="0">
                <a:solidFill>
                  <a:schemeClr val="bg1"/>
                </a:solidFill>
                <a:latin typeface="Montserrat Light" charset="-52"/>
                <a:ea typeface="Verdana" pitchFamily="34" charset="0"/>
                <a:cs typeface="Times New Roman" pitchFamily="18" charset="0"/>
              </a:rPr>
              <a:t>Методики</a:t>
            </a:r>
          </a:p>
        </p:txBody>
      </p:sp>
      <p:pic>
        <p:nvPicPr>
          <p:cNvPr id="9" name="Picture 3" descr="Бразилия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67000" y="2133600"/>
            <a:ext cx="6781800" cy="4108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" y="-11108"/>
            <a:ext cx="12192000" cy="635000"/>
          </a:xfrm>
          <a:prstGeom prst="rect">
            <a:avLst/>
          </a:prstGeom>
        </p:spPr>
      </p:pic>
      <p:sp>
        <p:nvSpPr>
          <p:cNvPr id="31" name="object 31"/>
          <p:cNvSpPr txBox="1">
            <a:spLocks noGrp="1"/>
          </p:cNvSpPr>
          <p:nvPr>
            <p:ph type="sldNum" sz="quarter" idx="7"/>
          </p:nvPr>
        </p:nvSpPr>
        <p:spPr>
          <a:xfrm>
            <a:off x="161615" y="6369248"/>
            <a:ext cx="312420" cy="305212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25400" algn="ctr">
              <a:lnSpc>
                <a:spcPct val="100000"/>
              </a:lnSpc>
              <a:spcBef>
                <a:spcPts val="220"/>
              </a:spcBef>
            </a:pPr>
            <a:r>
              <a:rPr lang="ru-RU" dirty="0" smtClean="0"/>
              <a:t>10</a:t>
            </a:r>
            <a:endParaRPr dirty="0"/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366" y="6332884"/>
            <a:ext cx="1444755" cy="377953"/>
          </a:xfrm>
          <a:prstGeom prst="rect">
            <a:avLst/>
          </a:prstGeom>
        </p:spPr>
      </p:pic>
      <p:sp>
        <p:nvSpPr>
          <p:cNvPr id="34" name="object 2"/>
          <p:cNvSpPr/>
          <p:nvPr/>
        </p:nvSpPr>
        <p:spPr>
          <a:xfrm>
            <a:off x="641350" y="6223000"/>
            <a:ext cx="0" cy="635000"/>
          </a:xfrm>
          <a:custGeom>
            <a:avLst/>
            <a:gdLst/>
            <a:ahLst/>
            <a:cxnLst/>
            <a:rect l="l" t="t" r="r" b="b"/>
            <a:pathLst>
              <a:path h="635000">
                <a:moveTo>
                  <a:pt x="0" y="63500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bg1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Прямоугольник 24"/>
          <p:cNvSpPr/>
          <p:nvPr/>
        </p:nvSpPr>
        <p:spPr>
          <a:xfrm>
            <a:off x="533400" y="133290"/>
            <a:ext cx="31486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Montserrat Light" charset="-52"/>
                <a:ea typeface="Verdana" pitchFamily="34" charset="0"/>
                <a:cs typeface="Times New Roman" pitchFamily="18" charset="0"/>
              </a:rPr>
              <a:t>Положения </a:t>
            </a:r>
            <a:r>
              <a:rPr lang="ru-RU" sz="2000" dirty="0">
                <a:solidFill>
                  <a:schemeClr val="bg1"/>
                </a:solidFill>
                <a:latin typeface="Montserrat Light" charset="-52"/>
                <a:ea typeface="Verdana" pitchFamily="34" charset="0"/>
                <a:cs typeface="Times New Roman" pitchFamily="18" charset="0"/>
              </a:rPr>
              <a:t>Методики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685800" y="1981200"/>
            <a:ext cx="10801671" cy="709402"/>
          </a:xfrm>
          <a:prstGeom prst="rect">
            <a:avLst/>
          </a:prstGeom>
          <a:solidFill>
            <a:schemeClr val="bg1">
              <a:lumMod val="75000"/>
              <a:alpha val="20000"/>
            </a:schemeClr>
          </a:solidFill>
          <a:ln w="12700">
            <a:solidFill>
              <a:schemeClr val="accent1">
                <a:shade val="50000"/>
                <a:shade val="75000"/>
                <a:satMod val="125000"/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685800" y="1981200"/>
            <a:ext cx="10801671" cy="3547010"/>
          </a:xfrm>
          <a:prstGeom prst="rect">
            <a:avLst/>
          </a:prstGeom>
          <a:solidFill>
            <a:schemeClr val="bg2">
              <a:lumMod val="90000"/>
              <a:alpha val="3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34000" bIns="72000" rtlCol="0" anchor="ctr"/>
          <a:lstStyle/>
          <a:p>
            <a:endParaRPr lang="ru-RU" sz="9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189856" y="2812465"/>
            <a:ext cx="10166279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1600" dirty="0" smtClean="0">
                <a:latin typeface="Open Sans" charset="0"/>
                <a:ea typeface="Open Sans" charset="0"/>
                <a:cs typeface="Open Sans" charset="0"/>
              </a:rPr>
              <a:t>конкретных местных условий (рельеф местности, характеристики плана и профиля дороги, условий видимости); </a:t>
            </a:r>
          </a:p>
          <a:p>
            <a:pPr algn="just">
              <a:spcAft>
                <a:spcPts val="1200"/>
              </a:spcAft>
            </a:pPr>
            <a:r>
              <a:rPr lang="ru-RU" sz="1600" dirty="0" smtClean="0">
                <a:latin typeface="Open Sans" charset="0"/>
                <a:ea typeface="Open Sans" charset="0"/>
                <a:cs typeface="Open Sans" charset="0"/>
              </a:rPr>
              <a:t>соответствия введенных ограничений (в том числе скорости движения) категории дороги, иным условиям движения, нормативным требованиям по введению соответствующих ограничений;</a:t>
            </a:r>
          </a:p>
          <a:p>
            <a:pPr algn="just">
              <a:spcAft>
                <a:spcPts val="1200"/>
              </a:spcAft>
            </a:pPr>
            <a:r>
              <a:rPr lang="ru-RU" sz="1600" dirty="0" smtClean="0">
                <a:latin typeface="Open Sans" charset="0"/>
                <a:ea typeface="Open Sans" charset="0"/>
                <a:cs typeface="Open Sans" charset="0"/>
              </a:rPr>
              <a:t>соответствия установленных технических средств организации дорожного движения требованиям документов национальной системы стандартизации</a:t>
            </a:r>
          </a:p>
          <a:p>
            <a:pPr algn="just">
              <a:spcAft>
                <a:spcPts val="600"/>
              </a:spcAft>
            </a:pPr>
            <a:r>
              <a:rPr lang="ru-RU" sz="1600" dirty="0" smtClean="0">
                <a:latin typeface="Open Sans" charset="0"/>
                <a:ea typeface="Open Sans" charset="0"/>
                <a:cs typeface="Open Sans" charset="0"/>
              </a:rPr>
              <a:t>финансово-экономических обоснований вариантов размещения устройств, учитывающих основной принцип установки ТСАФ, ‒ повышение безопасности дорожного движения</a:t>
            </a:r>
            <a:endParaRPr lang="ru-RU" sz="1600" dirty="0"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85801" y="1734979"/>
            <a:ext cx="10801671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latin typeface="Open Sans" charset="0"/>
              <a:ea typeface="Open Sans" charset="0"/>
              <a:cs typeface="Open Sans" charset="0"/>
            </a:endParaRPr>
          </a:p>
          <a:p>
            <a:r>
              <a:rPr lang="ru-RU" sz="1600" b="1" dirty="0" smtClean="0">
                <a:latin typeface="Open Sans" charset="0"/>
                <a:ea typeface="Open Sans" charset="0"/>
                <a:cs typeface="Open Sans" charset="0"/>
              </a:rPr>
              <a:t>Окончательный вывод о месте и способе размещения ТСАФ в МКДТП и ПАОУ делается после исследования:</a:t>
            </a:r>
          </a:p>
          <a:p>
            <a:endParaRPr lang="ru-RU" dirty="0"/>
          </a:p>
        </p:txBody>
      </p:sp>
      <p:sp>
        <p:nvSpPr>
          <p:cNvPr id="37" name="TextBox 36"/>
          <p:cNvSpPr txBox="1"/>
          <p:nvPr/>
        </p:nvSpPr>
        <p:spPr>
          <a:xfrm>
            <a:off x="901824" y="2827704"/>
            <a:ext cx="5096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1600" dirty="0" smtClean="0"/>
              <a:t> </a:t>
            </a:r>
            <a:endParaRPr lang="ru-RU" sz="1600" dirty="0"/>
          </a:p>
        </p:txBody>
      </p:sp>
      <p:sp>
        <p:nvSpPr>
          <p:cNvPr id="38" name="TextBox 37"/>
          <p:cNvSpPr txBox="1"/>
          <p:nvPr/>
        </p:nvSpPr>
        <p:spPr>
          <a:xfrm>
            <a:off x="901824" y="4114800"/>
            <a:ext cx="5096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1600" dirty="0" smtClean="0"/>
              <a:t> </a:t>
            </a:r>
            <a:endParaRPr lang="ru-RU" sz="1600" dirty="0"/>
          </a:p>
        </p:txBody>
      </p:sp>
      <p:sp>
        <p:nvSpPr>
          <p:cNvPr id="39" name="TextBox 38"/>
          <p:cNvSpPr txBox="1"/>
          <p:nvPr/>
        </p:nvSpPr>
        <p:spPr>
          <a:xfrm>
            <a:off x="901824" y="3505200"/>
            <a:ext cx="5096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1600" dirty="0" smtClean="0"/>
              <a:t> </a:t>
            </a:r>
            <a:endParaRPr lang="ru-RU" sz="1600" dirty="0"/>
          </a:p>
        </p:txBody>
      </p:sp>
      <p:sp>
        <p:nvSpPr>
          <p:cNvPr id="40" name="TextBox 39"/>
          <p:cNvSpPr txBox="1"/>
          <p:nvPr/>
        </p:nvSpPr>
        <p:spPr>
          <a:xfrm>
            <a:off x="901824" y="4766846"/>
            <a:ext cx="5096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1600" dirty="0" smtClean="0"/>
              <a:t> 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" y="-11108"/>
            <a:ext cx="12192000" cy="635000"/>
          </a:xfrm>
          <a:prstGeom prst="rect">
            <a:avLst/>
          </a:prstGeom>
        </p:spPr>
      </p:pic>
      <p:sp>
        <p:nvSpPr>
          <p:cNvPr id="31" name="object 31"/>
          <p:cNvSpPr txBox="1">
            <a:spLocks noGrp="1"/>
          </p:cNvSpPr>
          <p:nvPr>
            <p:ph type="sldNum" sz="quarter" idx="7"/>
          </p:nvPr>
        </p:nvSpPr>
        <p:spPr>
          <a:xfrm>
            <a:off x="161615" y="6369248"/>
            <a:ext cx="312420" cy="305212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25400" algn="ctr">
              <a:lnSpc>
                <a:spcPct val="100000"/>
              </a:lnSpc>
              <a:spcBef>
                <a:spcPts val="220"/>
              </a:spcBef>
            </a:pPr>
            <a:r>
              <a:rPr lang="ru-RU" dirty="0" smtClean="0"/>
              <a:t>11</a:t>
            </a:r>
            <a:endParaRPr dirty="0"/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366" y="6332884"/>
            <a:ext cx="1444755" cy="377953"/>
          </a:xfrm>
          <a:prstGeom prst="rect">
            <a:avLst/>
          </a:prstGeom>
        </p:spPr>
      </p:pic>
      <p:sp>
        <p:nvSpPr>
          <p:cNvPr id="34" name="object 2"/>
          <p:cNvSpPr/>
          <p:nvPr/>
        </p:nvSpPr>
        <p:spPr>
          <a:xfrm>
            <a:off x="641350" y="6223000"/>
            <a:ext cx="0" cy="635000"/>
          </a:xfrm>
          <a:custGeom>
            <a:avLst/>
            <a:gdLst/>
            <a:ahLst/>
            <a:cxnLst/>
            <a:rect l="l" t="t" r="r" b="b"/>
            <a:pathLst>
              <a:path h="635000">
                <a:moveTo>
                  <a:pt x="0" y="63500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bg1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Прямоугольник 10"/>
          <p:cNvSpPr/>
          <p:nvPr/>
        </p:nvSpPr>
        <p:spPr>
          <a:xfrm>
            <a:off x="609600" y="762000"/>
            <a:ext cx="109728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dirty="0" smtClean="0">
                <a:latin typeface="Open Sans" charset="0"/>
                <a:ea typeface="Open Sans" charset="0"/>
                <a:cs typeface="Open Sans" charset="0"/>
              </a:rPr>
              <a:t>Железнодорожные переезды, оборудуются ТСАФ в соответствии с Порядком</a:t>
            </a:r>
            <a:r>
              <a:rPr lang="ru-RU" sz="1900" b="1" baseline="30000" dirty="0" smtClean="0">
                <a:latin typeface="Open Sans" charset="0"/>
                <a:ea typeface="Open Sans" charset="0"/>
                <a:cs typeface="Open Sans" charset="0"/>
              </a:rPr>
              <a:t>[1] </a:t>
            </a:r>
            <a:r>
              <a:rPr lang="ru-RU" sz="1900" dirty="0" smtClean="0">
                <a:latin typeface="Open Sans" charset="0"/>
                <a:ea typeface="Open Sans" charset="0"/>
                <a:cs typeface="Open Sans" charset="0"/>
              </a:rPr>
              <a:t>оборудования железнодорожных переездов, расположенных на железнодорожных путях общего пользования, работающими в автоматическом режиме специальными техническими средствами, имеющими функции фото- и киносъемки, видеозаписи, утвержденным Правительством Российской Федерации на основании части 4 статьи 21 Федерального закона от 8 ноября 2007 г. № 257-ФЗ </a:t>
            </a:r>
          </a:p>
          <a:p>
            <a:pPr algn="just"/>
            <a:endParaRPr lang="ru-RU" sz="800" dirty="0" smtClean="0">
              <a:latin typeface="Open Sans" charset="0"/>
              <a:ea typeface="Open Sans" charset="0"/>
              <a:cs typeface="Open Sans" charset="0"/>
            </a:endParaRPr>
          </a:p>
          <a:p>
            <a:pPr algn="just"/>
            <a:r>
              <a:rPr lang="ru-RU" sz="2000" b="1" baseline="30000" dirty="0" smtClean="0">
                <a:latin typeface="Open Sans" charset="0"/>
                <a:ea typeface="Open Sans" charset="0"/>
                <a:cs typeface="Open Sans" charset="0"/>
              </a:rPr>
              <a:t>1]</a:t>
            </a:r>
            <a:r>
              <a:rPr lang="ru-RU" b="1" baseline="30000" dirty="0" smtClean="0"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ru-RU" sz="1600" dirty="0" smtClean="0">
                <a:latin typeface="Open Sans" charset="0"/>
                <a:ea typeface="Open Sans" charset="0"/>
                <a:cs typeface="Open Sans" charset="0"/>
              </a:rPr>
              <a:t>Пункт вступает в действие после утверждение соответствующего порядка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533400" y="133290"/>
            <a:ext cx="31486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Montserrat Light" charset="-52"/>
                <a:ea typeface="Verdana" pitchFamily="34" charset="0"/>
                <a:cs typeface="Times New Roman" pitchFamily="18" charset="0"/>
              </a:rPr>
              <a:t>Положения </a:t>
            </a:r>
            <a:r>
              <a:rPr lang="ru-RU" sz="2000" dirty="0">
                <a:solidFill>
                  <a:schemeClr val="bg1"/>
                </a:solidFill>
                <a:latin typeface="Montserrat Light" charset="-52"/>
                <a:ea typeface="Verdana" pitchFamily="34" charset="0"/>
                <a:cs typeface="Times New Roman" pitchFamily="18" charset="0"/>
              </a:rPr>
              <a:t>Методики</a:t>
            </a:r>
          </a:p>
        </p:txBody>
      </p:sp>
      <p:pic>
        <p:nvPicPr>
          <p:cNvPr id="10" name="Рисунок 9" descr="http://itd1.mycdn.me/image?id=855818773069&amp;t=20&amp;plc=WEB&amp;tkn=*m15i8qiZ9ITKX2CSLe_0wtoOwiM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003848"/>
            <a:ext cx="6882295" cy="33207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" y="-11108"/>
            <a:ext cx="12192000" cy="635000"/>
          </a:xfrm>
          <a:prstGeom prst="rect">
            <a:avLst/>
          </a:prstGeom>
        </p:spPr>
      </p:pic>
      <p:sp>
        <p:nvSpPr>
          <p:cNvPr id="31" name="object 31"/>
          <p:cNvSpPr txBox="1">
            <a:spLocks noGrp="1"/>
          </p:cNvSpPr>
          <p:nvPr>
            <p:ph type="sldNum" sz="quarter" idx="7"/>
          </p:nvPr>
        </p:nvSpPr>
        <p:spPr>
          <a:xfrm>
            <a:off x="161615" y="6369248"/>
            <a:ext cx="312420" cy="305212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25400" algn="ctr">
              <a:lnSpc>
                <a:spcPct val="100000"/>
              </a:lnSpc>
              <a:spcBef>
                <a:spcPts val="220"/>
              </a:spcBef>
            </a:pPr>
            <a:r>
              <a:rPr lang="ru-RU" dirty="0" smtClean="0"/>
              <a:t>12</a:t>
            </a:r>
            <a:endParaRPr dirty="0"/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366" y="6332884"/>
            <a:ext cx="1444755" cy="377953"/>
          </a:xfrm>
          <a:prstGeom prst="rect">
            <a:avLst/>
          </a:prstGeom>
        </p:spPr>
      </p:pic>
      <p:sp>
        <p:nvSpPr>
          <p:cNvPr id="34" name="object 2"/>
          <p:cNvSpPr/>
          <p:nvPr/>
        </p:nvSpPr>
        <p:spPr>
          <a:xfrm>
            <a:off x="641350" y="6223000"/>
            <a:ext cx="0" cy="635000"/>
          </a:xfrm>
          <a:custGeom>
            <a:avLst/>
            <a:gdLst/>
            <a:ahLst/>
            <a:cxnLst/>
            <a:rect l="l" t="t" r="r" b="b"/>
            <a:pathLst>
              <a:path h="635000">
                <a:moveTo>
                  <a:pt x="0" y="63500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bg1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Прямоугольник 10"/>
          <p:cNvSpPr/>
          <p:nvPr/>
        </p:nvSpPr>
        <p:spPr>
          <a:xfrm>
            <a:off x="609600" y="762000"/>
            <a:ext cx="10972800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dirty="0" smtClean="0">
                <a:latin typeface="Open Sans" charset="0"/>
                <a:ea typeface="Open Sans" charset="0"/>
                <a:cs typeface="Open Sans" charset="0"/>
              </a:rPr>
              <a:t>ТСАФ, применяемые совместно с автоматическими пунктами весогабаритного контроля, размещают на участках дорог, отвечающих требованиям, установленным Порядком       осуществления весового и габаритного контроля транспортных средств, в том числе порядком организации пунктов весового и габаритного контроля транспортных средств, утвержденных приказом Минтранса России от 29 марта 2018 г. № 119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533400" y="133290"/>
            <a:ext cx="31486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Montserrat Light" charset="-52"/>
                <a:ea typeface="Verdana" pitchFamily="34" charset="0"/>
                <a:cs typeface="Times New Roman" pitchFamily="18" charset="0"/>
              </a:rPr>
              <a:t>Положения </a:t>
            </a:r>
            <a:r>
              <a:rPr lang="ru-RU" sz="2000" dirty="0">
                <a:solidFill>
                  <a:schemeClr val="bg1"/>
                </a:solidFill>
                <a:latin typeface="Montserrat Light" charset="-52"/>
                <a:ea typeface="Verdana" pitchFamily="34" charset="0"/>
                <a:cs typeface="Times New Roman" pitchFamily="18" charset="0"/>
              </a:rPr>
              <a:t>Методики</a:t>
            </a:r>
          </a:p>
        </p:txBody>
      </p:sp>
      <p:pic>
        <p:nvPicPr>
          <p:cNvPr id="1026" name="Picture 2" descr="C:\Users\goncharov\Desktop\33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84400" y="2337063"/>
            <a:ext cx="7493000" cy="39113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" y="-11108"/>
            <a:ext cx="12192000" cy="635000"/>
          </a:xfrm>
          <a:prstGeom prst="rect">
            <a:avLst/>
          </a:prstGeom>
        </p:spPr>
      </p:pic>
      <p:sp>
        <p:nvSpPr>
          <p:cNvPr id="31" name="object 31"/>
          <p:cNvSpPr txBox="1">
            <a:spLocks noGrp="1"/>
          </p:cNvSpPr>
          <p:nvPr>
            <p:ph type="sldNum" sz="quarter" idx="7"/>
          </p:nvPr>
        </p:nvSpPr>
        <p:spPr>
          <a:xfrm>
            <a:off x="161615" y="6369248"/>
            <a:ext cx="312420" cy="305212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25400" algn="ctr">
              <a:lnSpc>
                <a:spcPct val="100000"/>
              </a:lnSpc>
              <a:spcBef>
                <a:spcPts val="220"/>
              </a:spcBef>
            </a:pPr>
            <a:r>
              <a:rPr lang="ru-RU" dirty="0" smtClean="0"/>
              <a:t>13</a:t>
            </a:r>
            <a:endParaRPr dirty="0"/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366" y="6332884"/>
            <a:ext cx="1444755" cy="377953"/>
          </a:xfrm>
          <a:prstGeom prst="rect">
            <a:avLst/>
          </a:prstGeom>
        </p:spPr>
      </p:pic>
      <p:sp>
        <p:nvSpPr>
          <p:cNvPr id="34" name="object 2"/>
          <p:cNvSpPr/>
          <p:nvPr/>
        </p:nvSpPr>
        <p:spPr>
          <a:xfrm>
            <a:off x="641350" y="6223000"/>
            <a:ext cx="0" cy="635000"/>
          </a:xfrm>
          <a:custGeom>
            <a:avLst/>
            <a:gdLst/>
            <a:ahLst/>
            <a:cxnLst/>
            <a:rect l="l" t="t" r="r" b="b"/>
            <a:pathLst>
              <a:path h="635000">
                <a:moveTo>
                  <a:pt x="0" y="63500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bg1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Прямоугольник 10"/>
          <p:cNvSpPr/>
          <p:nvPr/>
        </p:nvSpPr>
        <p:spPr>
          <a:xfrm>
            <a:off x="609600" y="762000"/>
            <a:ext cx="10972800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dirty="0" smtClean="0">
                <a:latin typeface="Open Sans" charset="0"/>
                <a:ea typeface="Open Sans" charset="0"/>
                <a:cs typeface="Open Sans" charset="0"/>
              </a:rPr>
              <a:t>В целях профилактики возникновения МКДТП и предотвращения </a:t>
            </a:r>
            <a:r>
              <a:rPr lang="ru-RU" sz="1900" dirty="0" err="1" smtClean="0">
                <a:latin typeface="Open Sans" charset="0"/>
                <a:ea typeface="Open Sans" charset="0"/>
                <a:cs typeface="Open Sans" charset="0"/>
              </a:rPr>
              <a:t>заторовых</a:t>
            </a:r>
            <a:r>
              <a:rPr lang="ru-RU" sz="1900" dirty="0" smtClean="0">
                <a:latin typeface="Open Sans" charset="0"/>
                <a:ea typeface="Open Sans" charset="0"/>
                <a:cs typeface="Open Sans" charset="0"/>
              </a:rPr>
              <a:t> ситуаций в результате ДТП из-за нарушений ПДД водителями, ТСАФ допускается устанавливать на участках дорог и улиц при выполнении долгосрочных дорожных работ, а также других долгосрочных работ, требующих временного изменения организации дорожного движения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533400" y="133290"/>
            <a:ext cx="31486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Montserrat Light" charset="-52"/>
                <a:ea typeface="Verdana" pitchFamily="34" charset="0"/>
                <a:cs typeface="Times New Roman" pitchFamily="18" charset="0"/>
              </a:rPr>
              <a:t>Положения </a:t>
            </a:r>
            <a:r>
              <a:rPr lang="ru-RU" sz="2000" dirty="0">
                <a:solidFill>
                  <a:schemeClr val="bg1"/>
                </a:solidFill>
                <a:latin typeface="Montserrat Light" charset="-52"/>
                <a:ea typeface="Verdana" pitchFamily="34" charset="0"/>
                <a:cs typeface="Times New Roman" pitchFamily="18" charset="0"/>
              </a:rPr>
              <a:t>Методики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91680" y="2488126"/>
            <a:ext cx="995732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Font typeface="Wingdings" pitchFamily="2" charset="2"/>
              <a:buChar char="q"/>
            </a:pPr>
            <a:r>
              <a:rPr lang="ru-RU" sz="1700" dirty="0" smtClean="0">
                <a:latin typeface="Open Sans" charset="0"/>
                <a:ea typeface="Open Sans" charset="0"/>
                <a:cs typeface="Open Sans" charset="0"/>
              </a:rPr>
              <a:t>  Зоны контроля ТСАФ должны находиться в пределах зоны работ по ГОСТ Р 58350</a:t>
            </a:r>
          </a:p>
        </p:txBody>
      </p:sp>
      <p:pic>
        <p:nvPicPr>
          <p:cNvPr id="9" name="Picture 4" descr="http://dorinfo.ru/upload/medialibrary/d7b/img_006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00200" y="2960520"/>
            <a:ext cx="5256564" cy="3210461"/>
          </a:xfrm>
          <a:prstGeom prst="rect">
            <a:avLst/>
          </a:prstGeom>
          <a:noFill/>
        </p:spPr>
      </p:pic>
      <p:pic>
        <p:nvPicPr>
          <p:cNvPr id="10" name="Рисунок 9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261" y="2819400"/>
            <a:ext cx="4776539" cy="3372256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" y="-11108"/>
            <a:ext cx="12192000" cy="635000"/>
          </a:xfrm>
          <a:prstGeom prst="rect">
            <a:avLst/>
          </a:prstGeom>
        </p:spPr>
      </p:pic>
      <p:sp>
        <p:nvSpPr>
          <p:cNvPr id="31" name="object 31"/>
          <p:cNvSpPr txBox="1">
            <a:spLocks noGrp="1"/>
          </p:cNvSpPr>
          <p:nvPr>
            <p:ph type="sldNum" sz="quarter" idx="7"/>
          </p:nvPr>
        </p:nvSpPr>
        <p:spPr>
          <a:xfrm>
            <a:off x="161615" y="6369248"/>
            <a:ext cx="312420" cy="305212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25400" algn="ctr">
              <a:lnSpc>
                <a:spcPct val="100000"/>
              </a:lnSpc>
              <a:spcBef>
                <a:spcPts val="220"/>
              </a:spcBef>
            </a:pPr>
            <a:r>
              <a:rPr lang="ru-RU" dirty="0" smtClean="0"/>
              <a:t>14</a:t>
            </a:r>
            <a:endParaRPr dirty="0"/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366" y="6332884"/>
            <a:ext cx="1444755" cy="377953"/>
          </a:xfrm>
          <a:prstGeom prst="rect">
            <a:avLst/>
          </a:prstGeom>
        </p:spPr>
      </p:pic>
      <p:sp>
        <p:nvSpPr>
          <p:cNvPr id="34" name="object 2"/>
          <p:cNvSpPr/>
          <p:nvPr/>
        </p:nvSpPr>
        <p:spPr>
          <a:xfrm>
            <a:off x="641350" y="6223000"/>
            <a:ext cx="0" cy="635000"/>
          </a:xfrm>
          <a:custGeom>
            <a:avLst/>
            <a:gdLst/>
            <a:ahLst/>
            <a:cxnLst/>
            <a:rect l="l" t="t" r="r" b="b"/>
            <a:pathLst>
              <a:path h="635000">
                <a:moveTo>
                  <a:pt x="0" y="63500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bg1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Прямоугольник 10"/>
          <p:cNvSpPr/>
          <p:nvPr/>
        </p:nvSpPr>
        <p:spPr>
          <a:xfrm>
            <a:off x="609600" y="762000"/>
            <a:ext cx="10972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Open Sans" charset="0"/>
                <a:ea typeface="Open Sans" charset="0"/>
                <a:cs typeface="Open Sans" charset="0"/>
              </a:rPr>
              <a:t>При выборе типов и марок (моделей) ТСАФ, необходимо руководствоваться критерием соответствия </a:t>
            </a:r>
            <a:r>
              <a:rPr lang="ru-RU" sz="2000" b="1" dirty="0" smtClean="0">
                <a:latin typeface="Open Sans SemiBold" charset="0"/>
                <a:ea typeface="Open Sans SemiBold" charset="0"/>
                <a:cs typeface="Open Sans SemiBold" charset="0"/>
              </a:rPr>
              <a:t>их технических возможностей</a:t>
            </a:r>
            <a:r>
              <a:rPr lang="ru-RU" sz="2000" b="1" dirty="0" smtClean="0"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ru-RU" sz="2000" dirty="0" smtClean="0">
                <a:latin typeface="Open Sans" charset="0"/>
                <a:ea typeface="Open Sans" charset="0"/>
                <a:cs typeface="Open Sans" charset="0"/>
              </a:rPr>
              <a:t>характеристикам участка дороги, на котором локализуются ДТП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533400" y="133290"/>
            <a:ext cx="31486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Montserrat Light" charset="-52"/>
                <a:ea typeface="Verdana" pitchFamily="34" charset="0"/>
                <a:cs typeface="Times New Roman" pitchFamily="18" charset="0"/>
              </a:rPr>
              <a:t>Положения </a:t>
            </a:r>
            <a:r>
              <a:rPr lang="ru-RU" sz="2000" dirty="0">
                <a:solidFill>
                  <a:schemeClr val="bg1"/>
                </a:solidFill>
                <a:latin typeface="Montserrat Light" charset="-52"/>
                <a:ea typeface="Verdana" pitchFamily="34" charset="0"/>
                <a:cs typeface="Times New Roman" pitchFamily="18" charset="0"/>
              </a:rPr>
              <a:t>Методики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85800" y="1905000"/>
            <a:ext cx="10820400" cy="864096"/>
          </a:xfrm>
          <a:prstGeom prst="rect">
            <a:avLst/>
          </a:prstGeom>
          <a:solidFill>
            <a:schemeClr val="accent5">
              <a:lumMod val="60000"/>
              <a:lumOff val="40000"/>
              <a:alpha val="18000"/>
            </a:schemeClr>
          </a:solidFill>
          <a:ln w="952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6800" rtlCol="0" anchor="ctr"/>
          <a:lstStyle/>
          <a:p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rPr>
              <a:t>Следует максимально использовать технические возможности конкретных моделей  </a:t>
            </a:r>
            <a:r>
              <a:rPr lang="ru-RU" sz="1600" b="1" dirty="0" smtClean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</a:rPr>
              <a:t>(возможность контроля обоих направлений движения, возможность фиксации нескольких видов нарушений ПДД и т.п.) </a:t>
            </a:r>
          </a:p>
          <a:p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7" name="Picture 2" descr="C:\Documents and Settings\Артем\Рабочий стол\Фотовидеофиксация\Картинки для презентации\STRELKA_TRASSER_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29780" y="4141991"/>
            <a:ext cx="3780420" cy="19853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0">
            <a:solidFill>
              <a:schemeClr val="tx2">
                <a:lumMod val="60000"/>
                <a:lumOff val="40000"/>
              </a:schemeClr>
            </a:solidFill>
          </a:ln>
          <a:effectLst/>
        </p:spPr>
      </p:pic>
      <p:pic>
        <p:nvPicPr>
          <p:cNvPr id="18" name="Picture 3" descr="C:\Documents and Settings\Артем\Рабочий стол\Фотовидеофиксация\Картинки для презентации\крис с1.jpg"/>
          <p:cNvPicPr>
            <a:picLocks noChangeAspect="1" noChangeArrowheads="1"/>
          </p:cNvPicPr>
          <p:nvPr/>
        </p:nvPicPr>
        <p:blipFill>
          <a:blip r:embed="rId6" cstate="print"/>
          <a:srcRect r="30967"/>
          <a:stretch>
            <a:fillRect/>
          </a:stretch>
        </p:blipFill>
        <p:spPr bwMode="auto">
          <a:xfrm>
            <a:off x="7010400" y="4093316"/>
            <a:ext cx="3583040" cy="20653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0">
            <a:solidFill>
              <a:srgbClr val="4C7FBC"/>
            </a:solidFill>
          </a:ln>
          <a:effectLst/>
        </p:spPr>
      </p:pic>
      <p:pic>
        <p:nvPicPr>
          <p:cNvPr id="19" name="Picture 4" descr="C:\Documents and Settings\Артем\Рабочий стол\Фотовидеофиксация\Картинки для презентации\крис с.jpg"/>
          <p:cNvPicPr>
            <a:picLocks noChangeAspect="1" noChangeArrowheads="1"/>
          </p:cNvPicPr>
          <p:nvPr/>
        </p:nvPicPr>
        <p:blipFill>
          <a:blip r:embed="rId7" cstate="print"/>
          <a:srcRect b="14843"/>
          <a:stretch>
            <a:fillRect/>
          </a:stretch>
        </p:blipFill>
        <p:spPr bwMode="auto">
          <a:xfrm>
            <a:off x="7775806" y="2895600"/>
            <a:ext cx="2052228" cy="11035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0">
            <a:solidFill>
              <a:srgbClr val="4C7FBC"/>
            </a:solidFill>
          </a:ln>
          <a:effectLst/>
        </p:spPr>
      </p:pic>
      <p:pic>
        <p:nvPicPr>
          <p:cNvPr id="20" name="Picture 6" descr="C:\Documents and Settings\Артем\Рабочий стол\Фотовидеофиксация\Картинки для презентации\стрелка1.jpg"/>
          <p:cNvPicPr>
            <a:picLocks noChangeAspect="1" noChangeArrowheads="1"/>
          </p:cNvPicPr>
          <p:nvPr/>
        </p:nvPicPr>
        <p:blipFill>
          <a:blip r:embed="rId8" cstate="print"/>
          <a:srcRect l="6667" t="9156" r="20000" b="26749"/>
          <a:stretch>
            <a:fillRect/>
          </a:stretch>
        </p:blipFill>
        <p:spPr bwMode="auto">
          <a:xfrm>
            <a:off x="2367862" y="2895600"/>
            <a:ext cx="2088232" cy="11162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0">
            <a:solidFill>
              <a:srgbClr val="4C7FBC"/>
            </a:solidFill>
          </a:ln>
          <a:effectLst/>
        </p:spPr>
      </p:pic>
      <p:sp>
        <p:nvSpPr>
          <p:cNvPr id="21" name="TextBox 20"/>
          <p:cNvSpPr txBox="1"/>
          <p:nvPr/>
        </p:nvSpPr>
        <p:spPr>
          <a:xfrm>
            <a:off x="2438400" y="6172200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Open Sans" charset="0"/>
                <a:ea typeface="Open Sans" charset="0"/>
                <a:cs typeface="Open Sans" charset="0"/>
              </a:rPr>
              <a:t>4 полосы</a:t>
            </a:r>
            <a:endParaRPr lang="ru-RU" b="1" dirty="0"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848600" y="6172200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Open Sans" charset="0"/>
                <a:ea typeface="Open Sans" charset="0"/>
                <a:cs typeface="Open Sans" charset="0"/>
              </a:rPr>
              <a:t>1 полоса</a:t>
            </a:r>
            <a:endParaRPr lang="ru-RU" b="1" dirty="0">
              <a:latin typeface="Open Sans" charset="0"/>
              <a:ea typeface="Open Sans" charset="0"/>
              <a:cs typeface="Open Sans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" y="-11108"/>
            <a:ext cx="12192000" cy="635000"/>
          </a:xfrm>
          <a:prstGeom prst="rect">
            <a:avLst/>
          </a:prstGeom>
        </p:spPr>
      </p:pic>
      <p:sp>
        <p:nvSpPr>
          <p:cNvPr id="31" name="object 31"/>
          <p:cNvSpPr txBox="1">
            <a:spLocks noGrp="1"/>
          </p:cNvSpPr>
          <p:nvPr>
            <p:ph type="sldNum" sz="quarter" idx="7"/>
          </p:nvPr>
        </p:nvSpPr>
        <p:spPr>
          <a:xfrm>
            <a:off x="161615" y="6369248"/>
            <a:ext cx="312420" cy="305212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25400" algn="ctr">
              <a:lnSpc>
                <a:spcPct val="100000"/>
              </a:lnSpc>
              <a:spcBef>
                <a:spcPts val="220"/>
              </a:spcBef>
            </a:pPr>
            <a:r>
              <a:rPr lang="ru-RU" dirty="0" smtClean="0"/>
              <a:t>15</a:t>
            </a:r>
            <a:endParaRPr dirty="0"/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366" y="6332884"/>
            <a:ext cx="1444755" cy="377953"/>
          </a:xfrm>
          <a:prstGeom prst="rect">
            <a:avLst/>
          </a:prstGeom>
        </p:spPr>
      </p:pic>
      <p:sp>
        <p:nvSpPr>
          <p:cNvPr id="34" name="object 2"/>
          <p:cNvSpPr/>
          <p:nvPr/>
        </p:nvSpPr>
        <p:spPr>
          <a:xfrm>
            <a:off x="641350" y="6223000"/>
            <a:ext cx="0" cy="635000"/>
          </a:xfrm>
          <a:custGeom>
            <a:avLst/>
            <a:gdLst/>
            <a:ahLst/>
            <a:cxnLst/>
            <a:rect l="l" t="t" r="r" b="b"/>
            <a:pathLst>
              <a:path h="635000">
                <a:moveTo>
                  <a:pt x="0" y="63500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bg1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Прямоугольник 10"/>
          <p:cNvSpPr/>
          <p:nvPr/>
        </p:nvSpPr>
        <p:spPr>
          <a:xfrm>
            <a:off x="609600" y="762000"/>
            <a:ext cx="109728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dirty="0" smtClean="0">
                <a:latin typeface="Open Sans" charset="0"/>
                <a:ea typeface="Open Sans" charset="0"/>
                <a:cs typeface="Open Sans" charset="0"/>
              </a:rPr>
              <a:t>Для обеспечения эффективности применения ТСАФ следует обеспечить возможность их передислокации посредством развития систем телекоммуникаций, позволяющих осуществлять подключения одного ТСАФ, перемещая его по нескольким МКДТП и ПАОУ в зависимости от условий движения и результатов анализа аварийности 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533400" y="133290"/>
            <a:ext cx="31486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Montserrat Light" charset="-52"/>
                <a:ea typeface="Verdana" pitchFamily="34" charset="0"/>
                <a:cs typeface="Times New Roman" pitchFamily="18" charset="0"/>
              </a:rPr>
              <a:t>Положения </a:t>
            </a:r>
            <a:r>
              <a:rPr lang="ru-RU" sz="2000" dirty="0">
                <a:solidFill>
                  <a:schemeClr val="bg1"/>
                </a:solidFill>
                <a:latin typeface="Montserrat Light" charset="-52"/>
                <a:ea typeface="Verdana" pitchFamily="34" charset="0"/>
                <a:cs typeface="Times New Roman" pitchFamily="18" charset="0"/>
              </a:rPr>
              <a:t>Методики</a:t>
            </a:r>
          </a:p>
        </p:txBody>
      </p:sp>
      <p:sp>
        <p:nvSpPr>
          <p:cNvPr id="12" name="Равнобедренный треугольник 11"/>
          <p:cNvSpPr/>
          <p:nvPr/>
        </p:nvSpPr>
        <p:spPr>
          <a:xfrm rot="5400000">
            <a:off x="1179004" y="2419164"/>
            <a:ext cx="288032" cy="360040"/>
          </a:xfrm>
          <a:prstGeom prst="triangle">
            <a:avLst/>
          </a:prstGeom>
          <a:solidFill>
            <a:srgbClr val="CC0000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 rot="5400000">
            <a:off x="1179003" y="3088197"/>
            <a:ext cx="288034" cy="360040"/>
          </a:xfrm>
          <a:prstGeom prst="triangle">
            <a:avLst/>
          </a:prstGeom>
          <a:solidFill>
            <a:srgbClr val="21B128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590328" y="2438400"/>
            <a:ext cx="2448272" cy="1639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Open Sans Light" charset="0"/>
                <a:ea typeface="Open Sans Light" charset="0"/>
                <a:cs typeface="Open Sans Light" charset="0"/>
              </a:rPr>
              <a:t>Стационарные ТСАФ, </a:t>
            </a:r>
          </a:p>
          <a:p>
            <a:r>
              <a:rPr lang="ru-RU" sz="1400" dirty="0" smtClean="0">
                <a:latin typeface="Open Sans Light" charset="0"/>
                <a:ea typeface="Open Sans Light" charset="0"/>
                <a:cs typeface="Open Sans Light" charset="0"/>
              </a:rPr>
              <a:t>действующая схема</a:t>
            </a:r>
          </a:p>
          <a:p>
            <a:endParaRPr lang="ru-RU" sz="1400" dirty="0" smtClean="0">
              <a:latin typeface="Open Sans Light" charset="0"/>
              <a:ea typeface="Open Sans Light" charset="0"/>
              <a:cs typeface="Open Sans Light" charset="0"/>
            </a:endParaRPr>
          </a:p>
          <a:p>
            <a:r>
              <a:rPr lang="ru-RU" sz="1400" dirty="0" smtClean="0">
                <a:latin typeface="Open Sans Light" charset="0"/>
                <a:ea typeface="Open Sans Light" charset="0"/>
                <a:cs typeface="Open Sans Light" charset="0"/>
              </a:rPr>
              <a:t>Стационарные ТСАФ, </a:t>
            </a:r>
          </a:p>
          <a:p>
            <a:r>
              <a:rPr lang="ru-RU" sz="1400" dirty="0" smtClean="0">
                <a:latin typeface="Open Sans Light" charset="0"/>
                <a:ea typeface="Open Sans Light" charset="0"/>
                <a:cs typeface="Open Sans Light" charset="0"/>
              </a:rPr>
              <a:t>схема передислокации</a:t>
            </a:r>
          </a:p>
          <a:p>
            <a:endParaRPr lang="ru-RU" sz="1400" dirty="0" smtClean="0">
              <a:latin typeface="Open Sans Light" charset="0"/>
              <a:ea typeface="Open Sans Light" charset="0"/>
              <a:cs typeface="Open Sans Light" charset="0"/>
            </a:endParaRPr>
          </a:p>
          <a:p>
            <a:r>
              <a:rPr lang="ru-RU" sz="1400" dirty="0" smtClean="0">
                <a:latin typeface="Open Sans Light" charset="0"/>
                <a:ea typeface="Open Sans Light" charset="0"/>
                <a:cs typeface="Open Sans Light" charset="0"/>
              </a:rPr>
              <a:t>Передвижные ТСАФ</a:t>
            </a:r>
            <a:endParaRPr lang="ru-RU" sz="1400" dirty="0">
              <a:latin typeface="Open Sans Light" charset="0"/>
              <a:ea typeface="Open Sans Light" charset="0"/>
              <a:cs typeface="Open Sans Light" charset="0"/>
            </a:endParaRPr>
          </a:p>
        </p:txBody>
      </p:sp>
      <p:sp>
        <p:nvSpPr>
          <p:cNvPr id="15" name="Равнобедренный треугольник 14"/>
          <p:cNvSpPr/>
          <p:nvPr/>
        </p:nvSpPr>
        <p:spPr>
          <a:xfrm rot="5400000">
            <a:off x="1179003" y="3714563"/>
            <a:ext cx="288034" cy="360040"/>
          </a:xfrm>
          <a:prstGeom prst="triangle">
            <a:avLst/>
          </a:prstGeom>
          <a:solidFill>
            <a:srgbClr val="7030A0">
              <a:alpha val="82000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057400"/>
            <a:ext cx="5181600" cy="3178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Скругленный прямоугольник 16"/>
          <p:cNvSpPr/>
          <p:nvPr/>
        </p:nvSpPr>
        <p:spPr>
          <a:xfrm>
            <a:off x="609600" y="5360427"/>
            <a:ext cx="10972800" cy="811773"/>
          </a:xfrm>
          <a:prstGeom prst="roundRect">
            <a:avLst/>
          </a:prstGeom>
          <a:solidFill>
            <a:schemeClr val="accent5">
              <a:lumMod val="20000"/>
              <a:lumOff val="80000"/>
              <a:alpha val="12000"/>
            </a:schemeClr>
          </a:solidFill>
          <a:ln w="25400">
            <a:solidFill>
              <a:schemeClr val="bg1">
                <a:lumMod val="85000"/>
              </a:schemeClr>
            </a:solidFill>
            <a:prstDash val="sysDot"/>
          </a:ln>
          <a:effectLst/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0" h="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700" dirty="0">
                <a:solidFill>
                  <a:schemeClr val="tx1"/>
                </a:solidFill>
                <a:latin typeface="Open Sans Light" charset="0"/>
                <a:ea typeface="Open Sans Light" charset="0"/>
                <a:cs typeface="Open Sans Light" charset="0"/>
              </a:rPr>
              <a:t>Для определения возможности передислокации ТСАФ владельцам автомобильных дорог и улиц следует осуществлять анализ аварийности и мониторинг количества фиксируемых ТСАФ нарушений ПДД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" y="-11108"/>
            <a:ext cx="12192000" cy="635000"/>
          </a:xfrm>
          <a:prstGeom prst="rect">
            <a:avLst/>
          </a:prstGeom>
        </p:spPr>
      </p:pic>
      <p:sp>
        <p:nvSpPr>
          <p:cNvPr id="31" name="object 31"/>
          <p:cNvSpPr txBox="1">
            <a:spLocks noGrp="1"/>
          </p:cNvSpPr>
          <p:nvPr>
            <p:ph type="sldNum" sz="quarter" idx="7"/>
          </p:nvPr>
        </p:nvSpPr>
        <p:spPr>
          <a:xfrm>
            <a:off x="161615" y="6369248"/>
            <a:ext cx="312420" cy="305212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25400" algn="ctr">
              <a:lnSpc>
                <a:spcPct val="100000"/>
              </a:lnSpc>
              <a:spcBef>
                <a:spcPts val="220"/>
              </a:spcBef>
            </a:pPr>
            <a:r>
              <a:rPr lang="ru-RU" dirty="0" smtClean="0"/>
              <a:t>16</a:t>
            </a:r>
            <a:endParaRPr dirty="0"/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366" y="6332884"/>
            <a:ext cx="1444755" cy="377953"/>
          </a:xfrm>
          <a:prstGeom prst="rect">
            <a:avLst/>
          </a:prstGeom>
        </p:spPr>
      </p:pic>
      <p:sp>
        <p:nvSpPr>
          <p:cNvPr id="34" name="object 2"/>
          <p:cNvSpPr/>
          <p:nvPr/>
        </p:nvSpPr>
        <p:spPr>
          <a:xfrm>
            <a:off x="641350" y="6223000"/>
            <a:ext cx="0" cy="635000"/>
          </a:xfrm>
          <a:custGeom>
            <a:avLst/>
            <a:gdLst/>
            <a:ahLst/>
            <a:cxnLst/>
            <a:rect l="l" t="t" r="r" b="b"/>
            <a:pathLst>
              <a:path h="635000">
                <a:moveTo>
                  <a:pt x="0" y="63500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bg1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Прямоугольник 10"/>
          <p:cNvSpPr/>
          <p:nvPr/>
        </p:nvSpPr>
        <p:spPr>
          <a:xfrm>
            <a:off x="609600" y="706904"/>
            <a:ext cx="10972800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dirty="0" smtClean="0">
                <a:latin typeface="Open Sans" charset="0"/>
                <a:ea typeface="Open Sans" charset="0"/>
                <a:cs typeface="Open Sans" charset="0"/>
              </a:rPr>
              <a:t>Целью проведения анализа и мониторинга является выявление признаков </a:t>
            </a:r>
            <a:r>
              <a:rPr lang="ru-RU" sz="1900" dirty="0" smtClean="0">
                <a:latin typeface="Open Sans SemiBold" charset="0"/>
                <a:ea typeface="Open Sans SemiBold" charset="0"/>
                <a:cs typeface="Open Sans SemiBold" charset="0"/>
              </a:rPr>
              <a:t>полной ликвидации</a:t>
            </a:r>
            <a:r>
              <a:rPr lang="ru-RU" sz="1900" dirty="0" smtClean="0">
                <a:latin typeface="Open Sans" charset="0"/>
                <a:ea typeface="Open Sans" charset="0"/>
                <a:cs typeface="Open Sans" charset="0"/>
              </a:rPr>
              <a:t> причин и условий аварийности в МКДТП, а также </a:t>
            </a:r>
            <a:r>
              <a:rPr lang="ru-RU" sz="1900" dirty="0" smtClean="0">
                <a:latin typeface="Open Sans SemiBold" charset="0"/>
                <a:ea typeface="Open Sans SemiBold" charset="0"/>
                <a:cs typeface="Open Sans SemiBold" charset="0"/>
              </a:rPr>
              <a:t>стабильного спада </a:t>
            </a:r>
            <a:r>
              <a:rPr lang="ru-RU" sz="1900" dirty="0" smtClean="0">
                <a:latin typeface="Open Sans" charset="0"/>
                <a:ea typeface="Open Sans" charset="0"/>
                <a:cs typeface="Open Sans" charset="0"/>
              </a:rPr>
              <a:t>количества фиксируемых нарушений ПДД 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533400" y="133290"/>
            <a:ext cx="31486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Montserrat Light" charset="-52"/>
                <a:ea typeface="Verdana" pitchFamily="34" charset="0"/>
                <a:cs typeface="Times New Roman" pitchFamily="18" charset="0"/>
              </a:rPr>
              <a:t>Положения </a:t>
            </a:r>
            <a:r>
              <a:rPr lang="ru-RU" sz="2000" dirty="0">
                <a:solidFill>
                  <a:schemeClr val="bg1"/>
                </a:solidFill>
                <a:latin typeface="Montserrat Light" charset="-52"/>
                <a:ea typeface="Verdana" pitchFamily="34" charset="0"/>
                <a:cs typeface="Times New Roman" pitchFamily="18" charset="0"/>
              </a:rPr>
              <a:t>Методики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09600" y="3962400"/>
            <a:ext cx="10972800" cy="1143000"/>
          </a:xfrm>
          <a:prstGeom prst="roundRect">
            <a:avLst/>
          </a:prstGeom>
          <a:solidFill>
            <a:schemeClr val="accent5">
              <a:lumMod val="20000"/>
              <a:lumOff val="80000"/>
              <a:alpha val="12000"/>
            </a:schemeClr>
          </a:solidFill>
          <a:ln w="25400">
            <a:solidFill>
              <a:schemeClr val="bg1">
                <a:lumMod val="85000"/>
              </a:schemeClr>
            </a:solidFill>
            <a:prstDash val="sysDot"/>
          </a:ln>
          <a:effectLst/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0" h="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700" dirty="0" smtClean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rPr>
              <a:t>При принятии решения о передислокации стационарных ТСАФ в первую очередь учитывается устойчивое снижение аварийности на контролируемом участке, во вторую очередь – укрепление транспортной дисциплины водителей транспортных средств (снижение количества фиксируемых нарушений ПДД).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647056" y="1676401"/>
            <a:ext cx="10859144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200" b="1" dirty="0" smtClean="0">
              <a:latin typeface="Open Sans Light" charset="0"/>
              <a:ea typeface="Open Sans Light" charset="0"/>
              <a:cs typeface="Open Sans Light" charset="0"/>
            </a:endParaRPr>
          </a:p>
          <a:p>
            <a:endParaRPr lang="ru-RU" sz="900" dirty="0" smtClean="0">
              <a:latin typeface="Open Sans Light" charset="0"/>
              <a:ea typeface="Open Sans Light" charset="0"/>
              <a:cs typeface="Open Sans Light" charset="0"/>
            </a:endParaRPr>
          </a:p>
          <a:p>
            <a:pPr marL="720000" algn="just"/>
            <a:r>
              <a:rPr lang="ru-RU" sz="1600" dirty="0" smtClean="0">
                <a:latin typeface="Open Sans Light" charset="0"/>
                <a:ea typeface="Open Sans Light" charset="0"/>
                <a:cs typeface="Open Sans Light" charset="0"/>
              </a:rPr>
              <a:t>Под полной ликвидацией причин и условий аварийности в МКДТП следует понимать событие, при котором на данном участке дороги или улицы в течение одного года не произошло ни одного </a:t>
            </a:r>
            <a:r>
              <a:rPr lang="ru-RU" sz="1600" dirty="0" smtClean="0">
                <a:latin typeface="Open Sans Light" charset="0"/>
                <a:ea typeface="Open Sans Light" charset="0"/>
                <a:cs typeface="Open Sans Light" charset="0"/>
              </a:rPr>
              <a:t>ДТП с пострадавшими. </a:t>
            </a:r>
            <a:endParaRPr lang="ru-RU" sz="1600" dirty="0" smtClean="0">
              <a:latin typeface="Open Sans Light" charset="0"/>
              <a:ea typeface="Open Sans Light" charset="0"/>
              <a:cs typeface="Open Sans Light" charset="0"/>
            </a:endParaRPr>
          </a:p>
          <a:p>
            <a:endParaRPr lang="ru-RU" sz="900" dirty="0" smtClean="0">
              <a:latin typeface="Open Sans Light" charset="0"/>
              <a:ea typeface="Open Sans Light" charset="0"/>
              <a:cs typeface="Open Sans Light" charset="0"/>
            </a:endParaRPr>
          </a:p>
          <a:p>
            <a:pPr marL="720000" algn="just"/>
            <a:r>
              <a:rPr lang="ru-RU" sz="1600" dirty="0" smtClean="0">
                <a:latin typeface="Open Sans Light" charset="0"/>
                <a:ea typeface="Open Sans Light" charset="0"/>
                <a:cs typeface="Open Sans Light" charset="0"/>
              </a:rPr>
              <a:t>Под стабильным спадом следует понимать снижение более чем на 80% количества фиксируемых нарушений ПДД в течение полугода, с даты установки ТСАФ, например в ПАОУ </a:t>
            </a:r>
            <a:endParaRPr lang="ru-RU" sz="1600" dirty="0">
              <a:latin typeface="Open Sans Light" charset="0"/>
              <a:ea typeface="Open Sans Light" charset="0"/>
              <a:cs typeface="Open Sans Light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62000" y="2895600"/>
            <a:ext cx="460133" cy="4582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✓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762000" y="2057400"/>
            <a:ext cx="460133" cy="4582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✓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" y="-11108"/>
            <a:ext cx="12192000" cy="635000"/>
          </a:xfrm>
          <a:prstGeom prst="rect">
            <a:avLst/>
          </a:prstGeom>
        </p:spPr>
      </p:pic>
      <p:sp>
        <p:nvSpPr>
          <p:cNvPr id="31" name="object 31"/>
          <p:cNvSpPr txBox="1">
            <a:spLocks noGrp="1"/>
          </p:cNvSpPr>
          <p:nvPr>
            <p:ph type="sldNum" sz="quarter" idx="7"/>
          </p:nvPr>
        </p:nvSpPr>
        <p:spPr>
          <a:xfrm>
            <a:off x="161615" y="6369248"/>
            <a:ext cx="312420" cy="305212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25400" algn="ctr">
              <a:lnSpc>
                <a:spcPct val="100000"/>
              </a:lnSpc>
              <a:spcBef>
                <a:spcPts val="220"/>
              </a:spcBef>
            </a:pPr>
            <a:r>
              <a:rPr lang="ru-RU" smtClean="0"/>
              <a:t>17</a:t>
            </a:r>
            <a:endParaRPr dirty="0"/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366" y="6332884"/>
            <a:ext cx="1444755" cy="377953"/>
          </a:xfrm>
          <a:prstGeom prst="rect">
            <a:avLst/>
          </a:prstGeom>
        </p:spPr>
      </p:pic>
      <p:sp>
        <p:nvSpPr>
          <p:cNvPr id="34" name="object 2"/>
          <p:cNvSpPr/>
          <p:nvPr/>
        </p:nvSpPr>
        <p:spPr>
          <a:xfrm>
            <a:off x="641350" y="6223000"/>
            <a:ext cx="0" cy="635000"/>
          </a:xfrm>
          <a:custGeom>
            <a:avLst/>
            <a:gdLst/>
            <a:ahLst/>
            <a:cxnLst/>
            <a:rect l="l" t="t" r="r" b="b"/>
            <a:pathLst>
              <a:path h="635000">
                <a:moveTo>
                  <a:pt x="0" y="63500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bg1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Прямоугольник 10"/>
          <p:cNvSpPr/>
          <p:nvPr/>
        </p:nvSpPr>
        <p:spPr>
          <a:xfrm>
            <a:off x="609600" y="762000"/>
            <a:ext cx="10972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Open Sans SemiBold" charset="0"/>
                <a:ea typeface="Open Sans SemiBold" charset="0"/>
                <a:cs typeface="Open Sans SemiBold" charset="0"/>
              </a:rPr>
              <a:t>Правила перемещения ТСАФ</a:t>
            </a:r>
            <a:endParaRPr lang="ru-RU" sz="2000" b="1" dirty="0"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33400" y="133290"/>
            <a:ext cx="31486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Montserrat Light" charset="-52"/>
                <a:ea typeface="Verdana" pitchFamily="34" charset="0"/>
                <a:cs typeface="Times New Roman" pitchFamily="18" charset="0"/>
              </a:rPr>
              <a:t>Положения </a:t>
            </a:r>
            <a:r>
              <a:rPr lang="ru-RU" sz="2000" dirty="0">
                <a:solidFill>
                  <a:schemeClr val="bg1"/>
                </a:solidFill>
                <a:latin typeface="Montserrat Light" charset="-52"/>
                <a:ea typeface="Verdana" pitchFamily="34" charset="0"/>
                <a:cs typeface="Times New Roman" pitchFamily="18" charset="0"/>
              </a:rPr>
              <a:t>Методики</a:t>
            </a:r>
          </a:p>
        </p:txBody>
      </p:sp>
      <p:sp>
        <p:nvSpPr>
          <p:cNvPr id="12" name="Прямоугольник с двумя скругленными соседними углами 11"/>
          <p:cNvSpPr/>
          <p:nvPr/>
        </p:nvSpPr>
        <p:spPr>
          <a:xfrm flipV="1">
            <a:off x="762000" y="1371600"/>
            <a:ext cx="10668000" cy="990600"/>
          </a:xfrm>
          <a:prstGeom prst="round2SameRect">
            <a:avLst/>
          </a:prstGeom>
          <a:solidFill>
            <a:srgbClr val="0062AC">
              <a:alpha val="23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144000" rtlCol="0" anchor="ctr"/>
          <a:lstStyle/>
          <a:p>
            <a:pPr lvl="0"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</a:p>
          <a:p>
            <a:pPr lvl="0" algn="just"/>
            <a:endParaRPr lang="ru-RU" sz="15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с двумя скругленными соседними углами 12"/>
          <p:cNvSpPr/>
          <p:nvPr/>
        </p:nvSpPr>
        <p:spPr>
          <a:xfrm flipV="1">
            <a:off x="2286000" y="3048000"/>
            <a:ext cx="7467600" cy="1524000"/>
          </a:xfrm>
          <a:prstGeom prst="round2SameRect">
            <a:avLst/>
          </a:prstGeom>
          <a:solidFill>
            <a:srgbClr val="0062AC">
              <a:alpha val="23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144000" rtlCol="0" anchor="ctr"/>
          <a:lstStyle/>
          <a:p>
            <a:pPr lvl="0"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</a:p>
          <a:p>
            <a:pPr lvl="0" algn="just"/>
            <a:endParaRPr lang="ru-RU" sz="15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с двумя скругленными соседними углами 13"/>
          <p:cNvSpPr/>
          <p:nvPr/>
        </p:nvSpPr>
        <p:spPr>
          <a:xfrm flipV="1">
            <a:off x="3657600" y="5312296"/>
            <a:ext cx="4876800" cy="859904"/>
          </a:xfrm>
          <a:prstGeom prst="round2SameRect">
            <a:avLst/>
          </a:prstGeom>
          <a:solidFill>
            <a:srgbClr val="0062AC">
              <a:alpha val="23000"/>
            </a:srgb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144000" rtlCol="0" anchor="ctr"/>
          <a:lstStyle/>
          <a:p>
            <a:pPr lvl="0"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</a:p>
          <a:p>
            <a:pPr lvl="0" algn="just"/>
            <a:endParaRPr lang="ru-RU" sz="15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90600" y="1518047"/>
            <a:ext cx="10287000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dirty="0" smtClean="0">
                <a:latin typeface="Open Sans" charset="0"/>
                <a:ea typeface="Open Sans" charset="0"/>
                <a:cs typeface="Open Sans" charset="0"/>
              </a:rPr>
              <a:t>На этапе создания развитой </a:t>
            </a:r>
            <a:r>
              <a:rPr lang="ru-RU" sz="1700" smtClean="0">
                <a:latin typeface="Open Sans" charset="0"/>
                <a:ea typeface="Open Sans" charset="0"/>
                <a:cs typeface="Open Sans" charset="0"/>
              </a:rPr>
              <a:t>системы ТСАФ их </a:t>
            </a:r>
            <a:r>
              <a:rPr lang="ru-RU" sz="1700" dirty="0" smtClean="0">
                <a:latin typeface="Open Sans" charset="0"/>
                <a:ea typeface="Open Sans" charset="0"/>
                <a:cs typeface="Open Sans" charset="0"/>
              </a:rPr>
              <a:t>рекомендуется перемещать </a:t>
            </a:r>
            <a:r>
              <a:rPr lang="ru-RU" sz="1700" b="1" dirty="0" smtClean="0">
                <a:latin typeface="Open Sans SemiBold" charset="0"/>
                <a:ea typeface="Open Sans SemiBold" charset="0"/>
                <a:cs typeface="Open Sans SemiBold" charset="0"/>
              </a:rPr>
              <a:t>один раз </a:t>
            </a:r>
            <a:r>
              <a:rPr lang="ru-RU" sz="1700" dirty="0" smtClean="0">
                <a:latin typeface="Open Sans" charset="0"/>
                <a:ea typeface="Open Sans" charset="0"/>
                <a:cs typeface="Open Sans" charset="0"/>
              </a:rPr>
              <a:t>в период от 3 до 6 месяцев  между опасными участками по результатам анализа аварийности и мониторинга фиксируемых нарушений ПДД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286000" y="3105596"/>
            <a:ext cx="7543800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dirty="0" smtClean="0">
                <a:latin typeface="Open Sans" charset="0"/>
                <a:ea typeface="Open Sans" charset="0"/>
                <a:cs typeface="Open Sans" charset="0"/>
              </a:rPr>
              <a:t>Решение о передислокации принимается при выявлении признаков </a:t>
            </a:r>
          </a:p>
          <a:p>
            <a:pPr lvl="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dirty="0" smtClean="0">
                <a:latin typeface="Open Sans" charset="0"/>
                <a:ea typeface="Open Sans" charset="0"/>
                <a:cs typeface="Open Sans" charset="0"/>
              </a:rPr>
              <a:t>              </a:t>
            </a:r>
            <a:r>
              <a:rPr lang="ru-RU" sz="1700" dirty="0" smtClean="0">
                <a:latin typeface="Open Sans SemiBold" charset="0"/>
                <a:ea typeface="Open Sans SemiBold" charset="0"/>
                <a:cs typeface="Open Sans SemiBold" charset="0"/>
              </a:rPr>
              <a:t>стабильного спада </a:t>
            </a:r>
            <a:r>
              <a:rPr lang="ru-RU" sz="1700" dirty="0" smtClean="0">
                <a:latin typeface="Open Sans" charset="0"/>
                <a:ea typeface="Open Sans" charset="0"/>
                <a:cs typeface="Open Sans" charset="0"/>
              </a:rPr>
              <a:t>фиксируемых нарушений ПДД</a:t>
            </a:r>
          </a:p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dirty="0" smtClean="0">
                <a:latin typeface="Open Sans" charset="0"/>
                <a:ea typeface="Open Sans" charset="0"/>
                <a:cs typeface="Open Sans" charset="0"/>
              </a:rPr>
              <a:t>____________________________________________________</a:t>
            </a:r>
          </a:p>
          <a:p>
            <a:pPr lvl="0" algn="ctr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ru-RU" sz="1500" dirty="0" smtClean="0">
                <a:latin typeface="Open Sans Light" charset="0"/>
                <a:ea typeface="Open Sans Light" charset="0"/>
                <a:cs typeface="Open Sans Light" charset="0"/>
              </a:rPr>
              <a:t>Из МКДТП до полной ликвидации причин и условий </a:t>
            </a:r>
          </a:p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500" dirty="0" smtClean="0">
                <a:latin typeface="Open Sans Light" charset="0"/>
                <a:ea typeface="Open Sans Light" charset="0"/>
                <a:cs typeface="Open Sans Light" charset="0"/>
              </a:rPr>
              <a:t>аварийности ТСАФ перемещать </a:t>
            </a:r>
            <a:r>
              <a:rPr lang="ru-RU" sz="1500" b="1" dirty="0" smtClean="0">
                <a:latin typeface="Open Sans Light" charset="0"/>
                <a:ea typeface="Open Sans Light" charset="0"/>
                <a:cs typeface="Open Sans Light" charset="0"/>
              </a:rPr>
              <a:t>не рекомендуется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810000" y="5404247"/>
            <a:ext cx="45720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dirty="0" smtClean="0">
                <a:latin typeface="Open Sans" charset="0"/>
                <a:ea typeface="Open Sans" charset="0"/>
                <a:cs typeface="Open Sans" charset="0"/>
              </a:rPr>
              <a:t>Устанавливается муляж и (или) имитатор</a:t>
            </a:r>
          </a:p>
          <a:p>
            <a:pPr lvl="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dirty="0" smtClean="0">
                <a:latin typeface="Open Sans" charset="0"/>
                <a:ea typeface="Open Sans" charset="0"/>
                <a:cs typeface="Open Sans" charset="0"/>
              </a:rPr>
              <a:t>    в месте первичной установки ТСАФ</a:t>
            </a:r>
          </a:p>
        </p:txBody>
      </p:sp>
      <p:grpSp>
        <p:nvGrpSpPr>
          <p:cNvPr id="22" name="Группа 19"/>
          <p:cNvGrpSpPr/>
          <p:nvPr/>
        </p:nvGrpSpPr>
        <p:grpSpPr>
          <a:xfrm>
            <a:off x="5791200" y="2438400"/>
            <a:ext cx="576064" cy="576064"/>
            <a:chOff x="6218682" y="885734"/>
            <a:chExt cx="751691" cy="751691"/>
          </a:xfrm>
          <a:scene3d>
            <a:camera prst="orthographicFront"/>
            <a:lightRig rig="threePt" dir="t"/>
          </a:scene3d>
        </p:grpSpPr>
        <p:sp>
          <p:nvSpPr>
            <p:cNvPr id="23" name="Стрелка вниз 22"/>
            <p:cNvSpPr/>
            <p:nvPr/>
          </p:nvSpPr>
          <p:spPr>
            <a:xfrm>
              <a:off x="6218682" y="885734"/>
              <a:ext cx="751691" cy="751691"/>
            </a:xfrm>
            <a:prstGeom prst="downArrow">
              <a:avLst>
                <a:gd name="adj1" fmla="val 55000"/>
                <a:gd name="adj2" fmla="val 45000"/>
              </a:avLst>
            </a:prstGeom>
            <a:ln>
              <a:noFill/>
            </a:ln>
            <a:sp3d>
              <a:bevelT w="114300" prst="artDeco"/>
            </a:sp3d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Стрелка вниз 4"/>
            <p:cNvSpPr/>
            <p:nvPr/>
          </p:nvSpPr>
          <p:spPr>
            <a:xfrm>
              <a:off x="6387812" y="885734"/>
              <a:ext cx="413431" cy="565647"/>
            </a:xfrm>
            <a:prstGeom prst="rect">
              <a:avLst/>
            </a:prstGeom>
            <a:ln>
              <a:noFill/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4450" tIns="44450" rIns="44450" bIns="44450" numCol="1" spcCol="1270" anchor="ctr" anchorCtr="0">
              <a:noAutofit/>
            </a:bodyPr>
            <a:lstStyle/>
            <a:p>
              <a:pPr lvl="0"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500" kern="1200"/>
            </a:p>
          </p:txBody>
        </p:sp>
      </p:grpSp>
      <p:grpSp>
        <p:nvGrpSpPr>
          <p:cNvPr id="26" name="Группа 19"/>
          <p:cNvGrpSpPr/>
          <p:nvPr/>
        </p:nvGrpSpPr>
        <p:grpSpPr>
          <a:xfrm>
            <a:off x="5791200" y="4681736"/>
            <a:ext cx="576064" cy="576064"/>
            <a:chOff x="6218682" y="885734"/>
            <a:chExt cx="751691" cy="751691"/>
          </a:xfrm>
          <a:scene3d>
            <a:camera prst="orthographicFront"/>
            <a:lightRig rig="threePt" dir="t"/>
          </a:scene3d>
        </p:grpSpPr>
        <p:sp>
          <p:nvSpPr>
            <p:cNvPr id="27" name="Стрелка вниз 26"/>
            <p:cNvSpPr/>
            <p:nvPr/>
          </p:nvSpPr>
          <p:spPr>
            <a:xfrm>
              <a:off x="6218682" y="885734"/>
              <a:ext cx="751691" cy="751691"/>
            </a:xfrm>
            <a:prstGeom prst="downArrow">
              <a:avLst>
                <a:gd name="adj1" fmla="val 55000"/>
                <a:gd name="adj2" fmla="val 45000"/>
              </a:avLst>
            </a:prstGeom>
            <a:ln>
              <a:noFill/>
            </a:ln>
            <a:sp3d>
              <a:bevelT w="114300" prst="artDeco"/>
            </a:sp3d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8" name="Стрелка вниз 4"/>
            <p:cNvSpPr/>
            <p:nvPr/>
          </p:nvSpPr>
          <p:spPr>
            <a:xfrm>
              <a:off x="6387812" y="885734"/>
              <a:ext cx="413431" cy="565647"/>
            </a:xfrm>
            <a:prstGeom prst="rect">
              <a:avLst/>
            </a:prstGeom>
            <a:ln>
              <a:noFill/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4450" tIns="44450" rIns="44450" bIns="44450" numCol="1" spcCol="1270" anchor="ctr" anchorCtr="0">
              <a:noAutofit/>
            </a:bodyPr>
            <a:lstStyle/>
            <a:p>
              <a:pPr lvl="0"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500" kern="12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70000" y="2788555"/>
            <a:ext cx="947420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Спасибо </a:t>
            </a:r>
            <a:r>
              <a:rPr dirty="0" err="1"/>
              <a:t>за</a:t>
            </a:r>
            <a:r>
              <a:rPr spc="-95" dirty="0"/>
              <a:t> </a:t>
            </a:r>
            <a:r>
              <a:rPr dirty="0" err="1" smtClean="0"/>
              <a:t>внимание</a:t>
            </a:r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5930487" y="0"/>
            <a:ext cx="6261519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999" y="3584447"/>
            <a:ext cx="2020828" cy="53035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</p:pic>
      <p:sp>
        <p:nvSpPr>
          <p:cNvPr id="5" name="object 2"/>
          <p:cNvSpPr/>
          <p:nvPr/>
        </p:nvSpPr>
        <p:spPr>
          <a:xfrm>
            <a:off x="1270000" y="0"/>
            <a:ext cx="0" cy="2552700"/>
          </a:xfrm>
          <a:custGeom>
            <a:avLst/>
            <a:gdLst/>
            <a:ahLst/>
            <a:cxnLst/>
            <a:rect l="l" t="t" r="r" b="b"/>
            <a:pathLst>
              <a:path h="2552700">
                <a:moveTo>
                  <a:pt x="0" y="0"/>
                </a:moveTo>
                <a:lnTo>
                  <a:pt x="0" y="255270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3001" y="4800600"/>
            <a:ext cx="3746000" cy="24079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880" y="-368853"/>
            <a:ext cx="3746000" cy="24079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" y="-11108"/>
            <a:ext cx="12192000" cy="6350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991485" y="762000"/>
            <a:ext cx="584771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3200" b="1" spc="-10" dirty="0" smtClean="0">
                <a:solidFill>
                  <a:srgbClr val="00488E"/>
                </a:solidFill>
                <a:latin typeface="Montserrat"/>
                <a:cs typeface="Montserrat"/>
              </a:rPr>
              <a:t>Российская Федерация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74315" y="6369255"/>
            <a:ext cx="287020" cy="305212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20"/>
              </a:spcBef>
            </a:pPr>
            <a:r>
              <a:rPr sz="1800" b="0" dirty="0">
                <a:solidFill>
                  <a:srgbClr val="00488E"/>
                </a:solidFill>
                <a:latin typeface="Open Sans Light"/>
                <a:cs typeface="Open Sans Light"/>
              </a:rPr>
              <a:t>01</a:t>
            </a:r>
            <a:endParaRPr sz="1800" dirty="0">
              <a:latin typeface="Open Sans Light"/>
              <a:cs typeface="Open Sans Light"/>
            </a:endParaRPr>
          </a:p>
        </p:txBody>
      </p:sp>
      <p:sp>
        <p:nvSpPr>
          <p:cNvPr id="10" name="object 4"/>
          <p:cNvSpPr txBox="1"/>
          <p:nvPr/>
        </p:nvSpPr>
        <p:spPr>
          <a:xfrm>
            <a:off x="762000" y="1377600"/>
            <a:ext cx="10591800" cy="756000"/>
          </a:xfrm>
          <a:prstGeom prst="rect">
            <a:avLst/>
          </a:prstGeom>
          <a:solidFill>
            <a:srgbClr val="00488E">
              <a:alpha val="23000"/>
            </a:srgbClr>
          </a:solidFill>
          <a:ln>
            <a:solidFill>
              <a:schemeClr val="tx1"/>
            </a:solidFill>
          </a:ln>
        </p:spPr>
        <p:txBody>
          <a:bodyPr vert="horz" wrap="square" lIns="0" tIns="36000" rIns="0" bIns="36000" rtlCol="0">
            <a:spAutoFit/>
          </a:bodyPr>
          <a:lstStyle/>
          <a:p>
            <a:pPr marL="19050" marR="639445" algn="ctr">
              <a:lnSpc>
                <a:spcPct val="110000"/>
              </a:lnSpc>
              <a:spcBef>
                <a:spcPts val="1000"/>
              </a:spcBef>
              <a:spcAft>
                <a:spcPts val="1000"/>
              </a:spcAft>
            </a:pPr>
            <a:r>
              <a:rPr lang="ru-RU" sz="2000" spc="-5" dirty="0" smtClean="0">
                <a:solidFill>
                  <a:srgbClr val="0A1135"/>
                </a:solidFill>
                <a:latin typeface="Open Sans" charset="0"/>
                <a:ea typeface="Open Sans" charset="0"/>
                <a:cs typeface="Open Sans" charset="0"/>
              </a:rPr>
              <a:t>    Специальные технические средства автоматической </a:t>
            </a:r>
            <a:r>
              <a:rPr lang="ru-RU" sz="2000" spc="-5" dirty="0" err="1" smtClean="0">
                <a:solidFill>
                  <a:srgbClr val="0A1135"/>
                </a:solidFill>
                <a:latin typeface="Open Sans" charset="0"/>
                <a:ea typeface="Open Sans" charset="0"/>
                <a:cs typeface="Open Sans" charset="0"/>
              </a:rPr>
              <a:t>фотовидеофиксации</a:t>
            </a:r>
            <a:r>
              <a:rPr lang="ru-RU" sz="2000" spc="-5" dirty="0" smtClean="0">
                <a:solidFill>
                  <a:srgbClr val="0A1135"/>
                </a:solidFill>
                <a:latin typeface="Open Sans" charset="0"/>
                <a:ea typeface="Open Sans" charset="0"/>
                <a:cs typeface="Open Sans" charset="0"/>
              </a:rPr>
              <a:t> нарушений правил дорожного движения (ТСАФ)</a:t>
            </a:r>
          </a:p>
        </p:txBody>
      </p:sp>
      <p:sp>
        <p:nvSpPr>
          <p:cNvPr id="11" name="object 2"/>
          <p:cNvSpPr/>
          <p:nvPr/>
        </p:nvSpPr>
        <p:spPr>
          <a:xfrm>
            <a:off x="641350" y="6223000"/>
            <a:ext cx="0" cy="635000"/>
          </a:xfrm>
          <a:custGeom>
            <a:avLst/>
            <a:gdLst/>
            <a:ahLst/>
            <a:cxnLst/>
            <a:rect l="l" t="t" r="r" b="b"/>
            <a:pathLst>
              <a:path h="635000">
                <a:moveTo>
                  <a:pt x="0" y="63500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bg1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366" y="6332884"/>
            <a:ext cx="1444755" cy="377953"/>
          </a:xfrm>
          <a:prstGeom prst="rect">
            <a:avLst/>
          </a:prstGeom>
        </p:spPr>
      </p:pic>
      <p:sp>
        <p:nvSpPr>
          <p:cNvPr id="15" name="object 4"/>
          <p:cNvSpPr txBox="1"/>
          <p:nvPr/>
        </p:nvSpPr>
        <p:spPr>
          <a:xfrm>
            <a:off x="1905000" y="2362200"/>
            <a:ext cx="281940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0" marR="639445" algn="ctr">
              <a:lnSpc>
                <a:spcPct val="100000"/>
              </a:lnSpc>
              <a:spcBef>
                <a:spcPts val="2165"/>
              </a:spcBef>
            </a:pPr>
            <a:r>
              <a:rPr lang="ru-RU" sz="2000" spc="-5" dirty="0" smtClean="0">
                <a:solidFill>
                  <a:srgbClr val="0A1135"/>
                </a:solidFill>
                <a:latin typeface="Open Sans" charset="0"/>
                <a:ea typeface="Open Sans" charset="0"/>
                <a:cs typeface="Open Sans" charset="0"/>
              </a:rPr>
              <a:t>СТАЦИОНАРНЫЕ</a:t>
            </a:r>
          </a:p>
        </p:txBody>
      </p:sp>
      <p:sp>
        <p:nvSpPr>
          <p:cNvPr id="16" name="object 4"/>
          <p:cNvSpPr txBox="1"/>
          <p:nvPr/>
        </p:nvSpPr>
        <p:spPr>
          <a:xfrm>
            <a:off x="8077200" y="2362200"/>
            <a:ext cx="289560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0" marR="639445" algn="ctr">
              <a:lnSpc>
                <a:spcPct val="100000"/>
              </a:lnSpc>
              <a:spcBef>
                <a:spcPts val="2165"/>
              </a:spcBef>
            </a:pPr>
            <a:r>
              <a:rPr lang="ru-RU" sz="2000" spc="-5" dirty="0" smtClean="0">
                <a:solidFill>
                  <a:srgbClr val="0A1135"/>
                </a:solidFill>
                <a:latin typeface="Open Sans" charset="0"/>
                <a:ea typeface="Open Sans" charset="0"/>
                <a:cs typeface="Open Sans" charset="0"/>
              </a:rPr>
              <a:t>ПЕРЕДВИЖНЫЕ</a:t>
            </a:r>
          </a:p>
        </p:txBody>
      </p:sp>
      <p:sp>
        <p:nvSpPr>
          <p:cNvPr id="17" name="object 4"/>
          <p:cNvSpPr txBox="1"/>
          <p:nvPr/>
        </p:nvSpPr>
        <p:spPr>
          <a:xfrm>
            <a:off x="2438400" y="2819400"/>
            <a:ext cx="175260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0" marR="639445" algn="ctr">
              <a:lnSpc>
                <a:spcPct val="100000"/>
              </a:lnSpc>
              <a:spcBef>
                <a:spcPts val="2165"/>
              </a:spcBef>
            </a:pPr>
            <a:r>
              <a:rPr lang="ru-RU" sz="2000" spc="-5" dirty="0" smtClean="0">
                <a:solidFill>
                  <a:srgbClr val="0A1135"/>
                </a:solidFill>
                <a:latin typeface="Open Sans Light" charset="0"/>
                <a:ea typeface="Open Sans Light" charset="0"/>
                <a:cs typeface="Open Sans Light" charset="0"/>
              </a:rPr>
              <a:t>10,8 тыс. единиц</a:t>
            </a:r>
          </a:p>
        </p:txBody>
      </p:sp>
      <p:sp>
        <p:nvSpPr>
          <p:cNvPr id="19" name="object 4"/>
          <p:cNvSpPr txBox="1"/>
          <p:nvPr/>
        </p:nvSpPr>
        <p:spPr>
          <a:xfrm>
            <a:off x="8686800" y="2819400"/>
            <a:ext cx="175260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0" marR="639445" algn="ctr">
              <a:spcBef>
                <a:spcPts val="2165"/>
              </a:spcBef>
            </a:pPr>
            <a:r>
              <a:rPr lang="ru-RU" sz="2000" spc="-5" dirty="0" smtClean="0">
                <a:solidFill>
                  <a:srgbClr val="0A1135"/>
                </a:solidFill>
                <a:latin typeface="Open Sans Light" charset="0"/>
                <a:ea typeface="Open Sans Light" charset="0"/>
                <a:cs typeface="Open Sans Light" charset="0"/>
              </a:rPr>
              <a:t>3,9 тыс. единиц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495800" y="3200400"/>
            <a:ext cx="3429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latin typeface="Open Sans Light" charset="0"/>
                <a:ea typeface="Open Sans Light" charset="0"/>
                <a:cs typeface="Open Sans Light" charset="0"/>
              </a:rPr>
              <a:t>на начало 2019 года </a:t>
            </a:r>
            <a:endParaRPr lang="ru-RU" i="1" dirty="0">
              <a:latin typeface="Open Sans Light" charset="0"/>
              <a:ea typeface="Open Sans Light" charset="0"/>
              <a:cs typeface="Open Sans Light" charset="0"/>
            </a:endParaRPr>
          </a:p>
        </p:txBody>
      </p:sp>
      <p:sp>
        <p:nvSpPr>
          <p:cNvPr id="21" name="Стрелка вниз 20"/>
          <p:cNvSpPr/>
          <p:nvPr/>
        </p:nvSpPr>
        <p:spPr>
          <a:xfrm>
            <a:off x="1636762" y="2806254"/>
            <a:ext cx="2706638" cy="927546"/>
          </a:xfrm>
          <a:prstGeom prst="downArrow">
            <a:avLst/>
          </a:prstGeom>
          <a:solidFill>
            <a:schemeClr val="accent1">
              <a:alpha val="23000"/>
            </a:schemeClr>
          </a:solidFill>
          <a:ln w="12700">
            <a:solidFill>
              <a:schemeClr val="tx2">
                <a:lumMod val="75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2" name="Стрелка вниз 21"/>
          <p:cNvSpPr/>
          <p:nvPr/>
        </p:nvSpPr>
        <p:spPr>
          <a:xfrm>
            <a:off x="7924800" y="2819400"/>
            <a:ext cx="2604268" cy="936104"/>
          </a:xfrm>
          <a:prstGeom prst="downArrow">
            <a:avLst/>
          </a:prstGeom>
          <a:solidFill>
            <a:schemeClr val="accent1">
              <a:alpha val="23000"/>
            </a:schemeClr>
          </a:solidFill>
          <a:ln w="12700"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9" name="Стрелка углом вверх 28"/>
          <p:cNvSpPr/>
          <p:nvPr/>
        </p:nvSpPr>
        <p:spPr>
          <a:xfrm rot="5400000">
            <a:off x="1028700" y="1866900"/>
            <a:ext cx="533400" cy="1066800"/>
          </a:xfrm>
          <a:prstGeom prst="bentUpArrow">
            <a:avLst/>
          </a:prstGeom>
          <a:solidFill>
            <a:srgbClr val="00488E">
              <a:alpha val="23000"/>
            </a:srgb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Стрелка углом вверх 29"/>
          <p:cNvSpPr/>
          <p:nvPr/>
        </p:nvSpPr>
        <p:spPr>
          <a:xfrm rot="16200000" flipH="1">
            <a:off x="10553700" y="1866900"/>
            <a:ext cx="533400" cy="1066800"/>
          </a:xfrm>
          <a:prstGeom prst="bentUpArrow">
            <a:avLst/>
          </a:prstGeom>
          <a:solidFill>
            <a:srgbClr val="00488E">
              <a:alpha val="23000"/>
            </a:srgb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2" name="Picture 4" descr="G:\Содержимое\ФОТО\c2RlbGFub3VuYXMucnUvdXBsb2Fkcy8xLzkvMTkyMTMzMzAxMDU2MC5qcGV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76396" y="5029200"/>
            <a:ext cx="1700204" cy="1276406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6" descr="G:\Содержимое\ФОТО\Кордон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99985" y="3696096"/>
            <a:ext cx="1767015" cy="1333104"/>
          </a:xfrm>
          <a:prstGeom prst="teardrop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8" descr="G:\Содержимое\ФОТО\fotoradar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19400" y="3962400"/>
            <a:ext cx="2314575" cy="1301701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5" descr="G:\Содержимое\ФОТО\Арена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20000" y="3810000"/>
            <a:ext cx="1752600" cy="1752601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10" descr="G:\Содержимое\ФОТО\bVULad7aUdc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386489" y="4572000"/>
            <a:ext cx="1662511" cy="160020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" y="-11108"/>
            <a:ext cx="12192000" cy="635000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609600" y="1295400"/>
            <a:ext cx="108204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  <a:buFont typeface="Wingdings" pitchFamily="2" charset="2"/>
              <a:buChar char="Ø"/>
            </a:pPr>
            <a:r>
              <a:rPr lang="ru-RU" dirty="0" smtClean="0">
                <a:solidFill>
                  <a:srgbClr val="0A1135"/>
                </a:solidFill>
                <a:latin typeface="Open Sans"/>
                <a:cs typeface="Open Sans"/>
              </a:rPr>
              <a:t>  В местах установки технических средств автоматической </a:t>
            </a:r>
            <a:r>
              <a:rPr lang="ru-RU" dirty="0" err="1" smtClean="0">
                <a:solidFill>
                  <a:srgbClr val="0A1135"/>
                </a:solidFill>
                <a:latin typeface="Open Sans"/>
                <a:cs typeface="Open Sans"/>
              </a:rPr>
              <a:t>фотовидеофиксации</a:t>
            </a:r>
            <a:r>
              <a:rPr lang="ru-RU" dirty="0" smtClean="0">
                <a:solidFill>
                  <a:srgbClr val="0A1135"/>
                </a:solidFill>
                <a:latin typeface="Open Sans"/>
                <a:cs typeface="Open Sans"/>
              </a:rPr>
              <a:t> отмечается снижение общего количества ДТП и тяжести их последствий </a:t>
            </a:r>
            <a:endParaRPr dirty="0">
              <a:latin typeface="Open Sans"/>
              <a:cs typeface="Open Sans"/>
            </a:endParaRPr>
          </a:p>
        </p:txBody>
      </p:sp>
      <p:sp>
        <p:nvSpPr>
          <p:cNvPr id="33" name="object 33"/>
          <p:cNvSpPr txBox="1">
            <a:spLocks noGrp="1"/>
          </p:cNvSpPr>
          <p:nvPr>
            <p:ph type="sldNum" sz="quarter" idx="7"/>
          </p:nvPr>
        </p:nvSpPr>
        <p:spPr>
          <a:xfrm>
            <a:off x="161615" y="6369248"/>
            <a:ext cx="312420" cy="305212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25400" algn="ctr">
              <a:lnSpc>
                <a:spcPct val="100000"/>
              </a:lnSpc>
              <a:spcBef>
                <a:spcPts val="220"/>
              </a:spcBef>
            </a:pPr>
            <a:r>
              <a:rPr lang="ru-RU" dirty="0" smtClean="0"/>
              <a:t>0</a:t>
            </a:r>
            <a:r>
              <a:rPr lang="en-US" dirty="0" smtClean="0"/>
              <a:t>2</a:t>
            </a:r>
            <a:endParaRPr dirty="0"/>
          </a:p>
        </p:txBody>
      </p:sp>
      <p:sp>
        <p:nvSpPr>
          <p:cNvPr id="46" name="object 2"/>
          <p:cNvSpPr/>
          <p:nvPr/>
        </p:nvSpPr>
        <p:spPr>
          <a:xfrm>
            <a:off x="641350" y="6223000"/>
            <a:ext cx="0" cy="635000"/>
          </a:xfrm>
          <a:custGeom>
            <a:avLst/>
            <a:gdLst/>
            <a:ahLst/>
            <a:cxnLst/>
            <a:rect l="l" t="t" r="r" b="b"/>
            <a:pathLst>
              <a:path h="635000">
                <a:moveTo>
                  <a:pt x="0" y="63500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bg1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366" y="6332884"/>
            <a:ext cx="1444755" cy="377953"/>
          </a:xfrm>
          <a:prstGeom prst="rect">
            <a:avLst/>
          </a:prstGeom>
        </p:spPr>
      </p:pic>
      <p:sp>
        <p:nvSpPr>
          <p:cNvPr id="38" name="Прямоугольник 37"/>
          <p:cNvSpPr/>
          <p:nvPr/>
        </p:nvSpPr>
        <p:spPr>
          <a:xfrm>
            <a:off x="533400" y="762000"/>
            <a:ext cx="11049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Open Sans SemiBold" charset="0"/>
                <a:ea typeface="Open Sans SemiBold" charset="0"/>
                <a:cs typeface="Open Sans SemiBold" charset="0"/>
              </a:rPr>
              <a:t>Положения Методики основываются на следующих обстоятельствах:</a:t>
            </a:r>
            <a:endParaRPr lang="ru-RU" sz="2400" dirty="0"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533400" y="1838980"/>
            <a:ext cx="10972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Open Sans" charset="0"/>
                <a:ea typeface="Open Sans" charset="0"/>
                <a:cs typeface="Open Sans" charset="0"/>
              </a:rPr>
              <a:t>по данным Госавтоинспекции, за 2018 год на автомобильных дорогах страны с помощью системы автоматической </a:t>
            </a:r>
            <a:r>
              <a:rPr lang="ru-RU" sz="1400" dirty="0" err="1" smtClean="0">
                <a:latin typeface="Open Sans" charset="0"/>
                <a:ea typeface="Open Sans" charset="0"/>
                <a:cs typeface="Open Sans" charset="0"/>
              </a:rPr>
              <a:t>фотовидеофиксации</a:t>
            </a:r>
            <a:r>
              <a:rPr lang="ru-RU" sz="1400" dirty="0" smtClean="0">
                <a:latin typeface="Open Sans" charset="0"/>
                <a:ea typeface="Open Sans" charset="0"/>
                <a:cs typeface="Open Sans" charset="0"/>
              </a:rPr>
              <a:t> ликвидировано 33 % (более 1,3 тыс.) аварийно-опасных участков </a:t>
            </a:r>
            <a:endParaRPr lang="ru-RU" sz="1400" dirty="0"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42" name="object 10"/>
          <p:cNvSpPr txBox="1"/>
          <p:nvPr/>
        </p:nvSpPr>
        <p:spPr>
          <a:xfrm>
            <a:off x="609600" y="2590800"/>
            <a:ext cx="108204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spcBef>
                <a:spcPts val="100"/>
              </a:spcBef>
              <a:buFont typeface="Wingdings" pitchFamily="2" charset="2"/>
              <a:buChar char="Ø"/>
            </a:pPr>
            <a:r>
              <a:rPr lang="ru-RU" dirty="0" smtClean="0">
                <a:solidFill>
                  <a:srgbClr val="0A1135"/>
                </a:solidFill>
                <a:latin typeface="Open Sans"/>
                <a:cs typeface="Open Sans"/>
              </a:rPr>
              <a:t>  Осуществление полного повсеместного контроля посредством технических средств автоматической </a:t>
            </a:r>
            <a:r>
              <a:rPr lang="ru-RU" dirty="0" err="1" smtClean="0">
                <a:solidFill>
                  <a:srgbClr val="0A1135"/>
                </a:solidFill>
                <a:latin typeface="Open Sans"/>
                <a:cs typeface="Open Sans"/>
              </a:rPr>
              <a:t>фотовидеофиксации</a:t>
            </a:r>
            <a:r>
              <a:rPr lang="ru-RU" dirty="0" smtClean="0">
                <a:solidFill>
                  <a:srgbClr val="0A1135"/>
                </a:solidFill>
                <a:latin typeface="Open Sans"/>
                <a:cs typeface="Open Sans"/>
              </a:rPr>
              <a:t> на дорогах и улицах в настоящее время пока невозможно</a:t>
            </a:r>
            <a:endParaRPr dirty="0">
              <a:latin typeface="Open Sans"/>
              <a:cs typeface="Open Sans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533400" y="3157622"/>
            <a:ext cx="109728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Open Sans" charset="0"/>
                <a:ea typeface="Open Sans" charset="0"/>
                <a:cs typeface="Open Sans" charset="0"/>
              </a:rPr>
              <a:t>одним из путей решения проблемы повышения БДД и, в частности, снижения количества МКДТП является оборудование ТСАФ таких мест, где снижение количества нарушений ПДД водителями транспортных средств позволит максимально сократить количество ДТП </a:t>
            </a:r>
          </a:p>
        </p:txBody>
      </p:sp>
      <p:sp>
        <p:nvSpPr>
          <p:cNvPr id="44" name="object 10"/>
          <p:cNvSpPr txBox="1"/>
          <p:nvPr/>
        </p:nvSpPr>
        <p:spPr>
          <a:xfrm>
            <a:off x="609600" y="4114800"/>
            <a:ext cx="10820400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spcBef>
                <a:spcPts val="100"/>
              </a:spcBef>
              <a:buFont typeface="Wingdings" pitchFamily="2" charset="2"/>
              <a:buChar char="Ø"/>
            </a:pPr>
            <a:r>
              <a:rPr lang="ru-RU" dirty="0" smtClean="0">
                <a:solidFill>
                  <a:srgbClr val="0A1135"/>
                </a:solidFill>
                <a:latin typeface="Open Sans"/>
                <a:cs typeface="Open Sans"/>
              </a:rPr>
              <a:t> Технические средства автоматической </a:t>
            </a:r>
            <a:r>
              <a:rPr lang="ru-RU" dirty="0" err="1" smtClean="0">
                <a:solidFill>
                  <a:srgbClr val="0A1135"/>
                </a:solidFill>
                <a:latin typeface="Open Sans"/>
                <a:cs typeface="Open Sans"/>
              </a:rPr>
              <a:t>фотовидеофиксации</a:t>
            </a:r>
            <a:r>
              <a:rPr lang="ru-RU" dirty="0" smtClean="0">
                <a:solidFill>
                  <a:srgbClr val="0A1135"/>
                </a:solidFill>
                <a:latin typeface="Open Sans"/>
                <a:cs typeface="Open Sans"/>
              </a:rPr>
              <a:t> нарушений ПДД нередко размещают вне мест концентрации ДТП, в местах, где часто совершаются правонарушения, не приводящие к происшествиям</a:t>
            </a:r>
            <a:endParaRPr dirty="0">
              <a:latin typeface="Open Sans"/>
              <a:cs typeface="Open Sans"/>
            </a:endParaRPr>
          </a:p>
        </p:txBody>
      </p:sp>
      <p:sp>
        <p:nvSpPr>
          <p:cNvPr id="48" name="object 10"/>
          <p:cNvSpPr txBox="1"/>
          <p:nvPr/>
        </p:nvSpPr>
        <p:spPr>
          <a:xfrm>
            <a:off x="609600" y="5181600"/>
            <a:ext cx="10820400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spcBef>
                <a:spcPts val="100"/>
              </a:spcBef>
              <a:buFont typeface="Wingdings" pitchFamily="2" charset="2"/>
              <a:buChar char="Ø"/>
            </a:pPr>
            <a:r>
              <a:rPr lang="ru-RU" dirty="0" smtClean="0">
                <a:solidFill>
                  <a:srgbClr val="0A1135"/>
                </a:solidFill>
                <a:latin typeface="Open Sans"/>
                <a:cs typeface="Open Sans"/>
              </a:rPr>
              <a:t> Не в полной мере реализуется возможность эффективного применения ТСАФ с точки зрения повышения БДД и оптимизации режимов движения для повышения пропускной способности дороги</a:t>
            </a:r>
            <a:endParaRPr dirty="0">
              <a:latin typeface="Open Sans"/>
              <a:cs typeface="Open Sans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533400" y="2590800"/>
            <a:ext cx="0" cy="35052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533400" y="6096000"/>
            <a:ext cx="1524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533400" y="2590800"/>
            <a:ext cx="1524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533400" y="1295400"/>
            <a:ext cx="0" cy="1143000"/>
          </a:xfrm>
          <a:prstGeom prst="line">
            <a:avLst/>
          </a:prstGeom>
          <a:ln w="19050">
            <a:solidFill>
              <a:srgbClr val="00B050">
                <a:alpha val="9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533400" y="2438400"/>
            <a:ext cx="152400" cy="0"/>
          </a:xfrm>
          <a:prstGeom prst="line">
            <a:avLst/>
          </a:prstGeom>
          <a:ln w="19050">
            <a:solidFill>
              <a:srgbClr val="00B050">
                <a:alpha val="9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533400" y="1295400"/>
            <a:ext cx="152400" cy="0"/>
          </a:xfrm>
          <a:prstGeom prst="line">
            <a:avLst/>
          </a:prstGeom>
          <a:ln w="19050">
            <a:solidFill>
              <a:srgbClr val="00B050">
                <a:alpha val="9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" y="-11108"/>
            <a:ext cx="12192000" cy="635000"/>
          </a:xfrm>
          <a:prstGeom prst="rect">
            <a:avLst/>
          </a:prstGeom>
        </p:spPr>
      </p:pic>
      <p:sp>
        <p:nvSpPr>
          <p:cNvPr id="31" name="object 31"/>
          <p:cNvSpPr txBox="1">
            <a:spLocks noGrp="1"/>
          </p:cNvSpPr>
          <p:nvPr>
            <p:ph type="sldNum" sz="quarter" idx="7"/>
          </p:nvPr>
        </p:nvSpPr>
        <p:spPr>
          <a:xfrm>
            <a:off x="161615" y="6369248"/>
            <a:ext cx="312420" cy="305212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25400" algn="ctr">
              <a:lnSpc>
                <a:spcPct val="100000"/>
              </a:lnSpc>
              <a:spcBef>
                <a:spcPts val="220"/>
              </a:spcBef>
            </a:pPr>
            <a:r>
              <a:rPr lang="ru-RU" dirty="0" smtClean="0"/>
              <a:t>03</a:t>
            </a:r>
            <a:endParaRPr dirty="0"/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366" y="6332884"/>
            <a:ext cx="1444755" cy="377953"/>
          </a:xfrm>
          <a:prstGeom prst="rect">
            <a:avLst/>
          </a:prstGeom>
        </p:spPr>
      </p:pic>
      <p:sp>
        <p:nvSpPr>
          <p:cNvPr id="34" name="object 2"/>
          <p:cNvSpPr/>
          <p:nvPr/>
        </p:nvSpPr>
        <p:spPr>
          <a:xfrm>
            <a:off x="641350" y="6223000"/>
            <a:ext cx="0" cy="635000"/>
          </a:xfrm>
          <a:custGeom>
            <a:avLst/>
            <a:gdLst/>
            <a:ahLst/>
            <a:cxnLst/>
            <a:rect l="l" t="t" r="r" b="b"/>
            <a:pathLst>
              <a:path h="635000">
                <a:moveTo>
                  <a:pt x="0" y="63500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bg1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Заголовок 34"/>
          <p:cNvSpPr>
            <a:spLocks noGrp="1"/>
          </p:cNvSpPr>
          <p:nvPr>
            <p:ph type="title"/>
          </p:nvPr>
        </p:nvSpPr>
        <p:spPr>
          <a:xfrm>
            <a:off x="609600" y="787153"/>
            <a:ext cx="10896600" cy="1575047"/>
          </a:xfrm>
        </p:spPr>
        <p:txBody>
          <a:bodyPr/>
          <a:lstStyle/>
          <a:p>
            <a:pPr algn="ctr">
              <a:lnSpc>
                <a:spcPct val="110000"/>
              </a:lnSpc>
            </a:pPr>
            <a:r>
              <a:rPr lang="ru-RU" sz="2000" dirty="0" smtClean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rPr>
              <a:t>Заседание Госсовета по вопросам развития сети автомобильных дорог и обеспечения безопасности дорожного движения </a:t>
            </a:r>
            <a:r>
              <a:rPr lang="ru-RU" sz="2400" dirty="0" smtClean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rPr>
            </a:br>
            <a:r>
              <a:rPr lang="ru-RU" sz="1900" b="0" dirty="0" smtClean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rPr>
              <a:t>26 июня 2019 года Москва, Кремль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6" name="Picture 2" descr="На заседании Государственного совета, посвящённого вопросам развития сети автомобильных дорог общего пользования и обеспечения безопасности дорожного движения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7608" y="1828799"/>
            <a:ext cx="7409792" cy="44958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" y="-11108"/>
            <a:ext cx="12192000" cy="635000"/>
          </a:xfrm>
          <a:prstGeom prst="rect">
            <a:avLst/>
          </a:prstGeom>
        </p:spPr>
      </p:pic>
      <p:sp>
        <p:nvSpPr>
          <p:cNvPr id="31" name="object 31"/>
          <p:cNvSpPr txBox="1">
            <a:spLocks noGrp="1"/>
          </p:cNvSpPr>
          <p:nvPr>
            <p:ph type="sldNum" sz="quarter" idx="7"/>
          </p:nvPr>
        </p:nvSpPr>
        <p:spPr>
          <a:xfrm>
            <a:off x="161615" y="6369248"/>
            <a:ext cx="312420" cy="305212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25400" algn="ctr">
              <a:lnSpc>
                <a:spcPct val="100000"/>
              </a:lnSpc>
              <a:spcBef>
                <a:spcPts val="220"/>
              </a:spcBef>
            </a:pPr>
            <a:r>
              <a:rPr lang="ru-RU" dirty="0" smtClean="0"/>
              <a:t>0</a:t>
            </a:r>
            <a:r>
              <a:rPr lang="en-US" dirty="0" smtClean="0"/>
              <a:t>4</a:t>
            </a:r>
            <a:endParaRPr dirty="0"/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366" y="6332884"/>
            <a:ext cx="1444755" cy="377953"/>
          </a:xfrm>
          <a:prstGeom prst="rect">
            <a:avLst/>
          </a:prstGeom>
        </p:spPr>
      </p:pic>
      <p:sp>
        <p:nvSpPr>
          <p:cNvPr id="34" name="object 2"/>
          <p:cNvSpPr/>
          <p:nvPr/>
        </p:nvSpPr>
        <p:spPr>
          <a:xfrm>
            <a:off x="641350" y="6223000"/>
            <a:ext cx="0" cy="635000"/>
          </a:xfrm>
          <a:custGeom>
            <a:avLst/>
            <a:gdLst/>
            <a:ahLst/>
            <a:cxnLst/>
            <a:rect l="l" t="t" r="r" b="b"/>
            <a:pathLst>
              <a:path h="635000">
                <a:moveTo>
                  <a:pt x="0" y="63500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bg1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Заголовок 34"/>
          <p:cNvSpPr>
            <a:spLocks noGrp="1"/>
          </p:cNvSpPr>
          <p:nvPr>
            <p:ph type="title"/>
          </p:nvPr>
        </p:nvSpPr>
        <p:spPr>
          <a:xfrm>
            <a:off x="609600" y="838200"/>
            <a:ext cx="4800600" cy="1600199"/>
          </a:xfrm>
        </p:spPr>
        <p:txBody>
          <a:bodyPr/>
          <a:lstStyle/>
          <a:p>
            <a:pPr algn="l">
              <a:lnSpc>
                <a:spcPct val="110000"/>
              </a:lnSpc>
            </a:pPr>
            <a:r>
              <a:rPr lang="ru-RU" sz="1800" dirty="0" smtClean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rPr>
              <a:t>Заседание Госсовета по вопросам развития сети автомобильных дорог и обеспечения безопасности дорожного движения 26 июня 2019 года </a:t>
            </a:r>
            <a:br>
              <a:rPr lang="ru-RU" sz="1800" dirty="0" smtClean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rPr>
              <a:t>Москва, Кремль</a:t>
            </a:r>
            <a:r>
              <a:rPr lang="ru-RU" sz="2000" dirty="0" smtClean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rPr>
            </a:b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Заголовок 34"/>
          <p:cNvSpPr txBox="1">
            <a:spLocks/>
          </p:cNvSpPr>
          <p:nvPr/>
        </p:nvSpPr>
        <p:spPr>
          <a:xfrm>
            <a:off x="5867400" y="838201"/>
            <a:ext cx="5638800" cy="51968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10000"/>
              </a:lnSpc>
            </a:pPr>
            <a:r>
              <a:rPr lang="ru-RU" b="1" kern="0" dirty="0" smtClean="0">
                <a:latin typeface="Open Sans" charset="0"/>
                <a:ea typeface="Open Sans" charset="0"/>
                <a:cs typeface="Open Sans" charset="0"/>
              </a:rPr>
              <a:t>Президент РФ В.В. Путин о камерах </a:t>
            </a:r>
            <a:r>
              <a:rPr lang="ru-RU" b="1" kern="0" dirty="0" err="1" smtClean="0">
                <a:latin typeface="Open Sans" charset="0"/>
                <a:ea typeface="Open Sans" charset="0"/>
                <a:cs typeface="Open Sans" charset="0"/>
              </a:rPr>
              <a:t>фотовидеофиксации</a:t>
            </a:r>
            <a:r>
              <a:rPr lang="ru-RU" b="1" kern="0" dirty="0" smtClean="0">
                <a:latin typeface="Open Sans" charset="0"/>
                <a:ea typeface="Open Sans" charset="0"/>
                <a:cs typeface="Open Sans" charset="0"/>
              </a:rPr>
              <a:t>:</a:t>
            </a:r>
          </a:p>
          <a:p>
            <a:pPr algn="just">
              <a:lnSpc>
                <a:spcPct val="110000"/>
              </a:lnSpc>
            </a:pPr>
            <a:r>
              <a:rPr lang="ru-RU" sz="100" i="1" kern="0" dirty="0" smtClean="0">
                <a:latin typeface="Open Sans" charset="0"/>
                <a:ea typeface="Open Sans" charset="0"/>
                <a:cs typeface="Open Sans" charset="0"/>
              </a:rPr>
              <a:t>    </a:t>
            </a:r>
          </a:p>
          <a:p>
            <a:pPr algn="just">
              <a:lnSpc>
                <a:spcPct val="110000"/>
              </a:lnSpc>
            </a:pPr>
            <a:r>
              <a:rPr lang="ru-RU" i="1" kern="0" dirty="0" smtClean="0">
                <a:latin typeface="Open Sans" charset="0"/>
                <a:ea typeface="Open Sans" charset="0"/>
                <a:cs typeface="Open Sans" charset="0"/>
              </a:rPr>
              <a:t> «Цель их установки, уважаемые коллеги, – хочу, чтобы и здесь, в этом зале, я был услышан, и за периметром Кремля, чтобы те, кто этим занимается, знали и услышали, – цель их установки – снижение аварийности и травматизма на дорогах, сохранение жизни людей.</a:t>
            </a:r>
          </a:p>
          <a:p>
            <a:pPr algn="just">
              <a:lnSpc>
                <a:spcPct val="110000"/>
              </a:lnSpc>
            </a:pPr>
            <a:r>
              <a:rPr lang="ru-RU" i="1" kern="0" dirty="0" smtClean="0">
                <a:latin typeface="Open Sans" charset="0"/>
                <a:ea typeface="Open Sans" charset="0"/>
                <a:cs typeface="Open Sans" charset="0"/>
              </a:rPr>
              <a:t>      Не нужно эти камеры, особенно на опасных участках, специально скрывать и прятать. В этом случае происходит прямая подмена смысла всех этих мероприятий – вместо того, чтобы дисциплинировать водителей, их просто подводят под штраф, а это не самоцель, это только средство достижения нужного нам результата. Прошу навести здесь порядок.»</a:t>
            </a:r>
            <a:endParaRPr kumimoji="0" lang="ru-RU" sz="3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ExtraBold"/>
              <a:ea typeface="+mj-ea"/>
              <a:cs typeface="Montserrat ExtraBold"/>
            </a:endParaRPr>
          </a:p>
        </p:txBody>
      </p:sp>
      <p:pic>
        <p:nvPicPr>
          <p:cNvPr id="9" name="Picture 2" descr="На заседании Государственного совета, посвящённого вопросам развития сети автомобильных дорог общего пользования и обеспечения безопасности дорожного движения."/>
          <p:cNvPicPr>
            <a:picLocks noChangeAspect="1" noChangeArrowheads="1"/>
          </p:cNvPicPr>
          <p:nvPr/>
        </p:nvPicPr>
        <p:blipFill>
          <a:blip r:embed="rId5" cstate="print"/>
          <a:srcRect r="15614"/>
          <a:stretch>
            <a:fillRect/>
          </a:stretch>
        </p:blipFill>
        <p:spPr bwMode="auto">
          <a:xfrm>
            <a:off x="567721" y="2546381"/>
            <a:ext cx="4766280" cy="34850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" y="-11108"/>
            <a:ext cx="12192000" cy="635000"/>
          </a:xfrm>
          <a:prstGeom prst="rect">
            <a:avLst/>
          </a:prstGeom>
        </p:spPr>
      </p:pic>
      <p:sp>
        <p:nvSpPr>
          <p:cNvPr id="31" name="object 31"/>
          <p:cNvSpPr txBox="1">
            <a:spLocks noGrp="1"/>
          </p:cNvSpPr>
          <p:nvPr>
            <p:ph type="sldNum" sz="quarter" idx="7"/>
          </p:nvPr>
        </p:nvSpPr>
        <p:spPr>
          <a:xfrm>
            <a:off x="161615" y="6369248"/>
            <a:ext cx="312420" cy="305212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25400" algn="ctr">
              <a:lnSpc>
                <a:spcPct val="100000"/>
              </a:lnSpc>
              <a:spcBef>
                <a:spcPts val="220"/>
              </a:spcBef>
            </a:pPr>
            <a:r>
              <a:rPr lang="ru-RU" dirty="0" smtClean="0"/>
              <a:t>05</a:t>
            </a:r>
            <a:endParaRPr dirty="0"/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366" y="6332884"/>
            <a:ext cx="1444755" cy="377953"/>
          </a:xfrm>
          <a:prstGeom prst="rect">
            <a:avLst/>
          </a:prstGeom>
        </p:spPr>
      </p:pic>
      <p:sp>
        <p:nvSpPr>
          <p:cNvPr id="34" name="object 2"/>
          <p:cNvSpPr/>
          <p:nvPr/>
        </p:nvSpPr>
        <p:spPr>
          <a:xfrm>
            <a:off x="641350" y="6223000"/>
            <a:ext cx="0" cy="635000"/>
          </a:xfrm>
          <a:custGeom>
            <a:avLst/>
            <a:gdLst/>
            <a:ahLst/>
            <a:cxnLst/>
            <a:rect l="l" t="t" r="r" b="b"/>
            <a:pathLst>
              <a:path h="635000">
                <a:moveTo>
                  <a:pt x="0" y="63500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bg1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Прямоугольник 10"/>
          <p:cNvSpPr/>
          <p:nvPr/>
        </p:nvSpPr>
        <p:spPr>
          <a:xfrm>
            <a:off x="762000" y="762000"/>
            <a:ext cx="10591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i="1" dirty="0" smtClean="0">
                <a:latin typeface="Open Sans SemiBold" charset="0"/>
                <a:ea typeface="Open Sans SemiBold" charset="0"/>
                <a:cs typeface="Open Sans SemiBold" charset="0"/>
              </a:rPr>
              <a:t>«Цель их установки – снижение аварийности и травматизма на дорогах, сохранение жизни людей.  ...  штраф, а это не самоцель, это только средство достижения нужного нам результата» </a:t>
            </a:r>
          </a:p>
          <a:p>
            <a:pPr algn="r"/>
            <a:r>
              <a:rPr lang="ru-RU" sz="2000" i="1" dirty="0" smtClean="0">
                <a:latin typeface="Open Sans SemiBold" charset="0"/>
                <a:ea typeface="Open Sans SemiBold" charset="0"/>
                <a:cs typeface="Open Sans SemiBold" charset="0"/>
              </a:rPr>
              <a:t>В.В. Путин</a:t>
            </a:r>
            <a:endParaRPr lang="ru-RU" sz="2000" i="1" dirty="0"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070530" y="2743200"/>
            <a:ext cx="58448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u="sng" dirty="0" smtClean="0">
                <a:latin typeface="Montserrat Light" charset="-52"/>
              </a:rPr>
              <a:t>Основной принцип Методики </a:t>
            </a:r>
            <a:endParaRPr lang="ru-RU" sz="2800" b="1" u="sng" dirty="0">
              <a:latin typeface="Montserrat Light" charset="-52"/>
            </a:endParaRPr>
          </a:p>
        </p:txBody>
      </p:sp>
      <p:sp>
        <p:nvSpPr>
          <p:cNvPr id="13" name="Трапеция 12"/>
          <p:cNvSpPr/>
          <p:nvPr/>
        </p:nvSpPr>
        <p:spPr>
          <a:xfrm>
            <a:off x="2392016" y="3352800"/>
            <a:ext cx="7056784" cy="2232248"/>
          </a:xfrm>
          <a:prstGeom prst="trapezoid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Open Sans Light" charset="0"/>
                <a:ea typeface="Open Sans Light" charset="0"/>
                <a:cs typeface="Open Sans Light" charset="0"/>
              </a:rPr>
              <a:t>Установка ТСАФ 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  <a:latin typeface="Open Sans Light" charset="0"/>
                <a:ea typeface="Open Sans Light" charset="0"/>
                <a:cs typeface="Open Sans Light" charset="0"/>
              </a:rPr>
              <a:t>для повышения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  <a:latin typeface="Open Sans Light" charset="0"/>
                <a:ea typeface="Open Sans Light" charset="0"/>
                <a:cs typeface="Open Sans Light" charset="0"/>
              </a:rPr>
              <a:t>безопасности дорожного движения, 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  <a:latin typeface="Open Sans Light" charset="0"/>
                <a:ea typeface="Open Sans Light" charset="0"/>
                <a:cs typeface="Open Sans Light" charset="0"/>
              </a:rPr>
              <a:t>а не для пополнения средств бюджетов</a:t>
            </a:r>
            <a:endParaRPr lang="ru-RU" sz="2400" dirty="0">
              <a:solidFill>
                <a:schemeClr val="tx1"/>
              </a:solidFill>
              <a:latin typeface="Open Sans Light" charset="0"/>
              <a:ea typeface="Open Sans Light" charset="0"/>
              <a:cs typeface="Open Sans Light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3400" y="133290"/>
            <a:ext cx="31486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Montserrat Light" charset="-52"/>
                <a:ea typeface="Verdana" pitchFamily="34" charset="0"/>
                <a:cs typeface="Times New Roman" pitchFamily="18" charset="0"/>
              </a:rPr>
              <a:t>Положения </a:t>
            </a:r>
            <a:r>
              <a:rPr lang="ru-RU" sz="2000" dirty="0">
                <a:solidFill>
                  <a:schemeClr val="bg1"/>
                </a:solidFill>
                <a:latin typeface="Montserrat Light" charset="-52"/>
                <a:ea typeface="Verdana" pitchFamily="34" charset="0"/>
                <a:cs typeface="Times New Roman" pitchFamily="18" charset="0"/>
              </a:rPr>
              <a:t>Методики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" y="-11108"/>
            <a:ext cx="12192000" cy="635000"/>
          </a:xfrm>
          <a:prstGeom prst="rect">
            <a:avLst/>
          </a:prstGeom>
        </p:spPr>
      </p:pic>
      <p:sp>
        <p:nvSpPr>
          <p:cNvPr id="31" name="object 31"/>
          <p:cNvSpPr txBox="1">
            <a:spLocks noGrp="1"/>
          </p:cNvSpPr>
          <p:nvPr>
            <p:ph type="sldNum" sz="quarter" idx="7"/>
          </p:nvPr>
        </p:nvSpPr>
        <p:spPr>
          <a:xfrm>
            <a:off x="161615" y="6369248"/>
            <a:ext cx="312420" cy="305212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25400" algn="ctr">
              <a:lnSpc>
                <a:spcPct val="100000"/>
              </a:lnSpc>
              <a:spcBef>
                <a:spcPts val="220"/>
              </a:spcBef>
            </a:pPr>
            <a:r>
              <a:rPr lang="ru-RU" dirty="0" smtClean="0"/>
              <a:t>06</a:t>
            </a:r>
            <a:endParaRPr dirty="0"/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366" y="6332884"/>
            <a:ext cx="1444755" cy="377953"/>
          </a:xfrm>
          <a:prstGeom prst="rect">
            <a:avLst/>
          </a:prstGeom>
        </p:spPr>
      </p:pic>
      <p:sp>
        <p:nvSpPr>
          <p:cNvPr id="34" name="object 2"/>
          <p:cNvSpPr/>
          <p:nvPr/>
        </p:nvSpPr>
        <p:spPr>
          <a:xfrm>
            <a:off x="641350" y="6223000"/>
            <a:ext cx="0" cy="635000"/>
          </a:xfrm>
          <a:custGeom>
            <a:avLst/>
            <a:gdLst/>
            <a:ahLst/>
            <a:cxnLst/>
            <a:rect l="l" t="t" r="r" b="b"/>
            <a:pathLst>
              <a:path h="635000">
                <a:moveTo>
                  <a:pt x="0" y="63500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bg1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Прямоугольник 10"/>
          <p:cNvSpPr/>
          <p:nvPr/>
        </p:nvSpPr>
        <p:spPr>
          <a:xfrm>
            <a:off x="762000" y="762000"/>
            <a:ext cx="10591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i="1" dirty="0" smtClean="0">
                <a:latin typeface="Open Sans SemiBold" charset="0"/>
                <a:ea typeface="Open Sans SemiBold" charset="0"/>
                <a:cs typeface="Open Sans SemiBold" charset="0"/>
              </a:rPr>
              <a:t>«Не нужно эти камеры, особенно на опасных участках, специально скрывать и прятать»</a:t>
            </a:r>
          </a:p>
          <a:p>
            <a:pPr algn="r"/>
            <a:r>
              <a:rPr lang="ru-RU" sz="2000" i="1" dirty="0" smtClean="0">
                <a:latin typeface="Open Sans SemiBold" charset="0"/>
                <a:ea typeface="Open Sans SemiBold" charset="0"/>
                <a:cs typeface="Open Sans SemiBold" charset="0"/>
              </a:rPr>
              <a:t>В.В. Путин</a:t>
            </a:r>
            <a:endParaRPr lang="ru-RU" sz="2000" i="1" dirty="0"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pic>
        <p:nvPicPr>
          <p:cNvPr id="9" name="Picture 2" descr="C:\Users\goncharov\Desktop\image00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7827" y="3184944"/>
            <a:ext cx="5476573" cy="3280795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762000" y="1905000"/>
            <a:ext cx="10668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Open Sans" charset="0"/>
                <a:ea typeface="Open Sans" charset="0"/>
                <a:cs typeface="Open Sans" charset="0"/>
              </a:rPr>
              <a:t>Перед стационарными ТСАФ устанавливают дорожные знаки </a:t>
            </a:r>
            <a:r>
              <a:rPr lang="ru-RU" dirty="0" err="1" smtClean="0">
                <a:latin typeface="Open Sans" charset="0"/>
                <a:ea typeface="Open Sans" charset="0"/>
                <a:cs typeface="Open Sans" charset="0"/>
              </a:rPr>
              <a:t>c</a:t>
            </a:r>
            <a:r>
              <a:rPr lang="ru-RU" dirty="0" smtClean="0">
                <a:latin typeface="Open Sans" charset="0"/>
                <a:ea typeface="Open Sans" charset="0"/>
                <a:cs typeface="Open Sans" charset="0"/>
              </a:rPr>
              <a:t> табличкой 8.23 «</a:t>
            </a:r>
            <a:r>
              <a:rPr lang="ru-RU" dirty="0" err="1" smtClean="0">
                <a:latin typeface="Open Sans" charset="0"/>
                <a:ea typeface="Open Sans" charset="0"/>
                <a:cs typeface="Open Sans" charset="0"/>
              </a:rPr>
              <a:t>Фотовидеофиксация</a:t>
            </a:r>
            <a:r>
              <a:rPr lang="ru-RU" dirty="0" smtClean="0">
                <a:latin typeface="Open Sans" charset="0"/>
                <a:ea typeface="Open Sans" charset="0"/>
                <a:cs typeface="Open Sans" charset="0"/>
              </a:rPr>
              <a:t>» для информирования водителей о возможности фиксации нарушений ПДД и (или) наносят соответствующие линии дорожной разметки по               ГОСТ Р 52289, также дополнительно допускается установка специальных информационных щитов</a:t>
            </a:r>
            <a:endParaRPr lang="ru-RU" dirty="0"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33400" y="133290"/>
            <a:ext cx="31486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Montserrat Light" charset="-52"/>
                <a:ea typeface="Verdana" pitchFamily="34" charset="0"/>
                <a:cs typeface="Times New Roman" pitchFamily="18" charset="0"/>
              </a:rPr>
              <a:t>Положения </a:t>
            </a:r>
            <a:r>
              <a:rPr lang="ru-RU" sz="2000" dirty="0">
                <a:solidFill>
                  <a:schemeClr val="bg1"/>
                </a:solidFill>
                <a:latin typeface="Montserrat Light" charset="-52"/>
                <a:ea typeface="Verdana" pitchFamily="34" charset="0"/>
                <a:cs typeface="Times New Roman" pitchFamily="18" charset="0"/>
              </a:rPr>
              <a:t>Методики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20"/>
          <a:stretch>
            <a:fillRect/>
          </a:stretch>
        </p:blipFill>
        <p:spPr bwMode="auto">
          <a:xfrm>
            <a:off x="3303092" y="4172455"/>
            <a:ext cx="8252815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" y="-11108"/>
            <a:ext cx="12192000" cy="635000"/>
          </a:xfrm>
          <a:prstGeom prst="rect">
            <a:avLst/>
          </a:prstGeom>
        </p:spPr>
      </p:pic>
      <p:sp>
        <p:nvSpPr>
          <p:cNvPr id="31" name="object 31"/>
          <p:cNvSpPr txBox="1">
            <a:spLocks noGrp="1"/>
          </p:cNvSpPr>
          <p:nvPr>
            <p:ph type="sldNum" sz="quarter" idx="7"/>
          </p:nvPr>
        </p:nvSpPr>
        <p:spPr>
          <a:xfrm>
            <a:off x="161615" y="6369248"/>
            <a:ext cx="312420" cy="305212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25400" algn="ctr">
              <a:lnSpc>
                <a:spcPct val="100000"/>
              </a:lnSpc>
              <a:spcBef>
                <a:spcPts val="220"/>
              </a:spcBef>
            </a:pPr>
            <a:r>
              <a:rPr lang="ru-RU" dirty="0" smtClean="0"/>
              <a:t>07</a:t>
            </a:r>
            <a:endParaRPr dirty="0"/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366" y="6332884"/>
            <a:ext cx="1444755" cy="377953"/>
          </a:xfrm>
          <a:prstGeom prst="rect">
            <a:avLst/>
          </a:prstGeom>
        </p:spPr>
      </p:pic>
      <p:sp>
        <p:nvSpPr>
          <p:cNvPr id="34" name="object 2"/>
          <p:cNvSpPr/>
          <p:nvPr/>
        </p:nvSpPr>
        <p:spPr>
          <a:xfrm>
            <a:off x="641350" y="6223000"/>
            <a:ext cx="0" cy="635000"/>
          </a:xfrm>
          <a:custGeom>
            <a:avLst/>
            <a:gdLst/>
            <a:ahLst/>
            <a:cxnLst/>
            <a:rect l="l" t="t" r="r" b="b"/>
            <a:pathLst>
              <a:path h="635000">
                <a:moveTo>
                  <a:pt x="0" y="63500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bg1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Прямоугольник 10"/>
          <p:cNvSpPr/>
          <p:nvPr/>
        </p:nvSpPr>
        <p:spPr>
          <a:xfrm>
            <a:off x="762000" y="685800"/>
            <a:ext cx="10591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Open Sans SemiBold" charset="0"/>
                <a:ea typeface="Open Sans SemiBold" charset="0"/>
                <a:cs typeface="Open Sans SemiBold" charset="0"/>
              </a:rPr>
              <a:t>Установка и применение ТСАФ должны производиться с соблюдением требований законодательства в сфере безопасности дорожного движения.</a:t>
            </a:r>
          </a:p>
        </p:txBody>
      </p:sp>
      <p:sp>
        <p:nvSpPr>
          <p:cNvPr id="8" name="Прямоугольник с одним вырезанным углом 7"/>
          <p:cNvSpPr/>
          <p:nvPr/>
        </p:nvSpPr>
        <p:spPr>
          <a:xfrm flipH="1">
            <a:off x="2743200" y="1524000"/>
            <a:ext cx="9372600" cy="762000"/>
          </a:xfrm>
          <a:prstGeom prst="snip1Rect">
            <a:avLst/>
          </a:prstGeom>
          <a:solidFill>
            <a:srgbClr val="00488E">
              <a:alpha val="23000"/>
            </a:srgbClr>
          </a:solidFill>
          <a:ln>
            <a:solidFill>
              <a:schemeClr val="bg1"/>
            </a:solidFill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bIns="108000" rtlCol="0" anchor="ctr"/>
          <a:lstStyle/>
          <a:p>
            <a:pPr lvl="0" algn="ctr"/>
            <a:r>
              <a:rPr lang="ru-RU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rPr>
              <a:t>Правила подготовки </a:t>
            </a:r>
            <a:r>
              <a:rPr lang="ru-RU" dirty="0" smtClean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rPr>
              <a:t>документации  по организации </a:t>
            </a:r>
            <a:r>
              <a:rPr lang="ru-RU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rPr>
              <a:t>дорожного движения</a:t>
            </a:r>
          </a:p>
          <a:p>
            <a:pPr lvl="0" algn="ctr"/>
            <a:r>
              <a:rPr lang="ru-RU" sz="1400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rPr>
              <a:t>УТВЕРЖДЕНЫ</a:t>
            </a:r>
            <a:r>
              <a:rPr lang="ru-RU" sz="1200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rPr>
              <a:t/>
            </a:r>
            <a:br>
              <a:rPr lang="ru-RU" sz="1200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rPr>
            </a:br>
            <a:r>
              <a:rPr lang="ru-RU" sz="1400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rPr>
              <a:t> приказом Минтранса </a:t>
            </a:r>
            <a:r>
              <a:rPr lang="ru-RU" sz="1400" dirty="0" smtClean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rPr>
              <a:t>России </a:t>
            </a:r>
            <a:r>
              <a:rPr lang="ru-RU" sz="1400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rPr>
              <a:t>от 26.12.2018 № 480</a:t>
            </a:r>
            <a:endParaRPr lang="ru-RU" sz="1400" b="1" dirty="0">
              <a:solidFill>
                <a:schemeClr val="tx1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9" name="Прямоугольник с одним вырезанным углом 8"/>
          <p:cNvSpPr/>
          <p:nvPr/>
        </p:nvSpPr>
        <p:spPr>
          <a:xfrm flipH="1">
            <a:off x="3200399" y="2349335"/>
            <a:ext cx="8939151" cy="609600"/>
          </a:xfrm>
          <a:prstGeom prst="snip1Rect">
            <a:avLst/>
          </a:prstGeom>
          <a:solidFill>
            <a:srgbClr val="00488E">
              <a:alpha val="23000"/>
            </a:srgbClr>
          </a:solidFill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bIns="108000" rtlCol="0" anchor="ctr"/>
          <a:lstStyle/>
          <a:p>
            <a:pPr lvl="0" algn="just"/>
            <a:r>
              <a:rPr lang="ru-RU" sz="1400" dirty="0" smtClean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rPr>
              <a:t>  VI</a:t>
            </a:r>
            <a:r>
              <a:rPr lang="ru-RU" sz="1400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rPr>
              <a:t>. Требования к составу и содержанию проектов организации дорожного движения (ПОДД)</a:t>
            </a:r>
          </a:p>
        </p:txBody>
      </p:sp>
      <p:sp>
        <p:nvSpPr>
          <p:cNvPr id="10" name="Прямоугольник с одним вырезанным углом 9"/>
          <p:cNvSpPr/>
          <p:nvPr/>
        </p:nvSpPr>
        <p:spPr>
          <a:xfrm flipH="1">
            <a:off x="3528951" y="3048000"/>
            <a:ext cx="8610600" cy="609600"/>
          </a:xfrm>
          <a:prstGeom prst="snip1Rect">
            <a:avLst/>
          </a:prstGeom>
          <a:solidFill>
            <a:srgbClr val="00488E">
              <a:alpha val="23000"/>
            </a:srgbClr>
          </a:solidFill>
          <a:ln w="19050">
            <a:solidFill>
              <a:schemeClr val="bg1"/>
            </a:solidFill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bIns="144000" rtlCol="0" anchor="ctr"/>
          <a:lstStyle/>
          <a:p>
            <a:pPr lvl="0" algn="just"/>
            <a:r>
              <a:rPr lang="ru-RU" sz="1400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rPr>
              <a:t>53. Проектные решения по организации дорожного движения при разработке ПОДД на период эксплуатации дорог или их участков должны включать предложения (мероприятия) по:</a:t>
            </a:r>
          </a:p>
        </p:txBody>
      </p:sp>
      <p:sp>
        <p:nvSpPr>
          <p:cNvPr id="12" name="Прямоугольник с одним вырезанным углом 11"/>
          <p:cNvSpPr/>
          <p:nvPr/>
        </p:nvSpPr>
        <p:spPr>
          <a:xfrm flipH="1">
            <a:off x="4748151" y="3733800"/>
            <a:ext cx="7391400" cy="609601"/>
          </a:xfrm>
          <a:prstGeom prst="snip1Rect">
            <a:avLst/>
          </a:prstGeom>
          <a:solidFill>
            <a:srgbClr val="00488E">
              <a:alpha val="23000"/>
            </a:srgbClr>
          </a:solidFill>
          <a:ln>
            <a:solidFill>
              <a:schemeClr val="bg1"/>
            </a:solidFill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bIns="144000" rtlCol="0" anchor="ctr"/>
          <a:lstStyle/>
          <a:p>
            <a:pPr lvl="0" algn="just"/>
            <a:r>
              <a:rPr lang="ru-RU" sz="1400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rPr>
              <a:t>9) расстановке работающих в автоматическом режиме средств фото- и видеофиксации нарушений правил дорожного </a:t>
            </a:r>
            <a:r>
              <a:rPr lang="ru-RU" sz="1400" dirty="0" smtClean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rPr>
              <a:t>движения</a:t>
            </a:r>
            <a:endParaRPr lang="ru-RU" sz="1400" dirty="0">
              <a:solidFill>
                <a:schemeClr val="tx1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33400" y="133290"/>
            <a:ext cx="31486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Montserrat Light" charset="-52"/>
                <a:ea typeface="Verdana" pitchFamily="34" charset="0"/>
                <a:cs typeface="Times New Roman" pitchFamily="18" charset="0"/>
              </a:rPr>
              <a:t>Положения </a:t>
            </a:r>
            <a:r>
              <a:rPr lang="ru-RU" sz="2000" dirty="0">
                <a:solidFill>
                  <a:schemeClr val="bg1"/>
                </a:solidFill>
                <a:latin typeface="Montserrat Light" charset="-52"/>
                <a:ea typeface="Verdana" pitchFamily="34" charset="0"/>
                <a:cs typeface="Times New Roman" pitchFamily="18" charset="0"/>
              </a:rPr>
              <a:t>Методики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3291" y="3082587"/>
            <a:ext cx="345743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Open Sans" charset="0"/>
                <a:ea typeface="Open Sans" charset="0"/>
                <a:cs typeface="Open Sans" charset="0"/>
              </a:rPr>
              <a:t>Устанавливаемые ТСАФ должны соответствовать требованиям </a:t>
            </a:r>
            <a:endParaRPr lang="ru-RU" sz="1600" b="1" dirty="0" smtClean="0">
              <a:latin typeface="Open Sans" charset="0"/>
              <a:ea typeface="Open Sans" charset="0"/>
              <a:cs typeface="Open Sans" charset="0"/>
            </a:endParaRPr>
          </a:p>
          <a:p>
            <a:pPr algn="ctr"/>
            <a:r>
              <a:rPr lang="ru-RU" sz="1600" b="1" dirty="0" smtClean="0">
                <a:latin typeface="Open Sans" charset="0"/>
                <a:ea typeface="Open Sans" charset="0"/>
                <a:cs typeface="Open Sans" charset="0"/>
              </a:rPr>
              <a:t>ГОСТ </a:t>
            </a:r>
            <a:r>
              <a:rPr lang="ru-RU" sz="1600" b="1" dirty="0">
                <a:latin typeface="Open Sans" charset="0"/>
                <a:ea typeface="Open Sans" charset="0"/>
                <a:cs typeface="Open Sans" charset="0"/>
              </a:rPr>
              <a:t>Р 57144-2016</a:t>
            </a:r>
          </a:p>
          <a:p>
            <a:r>
              <a:rPr lang="ru-RU" sz="1600" b="1" dirty="0">
                <a:latin typeface="Open Sans" charset="0"/>
                <a:ea typeface="Open Sans" charset="0"/>
                <a:cs typeface="Open Sans" charset="0"/>
              </a:rPr>
              <a:t> </a:t>
            </a:r>
          </a:p>
          <a:p>
            <a:pPr algn="ctr"/>
            <a:r>
              <a:rPr lang="ru-RU" sz="1600" b="1" dirty="0" smtClean="0">
                <a:latin typeface="Open Sans" charset="0"/>
                <a:ea typeface="Open Sans" charset="0"/>
                <a:cs typeface="Open Sans" charset="0"/>
              </a:rPr>
              <a:t>и применяться по </a:t>
            </a:r>
            <a:r>
              <a:rPr lang="ru-RU" sz="1600" b="1" dirty="0">
                <a:latin typeface="Open Sans" charset="0"/>
                <a:ea typeface="Open Sans" charset="0"/>
                <a:cs typeface="Open Sans" charset="0"/>
              </a:rPr>
              <a:t>правилам, предусмотренным </a:t>
            </a:r>
            <a:endParaRPr lang="ru-RU" sz="1600" b="1" dirty="0" smtClean="0">
              <a:latin typeface="Open Sans" charset="0"/>
              <a:ea typeface="Open Sans" charset="0"/>
              <a:cs typeface="Open Sans" charset="0"/>
            </a:endParaRPr>
          </a:p>
          <a:p>
            <a:pPr algn="ctr"/>
            <a:r>
              <a:rPr lang="ru-RU" sz="1600" b="1" dirty="0" smtClean="0">
                <a:latin typeface="Open Sans" charset="0"/>
                <a:ea typeface="Open Sans" charset="0"/>
                <a:cs typeface="Open Sans" charset="0"/>
              </a:rPr>
              <a:t>ГОСТ </a:t>
            </a:r>
            <a:r>
              <a:rPr lang="ru-RU" sz="1600" b="1" dirty="0">
                <a:latin typeface="Open Sans" charset="0"/>
                <a:ea typeface="Open Sans" charset="0"/>
                <a:cs typeface="Open Sans" charset="0"/>
              </a:rPr>
              <a:t>Р 57145-2016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" y="-11108"/>
            <a:ext cx="12192000" cy="635000"/>
          </a:xfrm>
          <a:prstGeom prst="rect">
            <a:avLst/>
          </a:prstGeom>
        </p:spPr>
      </p:pic>
      <p:sp>
        <p:nvSpPr>
          <p:cNvPr id="31" name="object 31"/>
          <p:cNvSpPr txBox="1">
            <a:spLocks noGrp="1"/>
          </p:cNvSpPr>
          <p:nvPr>
            <p:ph type="sldNum" sz="quarter" idx="7"/>
          </p:nvPr>
        </p:nvSpPr>
        <p:spPr>
          <a:xfrm>
            <a:off x="161615" y="6369248"/>
            <a:ext cx="312420" cy="305212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25400" algn="ctr">
              <a:lnSpc>
                <a:spcPct val="100000"/>
              </a:lnSpc>
              <a:spcBef>
                <a:spcPts val="220"/>
              </a:spcBef>
            </a:pPr>
            <a:r>
              <a:rPr lang="ru-RU" dirty="0" smtClean="0"/>
              <a:t>08</a:t>
            </a:r>
            <a:endParaRPr dirty="0"/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366" y="6332884"/>
            <a:ext cx="1444755" cy="377953"/>
          </a:xfrm>
          <a:prstGeom prst="rect">
            <a:avLst/>
          </a:prstGeom>
        </p:spPr>
      </p:pic>
      <p:sp>
        <p:nvSpPr>
          <p:cNvPr id="34" name="object 2"/>
          <p:cNvSpPr/>
          <p:nvPr/>
        </p:nvSpPr>
        <p:spPr>
          <a:xfrm>
            <a:off x="641350" y="6223000"/>
            <a:ext cx="0" cy="635000"/>
          </a:xfrm>
          <a:custGeom>
            <a:avLst/>
            <a:gdLst/>
            <a:ahLst/>
            <a:cxnLst/>
            <a:rect l="l" t="t" r="r" b="b"/>
            <a:pathLst>
              <a:path h="635000">
                <a:moveTo>
                  <a:pt x="0" y="63500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bg1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Прямоугольник 10"/>
          <p:cNvSpPr/>
          <p:nvPr/>
        </p:nvSpPr>
        <p:spPr>
          <a:xfrm>
            <a:off x="762000" y="762000"/>
            <a:ext cx="10591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Open Sans SemiBold" charset="0"/>
                <a:ea typeface="Open Sans SemiBold" charset="0"/>
                <a:cs typeface="Open Sans SemiBold" charset="0"/>
              </a:rPr>
              <a:t>ТСАФ рекомендуется применять в: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807840" y="1371600"/>
            <a:ext cx="3600400" cy="2016224"/>
          </a:xfrm>
          <a:prstGeom prst="rect">
            <a:avLst/>
          </a:prstGeom>
          <a:solidFill>
            <a:schemeClr val="bg2">
              <a:lumMod val="90000"/>
              <a:alpha val="3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758608" y="1371600"/>
            <a:ext cx="3528392" cy="2016224"/>
          </a:xfrm>
          <a:prstGeom prst="rect">
            <a:avLst/>
          </a:prstGeom>
          <a:solidFill>
            <a:schemeClr val="bg2">
              <a:lumMod val="90000"/>
              <a:alpha val="3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167880" y="1443608"/>
            <a:ext cx="30243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FF0000"/>
                </a:solidFill>
                <a:latin typeface="Open Sans" charset="0"/>
                <a:ea typeface="Open Sans" charset="0"/>
                <a:cs typeface="Open Sans" charset="0"/>
              </a:rPr>
              <a:t>МКДТП</a:t>
            </a:r>
            <a:r>
              <a:rPr lang="ru-RU" sz="1400" dirty="0" smtClean="0">
                <a:latin typeface="Open Sans" charset="0"/>
                <a:ea typeface="Open Sans" charset="0"/>
                <a:cs typeface="Open Sans" charset="0"/>
              </a:rPr>
              <a:t> в дополнение к мероприятиям по улучшению транспортно-эксплуатационных характеристик дорог и улиц и по установке технических средств организации дорожного движения или вместо них</a:t>
            </a:r>
            <a:endParaRPr lang="ru-RU" sz="1400" dirty="0"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118648" y="1443608"/>
            <a:ext cx="30243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ru-RU" sz="1400" b="1" dirty="0" smtClean="0">
                <a:solidFill>
                  <a:srgbClr val="0070C0"/>
                </a:solidFill>
                <a:latin typeface="Open Sans" charset="0"/>
                <a:ea typeface="Open Sans" charset="0"/>
                <a:cs typeface="Open Sans" charset="0"/>
              </a:rPr>
              <a:t>ПАОУ:</a:t>
            </a:r>
            <a:r>
              <a:rPr lang="ru-RU" sz="1400" dirty="0"/>
              <a:t> </a:t>
            </a:r>
            <a:r>
              <a:rPr lang="ru-RU" sz="1400" dirty="0" smtClean="0"/>
              <a:t>участок </a:t>
            </a:r>
            <a:r>
              <a:rPr lang="ru-RU" sz="1400" dirty="0"/>
              <a:t>дороги, улицы или перекресток где произошли три и более ДТП с материальным ущербом или с характеристиками места концентрации ДТП </a:t>
            </a:r>
            <a:r>
              <a:rPr lang="ru-RU" sz="1400" dirty="0" smtClean="0"/>
              <a:t>на </a:t>
            </a:r>
            <a:r>
              <a:rPr lang="ru-RU" sz="1400" dirty="0"/>
              <a:t>которых произошло меньше на одно ДТП, чем это установлено в соответствующем федеральном </a:t>
            </a:r>
            <a:r>
              <a:rPr lang="ru-RU" sz="1400" dirty="0" smtClean="0"/>
              <a:t>законе</a:t>
            </a:r>
            <a:endParaRPr lang="ru-RU" sz="1400" dirty="0"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18" name="Ромб 17"/>
          <p:cNvSpPr/>
          <p:nvPr/>
        </p:nvSpPr>
        <p:spPr>
          <a:xfrm>
            <a:off x="1447800" y="1515616"/>
            <a:ext cx="720080" cy="720080"/>
          </a:xfrm>
          <a:prstGeom prst="diamond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Ромб 18"/>
          <p:cNvSpPr/>
          <p:nvPr/>
        </p:nvSpPr>
        <p:spPr>
          <a:xfrm>
            <a:off x="6398568" y="1515616"/>
            <a:ext cx="720080" cy="720080"/>
          </a:xfrm>
          <a:prstGeom prst="diamond">
            <a:avLst/>
          </a:prstGeom>
          <a:solidFill>
            <a:schemeClr val="bg1"/>
          </a:solidFill>
          <a:ln w="19050">
            <a:solidFill>
              <a:srgbClr val="4579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Ромб 19"/>
          <p:cNvSpPr/>
          <p:nvPr/>
        </p:nvSpPr>
        <p:spPr>
          <a:xfrm>
            <a:off x="6470576" y="1587624"/>
            <a:ext cx="576064" cy="576064"/>
          </a:xfrm>
          <a:prstGeom prst="diamond">
            <a:avLst/>
          </a:prstGeom>
          <a:solidFill>
            <a:srgbClr val="4579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 smtClean="0"/>
              <a:t>✓</a:t>
            </a:r>
            <a:endParaRPr lang="ru-RU" sz="2100" dirty="0">
              <a:solidFill>
                <a:srgbClr val="00B050"/>
              </a:solidFill>
            </a:endParaRPr>
          </a:p>
        </p:txBody>
      </p:sp>
      <p:sp>
        <p:nvSpPr>
          <p:cNvPr id="21" name="Ромб 20"/>
          <p:cNvSpPr/>
          <p:nvPr/>
        </p:nvSpPr>
        <p:spPr>
          <a:xfrm>
            <a:off x="1519808" y="1587624"/>
            <a:ext cx="576064" cy="576064"/>
          </a:xfrm>
          <a:prstGeom prst="diamond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 smtClean="0"/>
              <a:t>✓</a:t>
            </a:r>
            <a:endParaRPr lang="ru-RU" sz="21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066800" y="3581400"/>
            <a:ext cx="9982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889000">
              <a:spcAft>
                <a:spcPct val="35000"/>
              </a:spcAft>
              <a:buFont typeface="Wingdings" pitchFamily="2" charset="2"/>
              <a:buChar char="q"/>
            </a:pPr>
            <a:r>
              <a:rPr lang="ru-RU" sz="1600" dirty="0" smtClean="0">
                <a:latin typeface="Open Sans" charset="0"/>
                <a:ea typeface="Open Sans" charset="0"/>
                <a:cs typeface="Open Sans" charset="0"/>
              </a:rPr>
              <a:t>  Выявлять МКДТП следует в соответствии с отраслевым дорожным методическим документом (ОДМ 218.6.015-2015) </a:t>
            </a:r>
            <a:endParaRPr lang="ru-RU" sz="1600" dirty="0"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914400" y="4267200"/>
            <a:ext cx="10287000" cy="762000"/>
          </a:xfrm>
          <a:prstGeom prst="rect">
            <a:avLst/>
          </a:prstGeom>
          <a:solidFill>
            <a:schemeClr val="accent5">
              <a:lumMod val="60000"/>
              <a:lumOff val="40000"/>
              <a:alpha val="3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rPr>
              <a:t>Решения о целесообразности установки ТСАФ их типах, марках (моделях) в МКДТП принимается на основе анализа аварийности в соответствии  с  данной  Методикой </a:t>
            </a:r>
            <a:endParaRPr lang="ru-RU" dirty="0">
              <a:solidFill>
                <a:schemeClr val="tx1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09600" y="5105400"/>
            <a:ext cx="10896600" cy="86409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6800" rtlCol="0" anchor="ctr"/>
          <a:lstStyle/>
          <a:p>
            <a:pPr lvl="0" algn="just"/>
            <a:r>
              <a:rPr lang="ru-RU" sz="1600" dirty="0" smtClean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rPr>
              <a:t>В случае, когда отсутствует возможность по обустройству ТСАФ</a:t>
            </a:r>
            <a:r>
              <a:rPr lang="ru-RU" sz="1600" b="1" dirty="0" smtClean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ru-RU" sz="1600" b="1" dirty="0" smtClean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</a:rPr>
              <a:t>всех мест</a:t>
            </a:r>
            <a:r>
              <a:rPr lang="ru-RU" sz="1600" dirty="0" smtClean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rPr>
              <a:t>необходимо произвести их ранжирование по количеству погибших или ДТП. ТСАФ в первую очередь следует устанавливать в соответствии с приоритетом, определенным при их ранжировании!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533400" y="133290"/>
            <a:ext cx="31486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Montserrat Light" charset="-52"/>
                <a:ea typeface="Verdana" pitchFamily="34" charset="0"/>
                <a:cs typeface="Times New Roman" pitchFamily="18" charset="0"/>
              </a:rPr>
              <a:t>Положения </a:t>
            </a:r>
            <a:r>
              <a:rPr lang="ru-RU" sz="2000" dirty="0">
                <a:solidFill>
                  <a:schemeClr val="bg1"/>
                </a:solidFill>
                <a:latin typeface="Montserrat Light" charset="-52"/>
                <a:ea typeface="Verdana" pitchFamily="34" charset="0"/>
                <a:cs typeface="Times New Roman" pitchFamily="18" charset="0"/>
              </a:rPr>
              <a:t>Методики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565</TotalTime>
  <Words>1352</Words>
  <Application>Microsoft Office PowerPoint</Application>
  <PresentationFormat>Произвольный</PresentationFormat>
  <Paragraphs>136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31" baseType="lpstr">
      <vt:lpstr>Arial</vt:lpstr>
      <vt:lpstr>Montserrat ExtraBold</vt:lpstr>
      <vt:lpstr>Montserrat Light</vt:lpstr>
      <vt:lpstr>Montserrat</vt:lpstr>
      <vt:lpstr>Open Sans SemiBold</vt:lpstr>
      <vt:lpstr>Calibri</vt:lpstr>
      <vt:lpstr>Wingdings</vt:lpstr>
      <vt:lpstr>Open Sans Light</vt:lpstr>
      <vt:lpstr>Times New Roman</vt:lpstr>
      <vt:lpstr>Open Sans</vt:lpstr>
      <vt:lpstr>Verdana</vt:lpstr>
      <vt:lpstr>Office Theme</vt:lpstr>
      <vt:lpstr>МЕТОДИКА определения мест размещения технических средств автоматической фотовидеофиксации нарушений правил дорожного движения  </vt:lpstr>
      <vt:lpstr>Презентация PowerPoint</vt:lpstr>
      <vt:lpstr>Презентация PowerPoint</vt:lpstr>
      <vt:lpstr>Заседание Госсовета по вопросам развития сети автомобильных дорог и обеспечения безопасности дорожного движения  26 июня 2019 года Москва, Кремль </vt:lpstr>
      <vt:lpstr>Заседание Госсовета по вопросам развития сети автомобильных дорог и обеспечения безопасности дорожного движения 26 июня 2019 года  Москва, Кремль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RosDorNii_preee</dc:title>
  <dc:creator>User</dc:creator>
  <cp:lastModifiedBy>Кузьмин Олег Николаевич</cp:lastModifiedBy>
  <cp:revision>61</cp:revision>
  <dcterms:created xsi:type="dcterms:W3CDTF">2019-08-20T12:43:50Z</dcterms:created>
  <dcterms:modified xsi:type="dcterms:W3CDTF">2019-09-23T12:29:08Z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2019-08-20T00:00:00Z</vt:filetime>
  </property>
  <property fmtid="{D5CDD505-2E9C-101B-9397-08002B2CF9AE}" pid="3" name="Creator">
    <vt:lpwstr>Adobe Illustrator CC 23.0 (Windows)</vt:lpwstr>
  </property>
  <property fmtid="{D5CDD505-2E9C-101B-9397-08002B2CF9AE}" pid="4" name="LastSaved">
    <vt:filetime>2019-08-20T00:00:00Z</vt:filetime>
  </property>
</Properties>
</file>