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63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52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175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0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77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94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696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138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624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144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3F763-C075-4D48-95C3-1DE0BD1043B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321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3F763-C075-4D48-95C3-1DE0BD1043B0}" type="datetimeFigureOut">
              <a:rPr lang="ru-RU" smtClean="0"/>
              <a:t>24.09.2019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FC05C-FF09-4CA1-B58D-A562FDFA2A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53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878105"/>
            <a:ext cx="687964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Поляков </a:t>
            </a:r>
          </a:p>
          <a:p>
            <a:pPr algn="ctr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 Сергеевич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3671" y="2447765"/>
            <a:ext cx="7837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Цифровая платформа Транспортного комплекса Москвы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0620" y="2909430"/>
            <a:ext cx="60436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Alexander </a:t>
            </a:r>
            <a:r>
              <a:rPr lang="en-US" sz="48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Polyakov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98437" y="3684969"/>
            <a:ext cx="61080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Digital platform of Moscow Transport complex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77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39663" y="3277319"/>
            <a:ext cx="576671" cy="576671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543" y="1338747"/>
            <a:ext cx="584931" cy="584931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8" y="3390198"/>
            <a:ext cx="765728" cy="765728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7238" y="2440411"/>
            <a:ext cx="493879" cy="493879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488" y="1037456"/>
            <a:ext cx="6192688" cy="41265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2524" y="1284693"/>
            <a:ext cx="560881" cy="566977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6817928" y="1823909"/>
            <a:ext cx="1410071" cy="243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en-US" sz="1200" b="1" dirty="0" smtClean="0">
                <a:cs typeface="FuturaDemiC"/>
              </a:rPr>
              <a:t>Big Data </a:t>
            </a:r>
            <a:endParaRPr lang="ru-RU" sz="1200" dirty="0">
              <a:cs typeface="FuturaDemiC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668344" y="2601782"/>
            <a:ext cx="1391276" cy="243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200" b="1" dirty="0" smtClean="0">
                <a:cs typeface="FuturaDemiC"/>
              </a:rPr>
              <a:t>Умная торговля</a:t>
            </a:r>
            <a:endParaRPr lang="ru-RU" sz="1200" dirty="0">
              <a:cs typeface="FuturaDemiC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53617" y="4227934"/>
            <a:ext cx="1410071" cy="39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200" b="1" dirty="0" smtClean="0">
                <a:cs typeface="FuturaDemiC"/>
              </a:rPr>
              <a:t>Умное строительство</a:t>
            </a:r>
            <a:endParaRPr lang="ru-RU" sz="1200" dirty="0">
              <a:cs typeface="FuturaDemiC"/>
            </a:endParaRPr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175" y="2035298"/>
            <a:ext cx="566484" cy="566484"/>
          </a:xfrm>
          <a:prstGeom prst="rect">
            <a:avLst/>
          </a:prstGeom>
        </p:spPr>
      </p:pic>
      <p:sp>
        <p:nvSpPr>
          <p:cNvPr id="69" name="TextBox 68"/>
          <p:cNvSpPr txBox="1"/>
          <p:nvPr/>
        </p:nvSpPr>
        <p:spPr>
          <a:xfrm>
            <a:off x="539552" y="1892201"/>
            <a:ext cx="1391276" cy="39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200" b="1" dirty="0" smtClean="0">
                <a:cs typeface="FuturaDemiC"/>
              </a:rPr>
              <a:t>Умная мобильность</a:t>
            </a:r>
            <a:endParaRPr lang="ru-RU" sz="1200" dirty="0">
              <a:cs typeface="FuturaDemiC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8539" y="2934290"/>
            <a:ext cx="1391276" cy="243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200" b="1" dirty="0" smtClean="0">
                <a:cs typeface="FuturaDemiC"/>
              </a:rPr>
              <a:t>Умная медицина</a:t>
            </a:r>
            <a:endParaRPr lang="ru-RU" sz="1200" dirty="0">
              <a:cs typeface="FuturaDemiC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355454" y="3857499"/>
            <a:ext cx="1745088" cy="243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200" b="1" dirty="0" smtClean="0">
                <a:cs typeface="FuturaDemiC"/>
              </a:rPr>
              <a:t>Умная энергетика</a:t>
            </a:r>
            <a:endParaRPr lang="ru-RU" sz="1200" dirty="0">
              <a:cs typeface="FuturaDemiC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7018" y="699542"/>
            <a:ext cx="4453014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C00000"/>
                </a:solidFill>
              </a:rPr>
              <a:t>Современный город для людей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73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99542"/>
            <a:ext cx="6904711" cy="6882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C00000"/>
                </a:solidFill>
              </a:rPr>
              <a:t>Этапы развития Комплексной схемы организации</a:t>
            </a:r>
          </a:p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C00000"/>
                </a:solidFill>
              </a:rPr>
              <a:t>дорожного движения </a:t>
            </a: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(КСОДД)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5" y="1387807"/>
            <a:ext cx="8568953" cy="474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cs typeface="FuturaDemiC"/>
              </a:rPr>
              <a:t>Единая проектная документация, необходимая для комплексного подхода к планированию улично-дорожной сети города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ru-RU" sz="1200" dirty="0">
              <a:cs typeface="FuturaDemiC"/>
            </a:endParaRPr>
          </a:p>
        </p:txBody>
      </p:sp>
      <p:sp>
        <p:nvSpPr>
          <p:cNvPr id="5" name="object 13"/>
          <p:cNvSpPr/>
          <p:nvPr/>
        </p:nvSpPr>
        <p:spPr>
          <a:xfrm>
            <a:off x="641648" y="1744291"/>
            <a:ext cx="1410072" cy="15841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4"/>
          <p:cNvSpPr/>
          <p:nvPr/>
        </p:nvSpPr>
        <p:spPr>
          <a:xfrm>
            <a:off x="3826346" y="1758473"/>
            <a:ext cx="1491307" cy="15841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5"/>
          <p:cNvSpPr/>
          <p:nvPr/>
        </p:nvSpPr>
        <p:spPr>
          <a:xfrm>
            <a:off x="7092280" y="1758473"/>
            <a:ext cx="1368153" cy="1586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0" y="3328467"/>
            <a:ext cx="2782739" cy="58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cs typeface="FuturaDemiC"/>
              </a:rPr>
              <a:t>Территория в пределах ТТК + </a:t>
            </a:r>
            <a:r>
              <a:rPr lang="ru-RU" sz="1200" b="1" dirty="0" err="1" smtClean="0">
                <a:solidFill>
                  <a:schemeClr val="accent1">
                    <a:lumMod val="75000"/>
                  </a:schemeClr>
                </a:solidFill>
                <a:cs typeface="FuturaDemiC"/>
              </a:rPr>
              <a:t>вылетные</a:t>
            </a: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cs typeface="FuturaDemiC"/>
              </a:rPr>
              <a:t> магистрали + МКАД </a:t>
            </a: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endParaRPr lang="ru-RU" sz="1200" dirty="0">
              <a:cs typeface="FuturaDemiC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66963" y="3344373"/>
            <a:ext cx="1410071" cy="58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cs typeface="FuturaDemiC"/>
              </a:rPr>
              <a:t>Территория от ТТК до МКАД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ru-RU" sz="1200" dirty="0">
              <a:cs typeface="FuturaDemiC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71320" y="3344373"/>
            <a:ext cx="1410071" cy="585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cs typeface="FuturaDemiC"/>
              </a:rPr>
              <a:t>Территория за МКАД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ru-RU" sz="1200" dirty="0">
              <a:cs typeface="FuturaDem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3684951"/>
            <a:ext cx="2782739" cy="598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rgbClr val="C00000"/>
                </a:solidFill>
                <a:cs typeface="FuturaDemiC"/>
              </a:rPr>
              <a:t>Количество улиц: 1253 </a:t>
            </a:r>
          </a:p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rgbClr val="C00000"/>
                </a:solidFill>
                <a:cs typeface="FuturaDemiC"/>
              </a:rPr>
              <a:t>Протяженность: 999 км</a:t>
            </a: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endParaRPr lang="ru-RU" sz="1200" dirty="0">
              <a:cs typeface="FuturaDemiC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80628" y="3713315"/>
            <a:ext cx="2782739" cy="598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rgbClr val="C00000"/>
                </a:solidFill>
                <a:cs typeface="FuturaDemiC"/>
              </a:rPr>
              <a:t>Количество улиц: 2937*</a:t>
            </a:r>
          </a:p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rgbClr val="C00000"/>
                </a:solidFill>
                <a:cs typeface="FuturaDemiC"/>
              </a:rPr>
              <a:t>Протяженность: 2787 км*</a:t>
            </a: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endParaRPr lang="ru-RU" sz="1200" dirty="0">
              <a:cs typeface="FuturaDemiC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00901" y="3713315"/>
            <a:ext cx="2782739" cy="598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rgbClr val="C00000"/>
                </a:solidFill>
                <a:cs typeface="FuturaDemiC"/>
              </a:rPr>
              <a:t>Количество улиц: 3568*</a:t>
            </a:r>
          </a:p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rgbClr val="C00000"/>
                </a:solidFill>
                <a:cs typeface="FuturaDemiC"/>
              </a:rPr>
              <a:t>Протяженность: 3636 км*</a:t>
            </a:r>
          </a:p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endParaRPr lang="ru-RU" sz="1200" dirty="0">
              <a:cs typeface="FuturaDemiC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108520" y="1762562"/>
            <a:ext cx="2147454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FuturaDemiC"/>
              </a:rPr>
              <a:t>2014-2015 </a:t>
            </a:r>
            <a:endParaRPr lang="ru-RU" sz="1200" dirty="0">
              <a:cs typeface="FuturaDemiC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97321" y="1762562"/>
            <a:ext cx="2107381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FuturaDemiC"/>
              </a:rPr>
              <a:t>2016-2017</a:t>
            </a:r>
            <a:endParaRPr lang="ru-RU" sz="1200" dirty="0">
              <a:cs typeface="FuturaDemiC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13538" y="1762561"/>
            <a:ext cx="1801985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FuturaDemiC"/>
              </a:rPr>
              <a:t>2017-2019</a:t>
            </a:r>
            <a:endParaRPr lang="ru-RU" sz="1200" dirty="0">
              <a:cs typeface="FuturaDemiC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9512" y="4659982"/>
            <a:ext cx="19077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 smtClean="0">
                <a:solidFill>
                  <a:srgbClr val="C00000"/>
                </a:solidFill>
                <a:cs typeface="FuturaDemiC"/>
              </a:rPr>
              <a:t>*накопленным эффектом</a:t>
            </a:r>
            <a:endParaRPr lang="ru-RU" sz="1100" b="1" dirty="0">
              <a:solidFill>
                <a:srgbClr val="C00000"/>
              </a:solidFill>
              <a:cs typeface="FuturaDemiC"/>
            </a:endParaRPr>
          </a:p>
        </p:txBody>
      </p:sp>
    </p:spTree>
    <p:extLst>
      <p:ext uri="{BB962C8B-B14F-4D97-AF65-F5344CB8AC3E}">
        <p14:creationId xmlns:p14="http://schemas.microsoft.com/office/powerpoint/2010/main" val="3229737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/>
          <p:cNvSpPr/>
          <p:nvPr/>
        </p:nvSpPr>
        <p:spPr>
          <a:xfrm>
            <a:off x="323528" y="1311794"/>
            <a:ext cx="4104456" cy="26364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5"/>
          <p:cNvSpPr/>
          <p:nvPr/>
        </p:nvSpPr>
        <p:spPr>
          <a:xfrm>
            <a:off x="4708004" y="1311794"/>
            <a:ext cx="4104456" cy="26364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95536" y="699542"/>
            <a:ext cx="8568952" cy="392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C00000"/>
                </a:solidFill>
              </a:rPr>
              <a:t>Комплексная схема организации дорожного движения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4386" y="4045792"/>
            <a:ext cx="2782739" cy="268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en-US" sz="1400" b="1" dirty="0" smtClean="0">
                <a:solidFill>
                  <a:srgbClr val="C00000"/>
                </a:solidFill>
                <a:cs typeface="FuturaDemiC"/>
              </a:rPr>
              <a:t>CLASSIC EDITION</a:t>
            </a:r>
            <a:endParaRPr lang="ru-RU" sz="1400" dirty="0">
              <a:solidFill>
                <a:srgbClr val="C00000"/>
              </a:solidFill>
              <a:cs typeface="FuturaDem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8862" y="4033193"/>
            <a:ext cx="2782739" cy="268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80000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rgbClr val="C00000"/>
                </a:solidFill>
                <a:cs typeface="FuturaDemiC"/>
              </a:rPr>
              <a:t>АИС КСОДД</a:t>
            </a:r>
            <a:endParaRPr lang="ru-RU" sz="1400" dirty="0">
              <a:solidFill>
                <a:srgbClr val="C00000"/>
              </a:solidFill>
              <a:cs typeface="FuturaDem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9981" y="4208635"/>
            <a:ext cx="3011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cs typeface="FuturaDemiC"/>
              </a:rPr>
              <a:t>Схема организации дорожного движения</a:t>
            </a:r>
            <a:endParaRPr lang="ru-RU" sz="1200" dirty="0">
              <a:cs typeface="FuturaDemiC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60032" y="4208635"/>
            <a:ext cx="40324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  <a:cs typeface="FuturaDemiC"/>
              </a:rPr>
              <a:t>Оцифрованная схема организации дорожного движения</a:t>
            </a:r>
            <a:endParaRPr lang="ru-RU" sz="1200" dirty="0">
              <a:cs typeface="FuturaDemiC"/>
            </a:endParaRPr>
          </a:p>
        </p:txBody>
      </p:sp>
    </p:spTree>
    <p:extLst>
      <p:ext uri="{BB962C8B-B14F-4D97-AF65-F5344CB8AC3E}">
        <p14:creationId xmlns:p14="http://schemas.microsoft.com/office/powerpoint/2010/main" val="3229737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99542"/>
            <a:ext cx="8568952" cy="392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solidFill>
                  <a:srgbClr val="C00000"/>
                </a:solidFill>
              </a:rPr>
              <a:t>Тренды умной мобильности  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7704" y="1286768"/>
            <a:ext cx="1296144" cy="392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Сегодня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1264985"/>
            <a:ext cx="1296144" cy="392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Завтра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5976" y="1918543"/>
            <a:ext cx="1872208" cy="489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Воздушное такси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5976" y="2383769"/>
            <a:ext cx="1872208" cy="292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Hyperloop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5976" y="2733736"/>
            <a:ext cx="2952328" cy="491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Беспилотный общественный транспорт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55976" y="3221658"/>
            <a:ext cx="2952328" cy="68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Персональный автоматический 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транспорт по запросу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87624" y="1923678"/>
            <a:ext cx="2736304" cy="292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Электрический транспорт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870" y="2216259"/>
            <a:ext cx="2736304" cy="292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Каршеринг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52380" y="2530059"/>
            <a:ext cx="2736304" cy="292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Велосипеды и самокаты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2821708"/>
            <a:ext cx="2736304" cy="489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Интегрированная 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Smart Card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4145" y="3311266"/>
            <a:ext cx="2736304" cy="292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Беспилотное метро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87624" y="3665050"/>
            <a:ext cx="2736304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Умные автобусные остановки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Gorelnikov_DS\Desktop\ART HEAD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8696"/>
            <a:ext cx="1250693" cy="804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Gorelnikov_DS\Desktop\Green-Car-iStock-680x5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3678"/>
            <a:ext cx="1256588" cy="94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Gorelnikov_DS\Desktop\electrosamoka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96" y="2866118"/>
            <a:ext cx="1262483" cy="84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Gorelnikov_DS\Desktop\inx960x6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95" y="3703843"/>
            <a:ext cx="1262483" cy="84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Gorelnikov_DS\Desktop\1532065037_whatsapp-image-2018-07-20-at-00.28.42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836" y="699542"/>
            <a:ext cx="1714023" cy="89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Gorelnikov_DS\Desktop\uekf6enfoc8yomz1mw3t.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836" y="1599404"/>
            <a:ext cx="1722779" cy="114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Gorelnikov_DS\Desktop\volocopter-autonomous-air-taxi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786" y="2750346"/>
            <a:ext cx="1696164" cy="1414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Gorelnikov_DS\Desktop\4OpgicEECXr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787" y="4105483"/>
            <a:ext cx="1696164" cy="103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73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155</Words>
  <Application>Microsoft Office PowerPoint</Application>
  <PresentationFormat>Экран (16:9)</PresentationFormat>
  <Paragraphs>47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FuturaDemiC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Dima</dc:creator>
  <cp:lastModifiedBy>Антонова Мария Александровна</cp:lastModifiedBy>
  <cp:revision>21</cp:revision>
  <dcterms:created xsi:type="dcterms:W3CDTF">2016-09-20T14:25:46Z</dcterms:created>
  <dcterms:modified xsi:type="dcterms:W3CDTF">2019-09-24T15:18:56Z</dcterms:modified>
</cp:coreProperties>
</file>