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74" r:id="rId2"/>
    <p:sldId id="265" r:id="rId3"/>
    <p:sldId id="278" r:id="rId4"/>
    <p:sldId id="273" r:id="rId5"/>
    <p:sldId id="27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pos="3817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  <p15:guide id="5" pos="4203" userDrawn="1">
          <p15:clr>
            <a:srgbClr val="A4A3A4"/>
          </p15:clr>
        </p15:guide>
        <p15:guide id="6" pos="801" userDrawn="1">
          <p15:clr>
            <a:srgbClr val="A4A3A4"/>
          </p15:clr>
        </p15:guide>
        <p15:guide id="7" pos="15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D2D6"/>
    <a:srgbClr val="51626F"/>
    <a:srgbClr val="FDFFFE"/>
    <a:srgbClr val="00182B"/>
    <a:srgbClr val="25B7BC"/>
    <a:srgbClr val="8691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4" autoAdjust="0"/>
    <p:restoredTop sz="94660"/>
  </p:normalViewPr>
  <p:slideViewPr>
    <p:cSldViewPr snapToGrid="0" showGuides="1">
      <p:cViewPr>
        <p:scale>
          <a:sx n="98" d="100"/>
          <a:sy n="98" d="100"/>
        </p:scale>
        <p:origin x="462" y="-456"/>
      </p:cViewPr>
      <p:guideLst>
        <p:guide orient="horz"/>
        <p:guide/>
        <p:guide pos="3817"/>
        <p:guide orient="horz" pos="2160"/>
        <p:guide pos="4203"/>
        <p:guide pos="801"/>
        <p:guide pos="15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D1A90-6AC2-4774-B44C-33D7671073B8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1E117-F853-48FE-83E3-DCC5130E69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934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>
            <a:extLst>
              <a:ext uri="{FF2B5EF4-FFF2-40B4-BE49-F238E27FC236}">
                <a16:creationId xmlns:a16="http://schemas.microsoft.com/office/drawing/2014/main" id="{360347F4-0570-4547-9CB3-7A0BBE5D295C}"/>
              </a:ext>
            </a:extLst>
          </p:cNvPr>
          <p:cNvSpPr/>
          <p:nvPr userDrawn="1"/>
        </p:nvSpPr>
        <p:spPr>
          <a:xfrm>
            <a:off x="1" y="1"/>
            <a:ext cx="4840033" cy="6430297"/>
          </a:xfrm>
          <a:custGeom>
            <a:avLst/>
            <a:gdLst>
              <a:gd name="connsiteX0" fmla="*/ 0 w 4840033"/>
              <a:gd name="connsiteY0" fmla="*/ 0 h 6430297"/>
              <a:gd name="connsiteX1" fmla="*/ 4164289 w 4840033"/>
              <a:gd name="connsiteY1" fmla="*/ 0 h 6430297"/>
              <a:gd name="connsiteX2" fmla="*/ 4237937 w 4840033"/>
              <a:gd name="connsiteY2" fmla="*/ 114880 h 6430297"/>
              <a:gd name="connsiteX3" fmla="*/ 4840033 w 4840033"/>
              <a:gd name="connsiteY3" fmla="*/ 2271413 h 6430297"/>
              <a:gd name="connsiteX4" fmla="*/ 681149 w 4840033"/>
              <a:gd name="connsiteY4" fmla="*/ 6430297 h 6430297"/>
              <a:gd name="connsiteX5" fmla="*/ 125466 w 4840033"/>
              <a:gd name="connsiteY5" fmla="*/ 6393496 h 6430297"/>
              <a:gd name="connsiteX6" fmla="*/ 0 w 4840033"/>
              <a:gd name="connsiteY6" fmla="*/ 6373926 h 6430297"/>
              <a:gd name="connsiteX7" fmla="*/ 0 w 4840033"/>
              <a:gd name="connsiteY7" fmla="*/ 0 h 643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0033" h="6430297">
                <a:moveTo>
                  <a:pt x="0" y="0"/>
                </a:moveTo>
                <a:lnTo>
                  <a:pt x="4164289" y="0"/>
                </a:lnTo>
                <a:lnTo>
                  <a:pt x="4237937" y="114880"/>
                </a:lnTo>
                <a:cubicBezTo>
                  <a:pt x="4620012" y="743691"/>
                  <a:pt x="4840033" y="1481858"/>
                  <a:pt x="4840033" y="2271413"/>
                </a:cubicBezTo>
                <a:cubicBezTo>
                  <a:pt x="4840033" y="4568301"/>
                  <a:pt x="2978037" y="6430297"/>
                  <a:pt x="681149" y="6430297"/>
                </a:cubicBezTo>
                <a:cubicBezTo>
                  <a:pt x="492733" y="6430297"/>
                  <a:pt x="307242" y="6417768"/>
                  <a:pt x="125466" y="6393496"/>
                </a:cubicBezTo>
                <a:lnTo>
                  <a:pt x="0" y="63739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3"/>
              </a:gs>
            </a:gsLst>
            <a:lin ang="0" scaled="0"/>
          </a:gra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9876" y="3696104"/>
            <a:ext cx="5259251" cy="615553"/>
          </a:xfrm>
          <a:noFill/>
          <a:extLst/>
        </p:spPr>
        <p:txBody>
          <a:bodyPr vert="horz" wrap="square" lIns="0" tIns="0" rIns="0" bIns="0" rtlCol="0" anchor="t">
            <a:spAutoFit/>
          </a:bodyPr>
          <a:lstStyle>
            <a:lvl1pPr algn="l">
              <a:defRPr lang="en-US" sz="4000" b="1" dirty="0">
                <a:solidFill>
                  <a:schemeClr val="accent1"/>
                </a:solidFill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9876" y="4494738"/>
            <a:ext cx="4163976" cy="283026"/>
          </a:xfrm>
          <a:noFill/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>
              <a:buNone/>
              <a:defRPr lang="en-US" sz="2000" dirty="0">
                <a:solidFill>
                  <a:srgbClr val="51626F"/>
                </a:solidFill>
              </a:defRPr>
            </a:lvl1pPr>
          </a:lstStyle>
          <a:p>
            <a:pPr marL="228600" lvl="0" indent="-228600"/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880791-7817-41C4-A478-A4861B5DBD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76" y="2176186"/>
            <a:ext cx="3243079" cy="774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A4383A-3B7C-401D-A9DC-77DA3C44AF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9" t="16052"/>
          <a:stretch/>
        </p:blipFill>
        <p:spPr>
          <a:xfrm>
            <a:off x="-14520" y="0"/>
            <a:ext cx="4345889" cy="5757132"/>
          </a:xfrm>
          <a:prstGeom prst="rect">
            <a:avLst/>
          </a:prstGeom>
        </p:spPr>
      </p:pic>
      <p:sp>
        <p:nvSpPr>
          <p:cNvPr id="12" name="Полилиния 16">
            <a:extLst>
              <a:ext uri="{FF2B5EF4-FFF2-40B4-BE49-F238E27FC236}">
                <a16:creationId xmlns:a16="http://schemas.microsoft.com/office/drawing/2014/main" id="{6D983B46-48AC-4438-A7CB-5692D3E0F30E}"/>
              </a:ext>
            </a:extLst>
          </p:cNvPr>
          <p:cNvSpPr/>
          <p:nvPr userDrawn="1"/>
        </p:nvSpPr>
        <p:spPr>
          <a:xfrm rot="16200000" flipV="1">
            <a:off x="-758301" y="753304"/>
            <a:ext cx="5881319" cy="4374709"/>
          </a:xfrm>
          <a:custGeom>
            <a:avLst/>
            <a:gdLst>
              <a:gd name="connsiteX0" fmla="*/ 5913743 w 5913743"/>
              <a:gd name="connsiteY0" fmla="*/ 1204414 h 4205249"/>
              <a:gd name="connsiteX1" fmla="*/ 5913743 w 5913743"/>
              <a:gd name="connsiteY1" fmla="*/ 928479 h 4205249"/>
              <a:gd name="connsiteX2" fmla="*/ 5805515 w 5913743"/>
              <a:gd name="connsiteY2" fmla="*/ 827968 h 4205249"/>
              <a:gd name="connsiteX3" fmla="*/ 3548402 w 5913743"/>
              <a:gd name="connsiteY3" fmla="*/ 0 h 4205249"/>
              <a:gd name="connsiteX4" fmla="*/ 0 w 5913743"/>
              <a:gd name="connsiteY4" fmla="*/ 3625850 h 4205249"/>
              <a:gd name="connsiteX5" fmla="*/ 40886 w 5913743"/>
              <a:gd name="connsiteY5" fmla="*/ 4178032 h 4205249"/>
              <a:gd name="connsiteX6" fmla="*/ 45643 w 5913743"/>
              <a:gd name="connsiteY6" fmla="*/ 4205249 h 4205249"/>
              <a:gd name="connsiteX7" fmla="*/ 251013 w 5913743"/>
              <a:gd name="connsiteY7" fmla="*/ 4205249 h 4205249"/>
              <a:gd name="connsiteX8" fmla="*/ 240884 w 5913743"/>
              <a:gd name="connsiteY8" fmla="*/ 4147219 h 4205249"/>
              <a:gd name="connsiteX9" fmla="*/ 202330 w 5913743"/>
              <a:gd name="connsiteY9" fmla="*/ 3625850 h 4205249"/>
              <a:gd name="connsiteX10" fmla="*/ 3548402 w 5913743"/>
              <a:gd name="connsiteY10" fmla="*/ 202330 h 4205249"/>
              <a:gd name="connsiteX11" fmla="*/ 5676815 w 5913743"/>
              <a:gd name="connsiteY11" fmla="*/ 984095 h 4205249"/>
              <a:gd name="connsiteX12" fmla="*/ 5913743 w 5913743"/>
              <a:gd name="connsiteY12" fmla="*/ 1204414 h 420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13743" h="4205249">
                <a:moveTo>
                  <a:pt x="5913743" y="1204414"/>
                </a:moveTo>
                <a:lnTo>
                  <a:pt x="5913743" y="928479"/>
                </a:lnTo>
                <a:lnTo>
                  <a:pt x="5805515" y="827968"/>
                </a:lnTo>
                <a:cubicBezTo>
                  <a:pt x="5192142" y="310719"/>
                  <a:pt x="4405783" y="0"/>
                  <a:pt x="3548402" y="0"/>
                </a:cubicBezTo>
                <a:cubicBezTo>
                  <a:pt x="1588674" y="0"/>
                  <a:pt x="0" y="1623348"/>
                  <a:pt x="0" y="3625850"/>
                </a:cubicBezTo>
                <a:cubicBezTo>
                  <a:pt x="0" y="3813585"/>
                  <a:pt x="13963" y="3997987"/>
                  <a:pt x="40886" y="4178032"/>
                </a:cubicBezTo>
                <a:lnTo>
                  <a:pt x="45643" y="4205249"/>
                </a:lnTo>
                <a:lnTo>
                  <a:pt x="251013" y="4205249"/>
                </a:lnTo>
                <a:lnTo>
                  <a:pt x="240884" y="4147219"/>
                </a:lnTo>
                <a:cubicBezTo>
                  <a:pt x="215497" y="3977221"/>
                  <a:pt x="202330" y="3803109"/>
                  <a:pt x="202330" y="3625850"/>
                </a:cubicBezTo>
                <a:cubicBezTo>
                  <a:pt x="202330" y="1735092"/>
                  <a:pt x="1700417" y="202330"/>
                  <a:pt x="3548402" y="202330"/>
                </a:cubicBezTo>
                <a:cubicBezTo>
                  <a:pt x="4356895" y="202330"/>
                  <a:pt x="5098416" y="495710"/>
                  <a:pt x="5676815" y="984095"/>
                </a:cubicBezTo>
                <a:lnTo>
                  <a:pt x="5913743" y="1204414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960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Баз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956" y="1591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6" y="1591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95385" cy="158750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4300" y="271518"/>
            <a:ext cx="11963077" cy="2769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Вывод слайда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4302" y="82015"/>
            <a:ext cx="11963401" cy="156197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1015">
                <a:solidFill>
                  <a:schemeClr val="accent4"/>
                </a:solidFill>
                <a:latin typeface="+mj-lt"/>
              </a:defRPr>
            </a:lvl1pPr>
          </a:lstStyle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15" b="0" i="0" u="none" strike="noStrike" kern="1200" cap="none" spc="0" normalizeH="0" baseline="0" noProof="0">
                <a:ln>
                  <a:noFill/>
                </a:ln>
                <a:solidFill>
                  <a:srgbClr val="53747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Стратегия выхода на новые рынки коммерческого применения ГЛОНАСС</a:t>
            </a:r>
            <a:endParaRPr kumimoji="0" lang="ru-RU" sz="1015" b="0" i="0" u="none" strike="noStrike" kern="1200" cap="none" spc="0" normalizeH="0" baseline="0" noProof="0" dirty="0">
              <a:ln>
                <a:noFill/>
              </a:ln>
              <a:solidFill>
                <a:srgbClr val="5374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" y="6376326"/>
            <a:ext cx="11963077" cy="127856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831" baseline="0">
                <a:solidFill>
                  <a:schemeClr val="tx1"/>
                </a:solidFill>
                <a:latin typeface="+mj-lt"/>
              </a:defRPr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en-US" dirty="0"/>
              <a:t>1 – </a:t>
            </a:r>
            <a:r>
              <a:rPr lang="ru-RU" dirty="0"/>
              <a:t>текст сноски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 hasCustomPrompt="1"/>
          </p:nvPr>
        </p:nvSpPr>
        <p:spPr>
          <a:xfrm>
            <a:off x="114300" y="6592287"/>
            <a:ext cx="9526954" cy="207429"/>
          </a:xfrm>
        </p:spPr>
        <p:txBody>
          <a:bodyPr anchor="ctr" anchorCtr="0">
            <a:spAutoFit/>
          </a:bodyPr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ru-RU" dirty="0"/>
              <a:t>Источник: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301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9876" y="3696104"/>
            <a:ext cx="5259251" cy="615553"/>
          </a:xfrm>
          <a:noFill/>
          <a:extLst/>
        </p:spPr>
        <p:txBody>
          <a:bodyPr vert="horz" wrap="square" lIns="0" tIns="0" rIns="0" bIns="0" rtlCol="0" anchor="t">
            <a:spAutoFit/>
          </a:bodyPr>
          <a:lstStyle>
            <a:lvl1pPr algn="l">
              <a:defRPr lang="en-US" sz="4000" b="1" dirty="0">
                <a:solidFill>
                  <a:schemeClr val="accent1"/>
                </a:solidFill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9876" y="4494738"/>
            <a:ext cx="4163976" cy="283026"/>
          </a:xfrm>
          <a:noFill/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>
              <a:buNone/>
              <a:defRPr lang="en-US" sz="2000" dirty="0">
                <a:solidFill>
                  <a:srgbClr val="51626F"/>
                </a:solidFill>
              </a:defRPr>
            </a:lvl1pPr>
          </a:lstStyle>
          <a:p>
            <a:pPr marL="228600" lvl="0" indent="-228600"/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195BB418-0339-4D84-9915-888A12AB903B}"/>
              </a:ext>
            </a:extLst>
          </p:cNvPr>
          <p:cNvSpPr/>
          <p:nvPr userDrawn="1"/>
        </p:nvSpPr>
        <p:spPr>
          <a:xfrm>
            <a:off x="0" y="1"/>
            <a:ext cx="5696376" cy="6430297"/>
          </a:xfrm>
          <a:custGeom>
            <a:avLst/>
            <a:gdLst>
              <a:gd name="connsiteX0" fmla="*/ 0 w 5696376"/>
              <a:gd name="connsiteY0" fmla="*/ 0 h 6430297"/>
              <a:gd name="connsiteX1" fmla="*/ 5020632 w 5696376"/>
              <a:gd name="connsiteY1" fmla="*/ 0 h 6430297"/>
              <a:gd name="connsiteX2" fmla="*/ 5094280 w 5696376"/>
              <a:gd name="connsiteY2" fmla="*/ 114880 h 6430297"/>
              <a:gd name="connsiteX3" fmla="*/ 5696376 w 5696376"/>
              <a:gd name="connsiteY3" fmla="*/ 2271413 h 6430297"/>
              <a:gd name="connsiteX4" fmla="*/ 1537492 w 5696376"/>
              <a:gd name="connsiteY4" fmla="*/ 6430297 h 6430297"/>
              <a:gd name="connsiteX5" fmla="*/ 107528 w 5696376"/>
              <a:gd name="connsiteY5" fmla="*/ 6177937 h 6430297"/>
              <a:gd name="connsiteX6" fmla="*/ 0 w 5696376"/>
              <a:gd name="connsiteY6" fmla="*/ 6135540 h 6430297"/>
              <a:gd name="connsiteX7" fmla="*/ 0 w 5696376"/>
              <a:gd name="connsiteY7" fmla="*/ 0 h 643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6376" h="6430297">
                <a:moveTo>
                  <a:pt x="0" y="0"/>
                </a:moveTo>
                <a:lnTo>
                  <a:pt x="5020632" y="0"/>
                </a:lnTo>
                <a:lnTo>
                  <a:pt x="5094280" y="114880"/>
                </a:lnTo>
                <a:cubicBezTo>
                  <a:pt x="5476355" y="743691"/>
                  <a:pt x="5696376" y="1481858"/>
                  <a:pt x="5696376" y="2271413"/>
                </a:cubicBezTo>
                <a:cubicBezTo>
                  <a:pt x="5696376" y="4568301"/>
                  <a:pt x="3834380" y="6430297"/>
                  <a:pt x="1537492" y="6430297"/>
                </a:cubicBezTo>
                <a:cubicBezTo>
                  <a:pt x="1035048" y="6430297"/>
                  <a:pt x="553414" y="6341198"/>
                  <a:pt x="107528" y="6177937"/>
                </a:cubicBezTo>
                <a:lnTo>
                  <a:pt x="0" y="61355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3"/>
              </a:gs>
            </a:gsLst>
            <a:lin ang="0" scaled="0"/>
          </a:gra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E92F5AB0-F69D-4FB3-BE08-0CCC498D962A}"/>
              </a:ext>
            </a:extLst>
          </p:cNvPr>
          <p:cNvSpPr/>
          <p:nvPr userDrawn="1"/>
        </p:nvSpPr>
        <p:spPr>
          <a:xfrm>
            <a:off x="-35716" y="-14514"/>
            <a:ext cx="5092256" cy="5881317"/>
          </a:xfrm>
          <a:custGeom>
            <a:avLst/>
            <a:gdLst>
              <a:gd name="connsiteX0" fmla="*/ 21202 w 5092256"/>
              <a:gd name="connsiteY0" fmla="*/ 0 h 5881317"/>
              <a:gd name="connsiteX1" fmla="*/ 4194581 w 5092256"/>
              <a:gd name="connsiteY1" fmla="*/ 0 h 5881317"/>
              <a:gd name="connsiteX2" fmla="*/ 4285330 w 5092256"/>
              <a:gd name="connsiteY2" fmla="*/ 99849 h 5881317"/>
              <a:gd name="connsiteX3" fmla="*/ 5092256 w 5092256"/>
              <a:gd name="connsiteY3" fmla="*/ 2347613 h 5881317"/>
              <a:gd name="connsiteX4" fmla="*/ 1558552 w 5092256"/>
              <a:gd name="connsiteY4" fmla="*/ 5881317 h 5881317"/>
              <a:gd name="connsiteX5" fmla="*/ 183075 w 5092256"/>
              <a:gd name="connsiteY5" fmla="*/ 5603621 h 5881317"/>
              <a:gd name="connsiteX6" fmla="*/ 0 w 5092256"/>
              <a:gd name="connsiteY6" fmla="*/ 5515429 h 5881317"/>
              <a:gd name="connsiteX7" fmla="*/ 21202 w 5092256"/>
              <a:gd name="connsiteY7" fmla="*/ 5515429 h 5881317"/>
              <a:gd name="connsiteX8" fmla="*/ 21202 w 5092256"/>
              <a:gd name="connsiteY8" fmla="*/ 0 h 5881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92256" h="5881317">
                <a:moveTo>
                  <a:pt x="21202" y="0"/>
                </a:moveTo>
                <a:lnTo>
                  <a:pt x="4194581" y="0"/>
                </a:lnTo>
                <a:lnTo>
                  <a:pt x="4285330" y="99849"/>
                </a:lnTo>
                <a:cubicBezTo>
                  <a:pt x="4789434" y="710681"/>
                  <a:pt x="5092256" y="1493783"/>
                  <a:pt x="5092256" y="2347613"/>
                </a:cubicBezTo>
                <a:cubicBezTo>
                  <a:pt x="5092256" y="4299224"/>
                  <a:pt x="3510163" y="5881317"/>
                  <a:pt x="1558552" y="5881317"/>
                </a:cubicBezTo>
                <a:cubicBezTo>
                  <a:pt x="1070649" y="5881317"/>
                  <a:pt x="605841" y="5782436"/>
                  <a:pt x="183075" y="5603621"/>
                </a:cubicBezTo>
                <a:lnTo>
                  <a:pt x="0" y="5515429"/>
                </a:lnTo>
                <a:lnTo>
                  <a:pt x="21202" y="5515429"/>
                </a:lnTo>
                <a:lnTo>
                  <a:pt x="2120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07580" cy="68115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955" y="2181572"/>
            <a:ext cx="3240000" cy="7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14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625139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15976" y="1509907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6" y="2116499"/>
            <a:ext cx="1928813" cy="193899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None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330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625139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627" y="1831640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5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02627" y="2260141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21"/>
          </p:nvPr>
        </p:nvSpPr>
        <p:spPr>
          <a:xfrm>
            <a:off x="1302627" y="3173815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02627" y="3602316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3"/>
          </p:nvPr>
        </p:nvSpPr>
        <p:spPr>
          <a:xfrm>
            <a:off x="1302627" y="4449024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9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02627" y="4877525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545363A9-697C-4D6D-8C60-312005F941E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289420" y="0"/>
            <a:ext cx="3902579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54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5260" y="1582383"/>
            <a:ext cx="2491942" cy="589260"/>
          </a:xfrm>
          <a:prstGeom prst="parallelogram">
            <a:avLst/>
          </a:prstGeom>
          <a:solidFill>
            <a:schemeClr val="tx2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14883" y="3166365"/>
            <a:ext cx="1928813" cy="193899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None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10058400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8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93479" y="1582383"/>
            <a:ext cx="2491942" cy="589260"/>
          </a:xfrm>
          <a:prstGeom prst="parallelogram">
            <a:avLst/>
          </a:prstGeom>
          <a:solidFill>
            <a:srgbClr val="00B2BD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69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61699" y="1582383"/>
            <a:ext cx="2491942" cy="589260"/>
          </a:xfrm>
          <a:prstGeom prst="parallelogram">
            <a:avLst/>
          </a:prstGeom>
          <a:solidFill>
            <a:srgbClr val="00868E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70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06825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  <p:sp>
        <p:nvSpPr>
          <p:cNvPr id="71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67789" y="6492723"/>
            <a:ext cx="3685261" cy="113236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8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  <p:sp>
        <p:nvSpPr>
          <p:cNvPr id="72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75044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  <p:sp>
        <p:nvSpPr>
          <p:cNvPr id="73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43264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827870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 userDrawn="1"/>
        </p:nvSpPr>
        <p:spPr>
          <a:xfrm>
            <a:off x="7648575" y="0"/>
            <a:ext cx="4543425" cy="6858000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7909363" y="1962205"/>
            <a:ext cx="3478923" cy="276999"/>
          </a:xfr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2000" b="1" dirty="0">
                <a:solidFill>
                  <a:srgbClr val="95E0D0"/>
                </a:solidFill>
              </a:defRPr>
            </a:lvl1pPr>
          </a:lstStyle>
          <a:p>
            <a:pPr marL="0" lvl="0" algn="just"/>
            <a:r>
              <a:rPr lang="ru-RU" dirty="0"/>
              <a:t>Образец текста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09363" y="2393491"/>
            <a:ext cx="1928813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chemeClr val="bg1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45" name="Номер слайда 5">
            <a:extLst>
              <a:ext uri="{FF2B5EF4-FFF2-40B4-BE49-F238E27FC236}">
                <a16:creationId xmlns:a16="http://schemas.microsoft.com/office/drawing/2014/main" id="{1BD2B064-464C-4316-B72C-39686CD2D277}"/>
              </a:ext>
            </a:extLst>
          </p:cNvPr>
          <p:cNvSpPr txBox="1">
            <a:spLocks/>
          </p:cNvSpPr>
          <p:nvPr userDrawn="1"/>
        </p:nvSpPr>
        <p:spPr>
          <a:xfrm>
            <a:off x="11551817" y="628711"/>
            <a:ext cx="293383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ctr" defTabSz="914400" rtl="0" eaLnBrk="1" latinLnBrk="0" hangingPunct="1">
              <a:defRPr lang="ru-RU" sz="1100" b="0" kern="1200" smtClean="0">
                <a:solidFill>
                  <a:schemeClr val="accent5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>
                <a:ln>
                  <a:noFill/>
                </a:ln>
                <a:solidFill>
                  <a:srgbClr val="D4D6DA">
                    <a:lumMod val="9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fld id="{8B02C9F5-5D0E-4F8F-B42F-F855E738AED0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srgbClr val="D4D6DA">
                    <a:lumMod val="9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D4D6DA">
                  <a:lumMod val="9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6" name="Овал 45"/>
          <p:cNvSpPr/>
          <p:nvPr userDrawn="1"/>
        </p:nvSpPr>
        <p:spPr>
          <a:xfrm>
            <a:off x="11551817" y="564356"/>
            <a:ext cx="297990" cy="297988"/>
          </a:xfrm>
          <a:prstGeom prst="ellipse">
            <a:avLst/>
          </a:prstGeom>
          <a:noFill/>
          <a:ln w="6350">
            <a:solidFill>
              <a:schemeClr val="accent5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39676E-3C28-4E5A-841D-978E4D67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76" y="421804"/>
            <a:ext cx="5537199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52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5705475" y="421804"/>
            <a:ext cx="536892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0" y="0"/>
            <a:ext cx="5086349" cy="6858000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9" name="Content Placeholder 2"/>
          <p:cNvSpPr>
            <a:spLocks noGrp="1"/>
          </p:cNvSpPr>
          <p:nvPr>
            <p:ph idx="1"/>
          </p:nvPr>
        </p:nvSpPr>
        <p:spPr>
          <a:xfrm>
            <a:off x="803712" y="1962205"/>
            <a:ext cx="3478923" cy="276999"/>
          </a:xfr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2000" b="1" dirty="0">
                <a:solidFill>
                  <a:srgbClr val="95E0D0"/>
                </a:solidFill>
              </a:defRPr>
            </a:lvl1pPr>
          </a:lstStyle>
          <a:p>
            <a:pPr marL="0" lvl="0" algn="just"/>
            <a:r>
              <a:rPr lang="ru-RU" dirty="0"/>
              <a:t>Образец текста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3712" y="2393491"/>
            <a:ext cx="1928813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chemeClr val="bg1"/>
                </a:solidFill>
              </a:defRPr>
            </a:lvl1pPr>
          </a:lstStyle>
          <a:p>
            <a:pPr marL="0"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24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Y:\Глонасс\ppt\шаблоны доработки от 17.11\AO_16x9pp2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1"/>
            <a:ext cx="12192000" cy="687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22"/>
          <p:cNvSpPr>
            <a:spLocks noGrp="1"/>
          </p:cNvSpPr>
          <p:nvPr>
            <p:ph type="body" sz="quarter" idx="14" hasCustomPrompt="1"/>
          </p:nvPr>
        </p:nvSpPr>
        <p:spPr>
          <a:xfrm>
            <a:off x="335363" y="1019605"/>
            <a:ext cx="11521279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baseline="0">
                <a:latin typeface="Arial" pitchFamily="34" charset="0"/>
                <a:cs typeface="Arial" pitchFamily="34" charset="0"/>
              </a:defRPr>
            </a:lvl1pPr>
            <a:lvl2pPr marL="609530" indent="0">
              <a:buNone/>
              <a:defRPr/>
            </a:lvl2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335361" y="2468895"/>
            <a:ext cx="11473275" cy="3936439"/>
          </a:xfrm>
          <a:prstGeom prst="rect">
            <a:avLst/>
          </a:prstGeom>
        </p:spPr>
        <p:txBody>
          <a:bodyPr/>
          <a:lstStyle>
            <a:lvl1pPr marL="0" marR="0" indent="0" algn="l" defTabSz="121906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B2BD"/>
              </a:buClr>
              <a:buSzTx/>
              <a:buFont typeface="Arial" pitchFamily="34" charset="0"/>
              <a:buNone/>
              <a:tabLst/>
              <a:defRPr sz="2400" b="0" baseline="0">
                <a:latin typeface="Arial" pitchFamily="34" charset="0"/>
                <a:cs typeface="Arial" pitchFamily="34" charset="0"/>
              </a:defRPr>
            </a:lvl1pPr>
            <a:lvl2pPr marL="609530" indent="0">
              <a:buNone/>
              <a:defRPr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ru-RU" dirty="0"/>
              <a:t>Основной текст слайда с без графики 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70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49" y="77283"/>
            <a:ext cx="9924923" cy="1008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530263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45C1D7-490A-4AAF-B0D6-87C79FE6161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24.09.2019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6534B8-4A44-4A7D-A599-0C1F6116758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571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jpe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17"/>
          <a:stretch/>
        </p:blipFill>
        <p:spPr>
          <a:xfrm>
            <a:off x="7972425" y="817044"/>
            <a:ext cx="4713061" cy="7923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8" y="405925"/>
            <a:ext cx="3454250" cy="822238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ctrTitle"/>
          </p:nvPr>
        </p:nvSpPr>
        <p:spPr>
          <a:xfrm>
            <a:off x="481088" y="2549260"/>
            <a:ext cx="9386812" cy="18281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sz="4400" dirty="0">
                <a:solidFill>
                  <a:schemeClr val="bg1"/>
                </a:solidFill>
              </a:rPr>
              <a:t>Роль </a:t>
            </a:r>
            <a:r>
              <a:rPr lang="en-US" sz="4400" dirty="0" smtClean="0">
                <a:solidFill>
                  <a:schemeClr val="bg1"/>
                </a:solidFill>
              </a:rPr>
              <a:t/>
            </a:r>
            <a:br>
              <a:rPr lang="en-US" sz="44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ГАИС </a:t>
            </a:r>
            <a:r>
              <a:rPr lang="ru-RU" sz="4800" dirty="0">
                <a:solidFill>
                  <a:schemeClr val="bg1"/>
                </a:solidFill>
              </a:rPr>
              <a:t>«ЭРА-ГЛОНАСС» 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 </a:t>
            </a:r>
            <a:r>
              <a:rPr lang="ru-RU" dirty="0">
                <a:solidFill>
                  <a:schemeClr val="bg1"/>
                </a:solidFill>
              </a:rPr>
              <a:t>развитии ИТС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1088" y="5282979"/>
            <a:ext cx="5616425" cy="1169551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200" b="1" dirty="0">
                <a:solidFill>
                  <a:srgbClr val="2ED2D6"/>
                </a:solidFill>
              </a:rPr>
              <a:t>Илья </a:t>
            </a:r>
            <a:r>
              <a:rPr lang="ru-RU" sz="2200" b="1" dirty="0" err="1">
                <a:solidFill>
                  <a:srgbClr val="2ED2D6"/>
                </a:solidFill>
              </a:rPr>
              <a:t>Аксельрод</a:t>
            </a:r>
            <a:r>
              <a:rPr lang="ru-RU" sz="2200" b="1" dirty="0">
                <a:solidFill>
                  <a:srgbClr val="2ED2D6"/>
                </a:solidFill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solidFill>
                  <a:schemeClr val="bg1"/>
                </a:solidFill>
              </a:rPr>
              <a:t>Заместитель генерального директора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400" dirty="0">
                <a:solidFill>
                  <a:srgbClr val="2ED2D6"/>
                </a:solidFill>
              </a:rPr>
              <a:t/>
            </a:r>
            <a:br>
              <a:rPr lang="ru-RU" sz="1400" dirty="0">
                <a:solidFill>
                  <a:srgbClr val="2ED2D6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25.09.2019</a:t>
            </a:r>
            <a:endParaRPr lang="ru-RU" sz="1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79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7" b="16249"/>
          <a:stretch/>
        </p:blipFill>
        <p:spPr>
          <a:xfrm>
            <a:off x="-1" y="-87086"/>
            <a:ext cx="12192001" cy="6966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-87086"/>
            <a:ext cx="12192001" cy="69668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6197601"/>
            <a:ext cx="12192001" cy="660399"/>
          </a:xfrm>
          <a:prstGeom prst="rect">
            <a:avLst/>
          </a:prstGeom>
          <a:solidFill>
            <a:srgbClr val="2ED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24425" y="271632"/>
            <a:ext cx="11444933" cy="38779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r>
              <a:rPr lang="ru-RU" sz="2800" spc="50" dirty="0" smtClean="0">
                <a:solidFill>
                  <a:srgbClr val="51626F"/>
                </a:solidFill>
              </a:rPr>
              <a:t>ГАИС «ЭРА-ГЛОНАСС» </a:t>
            </a:r>
            <a:r>
              <a:rPr lang="ru-RU" sz="2800" spc="50" dirty="0" smtClean="0">
                <a:solidFill>
                  <a:srgbClr val="2ED2D6"/>
                </a:solidFill>
              </a:rPr>
              <a:t>- безопасность на дорогах</a:t>
            </a:r>
            <a:endParaRPr lang="ru-RU" sz="2800" spc="50" dirty="0">
              <a:solidFill>
                <a:srgbClr val="2ED2D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80458" y="632395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97" b="23424"/>
          <a:stretch/>
        </p:blipFill>
        <p:spPr>
          <a:xfrm>
            <a:off x="7972426" y="817044"/>
            <a:ext cx="4231298" cy="6067333"/>
          </a:xfrm>
          <a:prstGeom prst="rect">
            <a:avLst/>
          </a:prstGeom>
        </p:spPr>
      </p:pic>
      <p:grpSp>
        <p:nvGrpSpPr>
          <p:cNvPr id="54" name="Группа 53"/>
          <p:cNvGrpSpPr/>
          <p:nvPr/>
        </p:nvGrpSpPr>
        <p:grpSpPr>
          <a:xfrm>
            <a:off x="730438" y="1196095"/>
            <a:ext cx="5714580" cy="4208732"/>
            <a:chOff x="730438" y="1238500"/>
            <a:chExt cx="5714580" cy="42087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C58704-67A9-461B-9A3B-E61BFED7BA1D}"/>
                </a:ext>
              </a:extLst>
            </p:cNvPr>
            <p:cNvSpPr txBox="1"/>
            <p:nvPr/>
          </p:nvSpPr>
          <p:spPr>
            <a:xfrm>
              <a:off x="2477032" y="1486586"/>
              <a:ext cx="3967986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  <a:t>МИЛЛИОНОВ </a:t>
              </a:r>
              <a:br>
                <a:rPr lang="ru-RU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</a:br>
              <a:r>
                <a:rPr lang="ru-RU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  <a:t>ЭКСТРЕННЫХ ВЫЗОВОВ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430C41-453A-46E2-BB67-D118D11FC47C}"/>
                </a:ext>
              </a:extLst>
            </p:cNvPr>
            <p:cNvSpPr txBox="1"/>
            <p:nvPr/>
          </p:nvSpPr>
          <p:spPr>
            <a:xfrm>
              <a:off x="1214848" y="1374197"/>
              <a:ext cx="2709452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4800" b="1" spc="50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3,8</a:t>
              </a:r>
              <a:endParaRPr lang="ru-RU" sz="4800" b="1" spc="50" dirty="0">
                <a:solidFill>
                  <a:srgbClr val="2ED2D6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238EC3-06FE-45FB-B6DC-99EE4BB8C766}"/>
                </a:ext>
              </a:extLst>
            </p:cNvPr>
            <p:cNvSpPr txBox="1"/>
            <p:nvPr/>
          </p:nvSpPr>
          <p:spPr>
            <a:xfrm>
              <a:off x="1255674" y="1238500"/>
              <a:ext cx="89019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spc="50" dirty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БОЛЕЕ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7E9DFDE-BAB1-4E10-9A1C-FEE582A723C1}"/>
                </a:ext>
              </a:extLst>
            </p:cNvPr>
            <p:cNvSpPr txBox="1"/>
            <p:nvPr/>
          </p:nvSpPr>
          <p:spPr>
            <a:xfrm>
              <a:off x="2489792" y="2104129"/>
              <a:ext cx="345722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100" spc="50" dirty="0">
                  <a:solidFill>
                    <a:srgbClr val="51626F"/>
                  </a:solidFill>
                  <a:latin typeface="+mj-lt"/>
                </a:rPr>
                <a:t>с 1 января 2016 г. по </a:t>
              </a:r>
              <a:r>
                <a:rPr lang="ru-RU" sz="1100" spc="50" dirty="0" smtClean="0">
                  <a:solidFill>
                    <a:srgbClr val="51626F"/>
                  </a:solidFill>
                  <a:latin typeface="+mj-lt"/>
                </a:rPr>
                <a:t>25 сентября 2019 </a:t>
              </a:r>
              <a:r>
                <a:rPr lang="ru-RU" sz="1100" spc="50" dirty="0">
                  <a:solidFill>
                    <a:srgbClr val="51626F"/>
                  </a:solidFill>
                  <a:latin typeface="+mj-lt"/>
                </a:rPr>
                <a:t>г.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7F27FE-DED7-4F2E-BF09-442140E76690}"/>
                </a:ext>
              </a:extLst>
            </p:cNvPr>
            <p:cNvSpPr txBox="1"/>
            <p:nvPr/>
          </p:nvSpPr>
          <p:spPr>
            <a:xfrm>
              <a:off x="2484321" y="2456355"/>
              <a:ext cx="2640894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  <a:t>КОЛИЧЕСТВО ЖЕРТВ</a:t>
              </a:r>
              <a:br>
                <a:rPr lang="ru-RU" sz="1400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</a:br>
              <a:r>
                <a:rPr lang="ru-RU" sz="1400" b="1" spc="50" dirty="0">
                  <a:solidFill>
                    <a:srgbClr val="51626F"/>
                  </a:solidFill>
                  <a:latin typeface="+mj-lt"/>
                  <a:cs typeface="Arial" pitchFamily="34" charset="0"/>
                </a:rPr>
                <a:t>НА ОДНУ АВАРИЮ</a:t>
              </a: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2483743" y="3172240"/>
              <a:ext cx="3463269" cy="422427"/>
              <a:chOff x="2408894" y="4162241"/>
              <a:chExt cx="3463269" cy="42242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7CE0BC3-5121-44C5-BBCB-451D2DE1F096}"/>
                  </a:ext>
                </a:extLst>
              </p:cNvPr>
              <p:cNvSpPr txBox="1"/>
              <p:nvPr/>
            </p:nvSpPr>
            <p:spPr>
              <a:xfrm>
                <a:off x="2408894" y="4415391"/>
                <a:ext cx="3463269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100" spc="50" dirty="0">
                    <a:solidFill>
                      <a:srgbClr val="51626F"/>
                    </a:solidFill>
                    <a:latin typeface="+mj-lt"/>
                  </a:rPr>
                  <a:t>Благодаря работе ГАИС «ЭРА-ГЛОНАСС»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637BCA6-D59E-4087-8B29-340AD1047EFE}"/>
                  </a:ext>
                </a:extLst>
              </p:cNvPr>
              <p:cNvSpPr txBox="1"/>
              <p:nvPr/>
            </p:nvSpPr>
            <p:spPr>
              <a:xfrm>
                <a:off x="2421176" y="4162241"/>
                <a:ext cx="297473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400" b="1" spc="50" dirty="0">
                    <a:solidFill>
                      <a:srgbClr val="51626F"/>
                    </a:solidFill>
                    <a:latin typeface="+mj-lt"/>
                    <a:cs typeface="Arial" pitchFamily="34" charset="0"/>
                  </a:rPr>
                  <a:t>ЖИЗНЕЙ УДАЛОСЬ СПАСТИ</a:t>
                </a: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2490173" y="3878439"/>
              <a:ext cx="3590020" cy="417614"/>
              <a:chOff x="2421674" y="4948120"/>
              <a:chExt cx="3590020" cy="41761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8B56F05-844B-48B9-8F63-261AC2334F1D}"/>
                  </a:ext>
                </a:extLst>
              </p:cNvPr>
              <p:cNvSpPr txBox="1"/>
              <p:nvPr/>
            </p:nvSpPr>
            <p:spPr>
              <a:xfrm>
                <a:off x="2427729" y="4948120"/>
                <a:ext cx="936104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400" b="1" spc="50" dirty="0">
                    <a:solidFill>
                      <a:srgbClr val="51626F"/>
                    </a:solidFill>
                    <a:latin typeface="+mj-lt"/>
                    <a:cs typeface="Arial" pitchFamily="34" charset="0"/>
                  </a:rPr>
                  <a:t>СЕКУНД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4A4E2B-8AC0-48AE-82C5-00BBD921B0F6}"/>
                  </a:ext>
                </a:extLst>
              </p:cNvPr>
              <p:cNvSpPr txBox="1"/>
              <p:nvPr/>
            </p:nvSpPr>
            <p:spPr>
              <a:xfrm>
                <a:off x="2421674" y="5196457"/>
                <a:ext cx="359002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1100" spc="50" dirty="0">
                    <a:solidFill>
                      <a:srgbClr val="51626F"/>
                    </a:solidFill>
                    <a:latin typeface="+mj-lt"/>
                  </a:rPr>
                  <a:t>Из ГАИС «ЭРА-ГЛОНАСС» в «Систему-112»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66D21-D6C6-40CD-888C-3D2EEA76A6E5}"/>
                </a:ext>
              </a:extLst>
            </p:cNvPr>
            <p:cNvSpPr txBox="1"/>
            <p:nvPr/>
          </p:nvSpPr>
          <p:spPr>
            <a:xfrm>
              <a:off x="1223924" y="2405220"/>
              <a:ext cx="116278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3200" b="1" spc="50" dirty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14%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0C848B9-24FD-48A0-8785-C7F8284372E7}"/>
                </a:ext>
              </a:extLst>
            </p:cNvPr>
            <p:cNvSpPr txBox="1"/>
            <p:nvPr/>
          </p:nvSpPr>
          <p:spPr>
            <a:xfrm>
              <a:off x="1020306" y="3064119"/>
              <a:ext cx="1365356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3600" b="1" spc="50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1000</a:t>
              </a:r>
              <a:endParaRPr lang="ru-RU" sz="3600" b="1" spc="50" dirty="0">
                <a:solidFill>
                  <a:srgbClr val="2ED2D6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5ACE76-4491-4FFF-92FB-F77DFB2876CC}"/>
                </a:ext>
              </a:extLst>
            </p:cNvPr>
            <p:cNvSpPr txBox="1"/>
            <p:nvPr/>
          </p:nvSpPr>
          <p:spPr>
            <a:xfrm>
              <a:off x="1217574" y="3776379"/>
              <a:ext cx="89019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3600" b="1" spc="50" dirty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19</a:t>
              </a:r>
            </a:p>
          </p:txBody>
        </p:sp>
        <p:sp>
          <p:nvSpPr>
            <p:cNvPr id="23" name="Равнобедренный треугольник 22"/>
            <p:cNvSpPr/>
            <p:nvPr/>
          </p:nvSpPr>
          <p:spPr>
            <a:xfrm rot="10800000">
              <a:off x="730438" y="2506573"/>
              <a:ext cx="369950" cy="330450"/>
            </a:xfrm>
            <a:prstGeom prst="triangle">
              <a:avLst/>
            </a:prstGeom>
            <a:solidFill>
              <a:srgbClr val="2ED2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2ED2D6"/>
                </a:solidFill>
              </a:endParaRPr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1271588" y="4503276"/>
              <a:ext cx="4412932" cy="0"/>
            </a:xfrm>
            <a:prstGeom prst="line">
              <a:avLst/>
            </a:prstGeom>
            <a:ln w="19050">
              <a:solidFill>
                <a:srgbClr val="5162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185328" y="4607810"/>
              <a:ext cx="50429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solidFill>
                    <a:srgbClr val="51626F"/>
                  </a:solidFill>
                </a:rPr>
                <a:t>Транспортные средства, </a:t>
              </a:r>
              <a:r>
                <a:rPr lang="ru-RU" sz="1400" dirty="0" smtClean="0">
                  <a:solidFill>
                    <a:srgbClr val="51626F"/>
                  </a:solidFill>
                </a:rPr>
                <a:t>зарегистрированные</a:t>
              </a:r>
            </a:p>
            <a:p>
              <a:r>
                <a:rPr lang="ru-RU" sz="1400" dirty="0" smtClean="0">
                  <a:solidFill>
                    <a:srgbClr val="51626F"/>
                  </a:solidFill>
                </a:rPr>
                <a:t>в </a:t>
              </a:r>
              <a:r>
                <a:rPr lang="ru-RU" sz="1400" dirty="0">
                  <a:solidFill>
                    <a:srgbClr val="51626F"/>
                  </a:solidFill>
                </a:rPr>
                <a:t>системе </a:t>
              </a:r>
              <a:r>
                <a:rPr lang="ru-RU" sz="1400" dirty="0" smtClean="0">
                  <a:solidFill>
                    <a:srgbClr val="51626F"/>
                  </a:solidFill>
                </a:rPr>
                <a:t>«</a:t>
              </a:r>
              <a:r>
                <a:rPr lang="ru-RU" sz="1400" dirty="0">
                  <a:solidFill>
                    <a:srgbClr val="51626F"/>
                  </a:solidFill>
                </a:rPr>
                <a:t>ЭРА-ГЛОНАСС</a:t>
              </a:r>
              <a:r>
                <a:rPr lang="ru-RU" sz="1400" dirty="0" smtClean="0">
                  <a:solidFill>
                    <a:srgbClr val="51626F"/>
                  </a:solidFill>
                </a:rPr>
                <a:t>»: </a:t>
              </a:r>
              <a:endParaRPr lang="ru-RU" sz="1400" dirty="0">
                <a:solidFill>
                  <a:srgbClr val="51626F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182723" y="5047122"/>
              <a:ext cx="30355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>
                  <a:solidFill>
                    <a:srgbClr val="51626F"/>
                  </a:solidFill>
                  <a:latin typeface="+mj-lt"/>
                </a:rPr>
                <a:t>Сентябрь 2019 – </a:t>
              </a:r>
              <a:r>
                <a:rPr lang="ru-RU" sz="2000" b="1" dirty="0" smtClean="0">
                  <a:solidFill>
                    <a:srgbClr val="2ED2D6"/>
                  </a:solidFill>
                </a:rPr>
                <a:t>4,3 млн. </a:t>
              </a: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6771511" y="1429542"/>
            <a:ext cx="4572870" cy="3807750"/>
            <a:chOff x="634683" y="2394595"/>
            <a:chExt cx="5267594" cy="4056372"/>
          </a:xfrm>
        </p:grpSpPr>
        <p:grpSp>
          <p:nvGrpSpPr>
            <p:cNvPr id="58" name="Группа 57"/>
            <p:cNvGrpSpPr/>
            <p:nvPr/>
          </p:nvGrpSpPr>
          <p:grpSpPr>
            <a:xfrm>
              <a:off x="995003" y="2951245"/>
              <a:ext cx="4682743" cy="2747427"/>
              <a:chOff x="1058503" y="3588172"/>
              <a:chExt cx="4682743" cy="1602501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77" name="Скругленный прямоугольник 76"/>
              <p:cNvSpPr/>
              <p:nvPr/>
            </p:nvSpPr>
            <p:spPr>
              <a:xfrm>
                <a:off x="1058503" y="5064522"/>
                <a:ext cx="415750" cy="126151"/>
              </a:xfrm>
              <a:prstGeom prst="roundRect">
                <a:avLst/>
              </a:prstGeom>
              <a:solidFill>
                <a:srgbClr val="2ED2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8" name="Скругленный прямоугольник 77"/>
              <p:cNvSpPr/>
              <p:nvPr/>
            </p:nvSpPr>
            <p:spPr>
              <a:xfrm>
                <a:off x="2125251" y="5010323"/>
                <a:ext cx="415750" cy="180350"/>
              </a:xfrm>
              <a:prstGeom prst="roundRect">
                <a:avLst/>
              </a:prstGeom>
              <a:solidFill>
                <a:srgbClr val="2ED2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9" name="Скругленный прямоугольник 78"/>
              <p:cNvSpPr/>
              <p:nvPr/>
            </p:nvSpPr>
            <p:spPr>
              <a:xfrm>
                <a:off x="3191999" y="4736429"/>
                <a:ext cx="415750" cy="454244"/>
              </a:xfrm>
              <a:prstGeom prst="roundRect">
                <a:avLst/>
              </a:prstGeom>
              <a:solidFill>
                <a:srgbClr val="2ED2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0" name="Скругленный прямоугольник 79"/>
              <p:cNvSpPr/>
              <p:nvPr/>
            </p:nvSpPr>
            <p:spPr>
              <a:xfrm>
                <a:off x="4258747" y="4214666"/>
                <a:ext cx="415750" cy="976007"/>
              </a:xfrm>
              <a:prstGeom prst="roundRect">
                <a:avLst/>
              </a:prstGeom>
              <a:solidFill>
                <a:srgbClr val="2ED2D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1" name="Скругленный прямоугольник 80"/>
              <p:cNvSpPr/>
              <p:nvPr/>
            </p:nvSpPr>
            <p:spPr>
              <a:xfrm>
                <a:off x="5325496" y="3588172"/>
                <a:ext cx="415750" cy="1602501"/>
              </a:xfrm>
              <a:prstGeom prst="roundRect">
                <a:avLst/>
              </a:prstGeom>
              <a:pattFill prst="wdUpDiag">
                <a:fgClr>
                  <a:srgbClr val="2ED2D6"/>
                </a:fgClr>
                <a:bgClr>
                  <a:schemeClr val="bg1"/>
                </a:bgClr>
              </a:pattFill>
              <a:ln w="19050">
                <a:solidFill>
                  <a:srgbClr val="2ED2D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1DF638DD-261F-4730-9EE5-91F5C4720AD6}"/>
                </a:ext>
              </a:extLst>
            </p:cNvPr>
            <p:cNvCxnSpPr/>
            <p:nvPr/>
          </p:nvCxnSpPr>
          <p:spPr>
            <a:xfrm>
              <a:off x="860425" y="5689600"/>
              <a:ext cx="5041852" cy="0"/>
            </a:xfrm>
            <a:prstGeom prst="line">
              <a:avLst/>
            </a:prstGeom>
            <a:ln w="50800">
              <a:solidFill>
                <a:srgbClr val="51626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CE1432F8-950B-4B66-9B5B-613AA114843A}"/>
                </a:ext>
              </a:extLst>
            </p:cNvPr>
            <p:cNvSpPr/>
            <p:nvPr/>
          </p:nvSpPr>
          <p:spPr>
            <a:xfrm>
              <a:off x="2179630" y="5607479"/>
              <a:ext cx="173190" cy="17081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B0086D4C-DC96-46E6-A26D-34F4F8B156D6}"/>
                </a:ext>
              </a:extLst>
            </p:cNvPr>
            <p:cNvSpPr/>
            <p:nvPr/>
          </p:nvSpPr>
          <p:spPr>
            <a:xfrm>
              <a:off x="1112484" y="5605959"/>
              <a:ext cx="173190" cy="173856"/>
            </a:xfrm>
            <a:prstGeom prst="ellipse">
              <a:avLst/>
            </a:prstGeom>
            <a:solidFill>
              <a:schemeClr val="bg2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63" name="Заголовок 1">
              <a:extLst>
                <a:ext uri="{FF2B5EF4-FFF2-40B4-BE49-F238E27FC236}">
                  <a16:creationId xmlns:a16="http://schemas.microsoft.com/office/drawing/2014/main" id="{5B6F80B2-4A1E-439C-AEF3-188BA7C36A42}"/>
                </a:ext>
              </a:extLst>
            </p:cNvPr>
            <p:cNvSpPr txBox="1">
              <a:spLocks/>
            </p:cNvSpPr>
            <p:nvPr/>
          </p:nvSpPr>
          <p:spPr>
            <a:xfrm>
              <a:off x="846009" y="5969782"/>
              <a:ext cx="706141" cy="48118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accent1"/>
                  </a:solidFill>
                  <a:latin typeface="+mj-lt"/>
                  <a:ea typeface="Roboto Medium" pitchFamily="2" charset="0"/>
                  <a:cs typeface="Open Sans" panose="020B0606030504020204" pitchFamily="34" charset="0"/>
                </a:defRPr>
              </a:lvl1pPr>
            </a:lstStyle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900" spc="50" dirty="0" smtClean="0">
                  <a:solidFill>
                    <a:srgbClr val="51626F"/>
                  </a:solidFill>
                </a:rPr>
                <a:t>ДЕКАБРЬ</a:t>
              </a:r>
              <a:endParaRPr lang="ru-RU" sz="900" spc="50" dirty="0">
                <a:solidFill>
                  <a:srgbClr val="51626F"/>
                </a:solidFill>
              </a:endParaRPr>
            </a:p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1600" b="1" spc="50" dirty="0">
                  <a:solidFill>
                    <a:srgbClr val="2ED2D6"/>
                  </a:solidFill>
                </a:rPr>
                <a:t>2015</a:t>
              </a:r>
            </a:p>
          </p:txBody>
        </p:sp>
        <p:sp>
          <p:nvSpPr>
            <p:cNvPr id="64" name="Заголовок 1">
              <a:extLst>
                <a:ext uri="{FF2B5EF4-FFF2-40B4-BE49-F238E27FC236}">
                  <a16:creationId xmlns:a16="http://schemas.microsoft.com/office/drawing/2014/main" id="{54EA2C1F-CDF1-42BE-8FF3-6E753A12E7B7}"/>
                </a:ext>
              </a:extLst>
            </p:cNvPr>
            <p:cNvSpPr txBox="1">
              <a:spLocks/>
            </p:cNvSpPr>
            <p:nvPr/>
          </p:nvSpPr>
          <p:spPr>
            <a:xfrm>
              <a:off x="1914150" y="5969782"/>
              <a:ext cx="706141" cy="48118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accent1"/>
                  </a:solidFill>
                  <a:latin typeface="+mj-lt"/>
                  <a:ea typeface="Roboto Medium" pitchFamily="2" charset="0"/>
                  <a:cs typeface="Open Sans" panose="020B0606030504020204" pitchFamily="34" charset="0"/>
                </a:defRPr>
              </a:lvl1pPr>
            </a:lstStyle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900" spc="50" dirty="0">
                  <a:solidFill>
                    <a:srgbClr val="51626F"/>
                  </a:solidFill>
                </a:rPr>
                <a:t>ДЕКАБРЬ</a:t>
              </a:r>
            </a:p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1600" b="1" spc="50" dirty="0">
                  <a:solidFill>
                    <a:srgbClr val="2ED2D6"/>
                  </a:solidFill>
                </a:rPr>
                <a:t>2016</a:t>
              </a:r>
            </a:p>
          </p:txBody>
        </p:sp>
        <p:sp>
          <p:nvSpPr>
            <p:cNvPr id="65" name="Заголовок 1">
              <a:extLst>
                <a:ext uri="{FF2B5EF4-FFF2-40B4-BE49-F238E27FC236}">
                  <a16:creationId xmlns:a16="http://schemas.microsoft.com/office/drawing/2014/main" id="{ED98C0EC-724E-4FF4-96D9-CCC50046EEE7}"/>
                </a:ext>
              </a:extLst>
            </p:cNvPr>
            <p:cNvSpPr txBox="1">
              <a:spLocks/>
            </p:cNvSpPr>
            <p:nvPr/>
          </p:nvSpPr>
          <p:spPr>
            <a:xfrm>
              <a:off x="2982290" y="5969782"/>
              <a:ext cx="706141" cy="48118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accent1"/>
                  </a:solidFill>
                  <a:latin typeface="+mj-lt"/>
                  <a:ea typeface="Roboto Medium" pitchFamily="2" charset="0"/>
                  <a:cs typeface="Open Sans" panose="020B0606030504020204" pitchFamily="34" charset="0"/>
                </a:defRPr>
              </a:lvl1pPr>
            </a:lstStyle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900" spc="50" dirty="0">
                  <a:solidFill>
                    <a:srgbClr val="51626F"/>
                  </a:solidFill>
                </a:rPr>
                <a:t>ДЕКАБРЬ</a:t>
              </a:r>
            </a:p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1600" b="1" spc="50" dirty="0">
                  <a:solidFill>
                    <a:srgbClr val="2ED2D6"/>
                  </a:solidFill>
                </a:rPr>
                <a:t>2017</a:t>
              </a:r>
            </a:p>
          </p:txBody>
        </p:sp>
        <p:sp>
          <p:nvSpPr>
            <p:cNvPr id="66" name="Заголовок 1">
              <a:extLst>
                <a:ext uri="{FF2B5EF4-FFF2-40B4-BE49-F238E27FC236}">
                  <a16:creationId xmlns:a16="http://schemas.microsoft.com/office/drawing/2014/main" id="{7E5A06FE-3926-4CA1-BE90-9242DF65278F}"/>
                </a:ext>
              </a:extLst>
            </p:cNvPr>
            <p:cNvSpPr txBox="1">
              <a:spLocks/>
            </p:cNvSpPr>
            <p:nvPr/>
          </p:nvSpPr>
          <p:spPr>
            <a:xfrm>
              <a:off x="4050433" y="5969782"/>
              <a:ext cx="706141" cy="48118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accent1"/>
                  </a:solidFill>
                  <a:latin typeface="+mj-lt"/>
                  <a:ea typeface="Roboto Medium" pitchFamily="2" charset="0"/>
                  <a:cs typeface="Open Sans" panose="020B0606030504020204" pitchFamily="34" charset="0"/>
                </a:defRPr>
              </a:lvl1pPr>
            </a:lstStyle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900" spc="50" dirty="0" smtClean="0">
                  <a:solidFill>
                    <a:srgbClr val="51626F"/>
                  </a:solidFill>
                </a:rPr>
                <a:t>ДЕКАБРЬ</a:t>
              </a:r>
              <a:endParaRPr lang="ru-RU" sz="900" spc="50" dirty="0">
                <a:solidFill>
                  <a:srgbClr val="51626F"/>
                </a:solidFill>
              </a:endParaRPr>
            </a:p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1600" b="1" spc="50" dirty="0">
                  <a:solidFill>
                    <a:srgbClr val="2ED2D6"/>
                  </a:solidFill>
                </a:rPr>
                <a:t>2018</a:t>
              </a:r>
            </a:p>
          </p:txBody>
        </p:sp>
        <p:sp>
          <p:nvSpPr>
            <p:cNvPr id="67" name="Заголовок 1">
              <a:extLst>
                <a:ext uri="{FF2B5EF4-FFF2-40B4-BE49-F238E27FC236}">
                  <a16:creationId xmlns:a16="http://schemas.microsoft.com/office/drawing/2014/main" id="{915A0DAD-22EC-4223-9472-7B6CA74B4714}"/>
                </a:ext>
              </a:extLst>
            </p:cNvPr>
            <p:cNvSpPr txBox="1">
              <a:spLocks/>
            </p:cNvSpPr>
            <p:nvPr/>
          </p:nvSpPr>
          <p:spPr>
            <a:xfrm>
              <a:off x="5120804" y="5969782"/>
              <a:ext cx="701684" cy="478148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3200" b="1" kern="1200" dirty="0">
                  <a:solidFill>
                    <a:schemeClr val="accent1"/>
                  </a:solidFill>
                  <a:latin typeface="+mj-lt"/>
                  <a:ea typeface="Roboto Medium" pitchFamily="2" charset="0"/>
                  <a:cs typeface="Open Sans" panose="020B0606030504020204" pitchFamily="34" charset="0"/>
                </a:defRPr>
              </a:lvl1pPr>
            </a:lstStyle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900" spc="50" dirty="0" smtClean="0">
                  <a:solidFill>
                    <a:srgbClr val="51626F"/>
                  </a:solidFill>
                </a:rPr>
                <a:t>ДЕКАБРЬ</a:t>
              </a:r>
              <a:endParaRPr lang="ru-RU" sz="900" spc="50" dirty="0">
                <a:solidFill>
                  <a:srgbClr val="51626F"/>
                </a:solidFill>
              </a:endParaRPr>
            </a:p>
            <a:p>
              <a:pPr marL="0" lvl="2" algn="ctr">
                <a:spcBef>
                  <a:spcPts val="500"/>
                </a:spcBef>
                <a:buClr>
                  <a:srgbClr val="51626F"/>
                </a:buClr>
                <a:buSzPct val="100000"/>
                <a:defRPr/>
              </a:pPr>
              <a:r>
                <a:rPr lang="ru-RU" sz="1600" b="1" spc="50" dirty="0">
                  <a:solidFill>
                    <a:srgbClr val="2ED2D6"/>
                  </a:solidFill>
                </a:rPr>
                <a:t>2019</a:t>
              </a:r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id="{CE1432F8-950B-4B66-9B5B-613AA114843A}"/>
                </a:ext>
              </a:extLst>
            </p:cNvPr>
            <p:cNvSpPr/>
            <p:nvPr/>
          </p:nvSpPr>
          <p:spPr>
            <a:xfrm>
              <a:off x="3246776" y="5607479"/>
              <a:ext cx="173190" cy="17081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CE1432F8-950B-4B66-9B5B-613AA114843A}"/>
                </a:ext>
              </a:extLst>
            </p:cNvPr>
            <p:cNvSpPr/>
            <p:nvPr/>
          </p:nvSpPr>
          <p:spPr>
            <a:xfrm>
              <a:off x="4313922" y="5607479"/>
              <a:ext cx="173190" cy="17081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id="{CE1432F8-950B-4B66-9B5B-613AA114843A}"/>
                </a:ext>
              </a:extLst>
            </p:cNvPr>
            <p:cNvSpPr/>
            <p:nvPr/>
          </p:nvSpPr>
          <p:spPr>
            <a:xfrm>
              <a:off x="5381068" y="5607479"/>
              <a:ext cx="173190" cy="170816"/>
            </a:xfrm>
            <a:prstGeom prst="ellipse">
              <a:avLst/>
            </a:prstGeom>
            <a:solidFill>
              <a:schemeClr val="bg2">
                <a:lumMod val="60000"/>
                <a:lumOff val="40000"/>
              </a:schemeClr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+mj-lt"/>
              </a:endParaRPr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:a16="http://schemas.microsoft.com/office/drawing/2014/main" id="{A9E8B561-E19D-4621-9A6C-D6B565ECFA5E}"/>
                </a:ext>
              </a:extLst>
            </p:cNvPr>
            <p:cNvSpPr/>
            <p:nvPr/>
          </p:nvSpPr>
          <p:spPr>
            <a:xfrm>
              <a:off x="634683" y="4884680"/>
              <a:ext cx="1137808" cy="3299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0,06</a:t>
              </a:r>
              <a:endParaRPr lang="ru-RU" sz="2000" b="1" dirty="0">
                <a:solidFill>
                  <a:srgbClr val="2ED2D6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:a16="http://schemas.microsoft.com/office/drawing/2014/main" id="{37A7AF0A-0D95-4AB0-8706-DF6B2D8271FB}"/>
                </a:ext>
              </a:extLst>
            </p:cNvPr>
            <p:cNvSpPr/>
            <p:nvPr/>
          </p:nvSpPr>
          <p:spPr>
            <a:xfrm>
              <a:off x="1681111" y="4759495"/>
              <a:ext cx="1137808" cy="3299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0,2</a:t>
              </a:r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:a16="http://schemas.microsoft.com/office/drawing/2014/main" id="{AE755660-6632-48C7-AC17-7A51FD76C753}"/>
                </a:ext>
              </a:extLst>
            </p:cNvPr>
            <p:cNvSpPr/>
            <p:nvPr/>
          </p:nvSpPr>
          <p:spPr>
            <a:xfrm>
              <a:off x="2875000" y="4332383"/>
              <a:ext cx="894310" cy="3299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2000" b="1" dirty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1,4</a:t>
              </a:r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:a16="http://schemas.microsoft.com/office/drawing/2014/main" id="{F91FBEC9-B7EF-49D3-8D78-BEBABACFE9CC}"/>
                </a:ext>
              </a:extLst>
            </p:cNvPr>
            <p:cNvSpPr/>
            <p:nvPr/>
          </p:nvSpPr>
          <p:spPr>
            <a:xfrm>
              <a:off x="3931654" y="3438682"/>
              <a:ext cx="894310" cy="3299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3,</a:t>
              </a:r>
              <a:r>
                <a:rPr lang="en-US" sz="2000" b="1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1</a:t>
              </a:r>
              <a:endParaRPr lang="ru-RU" sz="2000" b="1" dirty="0">
                <a:solidFill>
                  <a:srgbClr val="2ED2D6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:a16="http://schemas.microsoft.com/office/drawing/2014/main" id="{D8100D33-745E-4375-97E3-D07CAADD952D}"/>
                </a:ext>
              </a:extLst>
            </p:cNvPr>
            <p:cNvSpPr/>
            <p:nvPr/>
          </p:nvSpPr>
          <p:spPr>
            <a:xfrm>
              <a:off x="5007967" y="2394595"/>
              <a:ext cx="894310" cy="32995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rgbClr val="2ED2D6"/>
                  </a:solidFill>
                  <a:latin typeface="+mj-lt"/>
                  <a:cs typeface="Arial" pitchFamily="34" charset="0"/>
                </a:rPr>
                <a:t>5,1</a:t>
              </a:r>
              <a:endParaRPr lang="ru-RU" sz="2000" b="1" dirty="0">
                <a:solidFill>
                  <a:srgbClr val="2ED2D6"/>
                </a:solidFill>
                <a:latin typeface="+mj-lt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244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7" b="16249"/>
          <a:stretch/>
        </p:blipFill>
        <p:spPr>
          <a:xfrm>
            <a:off x="-1" y="-87086"/>
            <a:ext cx="12192001" cy="6966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-87086"/>
            <a:ext cx="12192001" cy="69668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1" y="6197601"/>
            <a:ext cx="12192001" cy="660399"/>
          </a:xfrm>
          <a:prstGeom prst="rect">
            <a:avLst/>
          </a:prstGeom>
          <a:solidFill>
            <a:srgbClr val="2ED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4386292" y="847664"/>
            <a:ext cx="3386512" cy="2579299"/>
            <a:chOff x="4386292" y="847664"/>
            <a:chExt cx="3381555" cy="2579299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873" t="12453" r="36392" b="49937"/>
            <a:stretch/>
          </p:blipFill>
          <p:spPr>
            <a:xfrm>
              <a:off x="4386292" y="847664"/>
              <a:ext cx="3381555" cy="2579299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5440860" y="1870123"/>
              <a:ext cx="137623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Система реагирования при авариях</a:t>
              </a:r>
              <a:endParaRPr lang="ru-RU" sz="1100" b="1" dirty="0">
                <a:solidFill>
                  <a:srgbClr val="51626F"/>
                </a:solidFill>
              </a:endParaRPr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5171" y="1062712"/>
              <a:ext cx="546930" cy="546930"/>
            </a:xfrm>
            <a:prstGeom prst="rect">
              <a:avLst/>
            </a:prstGeom>
          </p:spPr>
        </p:pic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224425" y="271632"/>
            <a:ext cx="11444933" cy="38779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r>
              <a:rPr lang="ru-RU" sz="2800" spc="50" dirty="0" smtClean="0">
                <a:solidFill>
                  <a:srgbClr val="51626F"/>
                </a:solidFill>
              </a:rPr>
              <a:t>ГАИС «ЭРА-ГЛОНАСС» </a:t>
            </a:r>
            <a:r>
              <a:rPr lang="ru-RU" sz="2800" spc="50" dirty="0" smtClean="0">
                <a:solidFill>
                  <a:srgbClr val="2ED2D6"/>
                </a:solidFill>
              </a:rPr>
              <a:t>- это:</a:t>
            </a:r>
            <a:endParaRPr lang="ru-RU" sz="2800" spc="50" dirty="0">
              <a:solidFill>
                <a:srgbClr val="2ED2D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80458" y="632395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3</a:t>
            </a:r>
          </a:p>
        </p:txBody>
      </p:sp>
      <p:grpSp>
        <p:nvGrpSpPr>
          <p:cNvPr id="82" name="Группа 81"/>
          <p:cNvGrpSpPr/>
          <p:nvPr/>
        </p:nvGrpSpPr>
        <p:grpSpPr>
          <a:xfrm>
            <a:off x="5762444" y="3217653"/>
            <a:ext cx="2941609" cy="2872596"/>
            <a:chOff x="5762444" y="3217653"/>
            <a:chExt cx="2941609" cy="2872596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64" t="46918" r="28608" b="11195"/>
            <a:stretch/>
          </p:blipFill>
          <p:spPr>
            <a:xfrm>
              <a:off x="5762444" y="3217653"/>
              <a:ext cx="2941609" cy="2872596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6011522" y="3919054"/>
              <a:ext cx="182501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Система высокоточного</a:t>
              </a:r>
            </a:p>
            <a:p>
              <a:pPr algn="ctr"/>
              <a:r>
                <a:rPr lang="ru-RU" sz="1100" b="1" dirty="0">
                  <a:solidFill>
                    <a:srgbClr val="51626F"/>
                  </a:solidFill>
                </a:rPr>
                <a:t>о</a:t>
              </a:r>
              <a:r>
                <a:rPr lang="ru-RU" sz="1100" b="1" dirty="0" smtClean="0">
                  <a:solidFill>
                    <a:srgbClr val="51626F"/>
                  </a:solidFill>
                </a:rPr>
                <a:t>пределения</a:t>
              </a:r>
            </a:p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местоположения</a:t>
              </a:r>
              <a:endParaRPr lang="ru-RU" sz="1100" b="1" dirty="0">
                <a:solidFill>
                  <a:srgbClr val="51626F"/>
                </a:solidFill>
              </a:endParaRPr>
            </a:p>
          </p:txBody>
        </p:sp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6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389" y="4815436"/>
              <a:ext cx="434324" cy="434324"/>
            </a:xfrm>
            <a:prstGeom prst="rect">
              <a:avLst/>
            </a:prstGeom>
          </p:spPr>
        </p:pic>
      </p:grpSp>
      <p:grpSp>
        <p:nvGrpSpPr>
          <p:cNvPr id="79" name="Группа 78"/>
          <p:cNvGrpSpPr/>
          <p:nvPr/>
        </p:nvGrpSpPr>
        <p:grpSpPr>
          <a:xfrm>
            <a:off x="7629136" y="4063087"/>
            <a:ext cx="2963640" cy="2133295"/>
            <a:chOff x="8477488" y="3901075"/>
            <a:chExt cx="2963640" cy="2133295"/>
          </a:xfrm>
        </p:grpSpPr>
        <p:cxnSp>
          <p:nvCxnSpPr>
            <p:cNvPr id="56" name="Прямая соединительная линия 55"/>
            <p:cNvCxnSpPr/>
            <p:nvPr/>
          </p:nvCxnSpPr>
          <p:spPr>
            <a:xfrm flipV="1">
              <a:off x="8477488" y="5124450"/>
              <a:ext cx="636362" cy="1639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Рисунок 5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7833" y="3901075"/>
              <a:ext cx="2133295" cy="2133295"/>
            </a:xfrm>
            <a:prstGeom prst="rect">
              <a:avLst/>
            </a:prstGeom>
          </p:spPr>
        </p:pic>
      </p:grpSp>
      <p:grpSp>
        <p:nvGrpSpPr>
          <p:cNvPr id="83" name="Группа 82"/>
          <p:cNvGrpSpPr/>
          <p:nvPr/>
        </p:nvGrpSpPr>
        <p:grpSpPr>
          <a:xfrm>
            <a:off x="3226278" y="3355675"/>
            <a:ext cx="3493699" cy="2803585"/>
            <a:chOff x="3226278" y="3355675"/>
            <a:chExt cx="3493699" cy="2803585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62" t="48931" r="44882" b="10188"/>
            <a:stretch/>
          </p:blipFill>
          <p:spPr>
            <a:xfrm>
              <a:off x="3226278" y="3355675"/>
              <a:ext cx="3493699" cy="2803585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4143602" y="4098690"/>
              <a:ext cx="195973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Система обеспечения</a:t>
              </a:r>
            </a:p>
            <a:p>
              <a:pPr algn="ctr"/>
              <a:r>
                <a:rPr lang="ru-RU" sz="1100" b="1" dirty="0" err="1">
                  <a:solidFill>
                    <a:srgbClr val="51626F"/>
                  </a:solidFill>
                </a:rPr>
                <a:t>н</a:t>
              </a:r>
              <a:r>
                <a:rPr lang="ru-RU" sz="1100" b="1" dirty="0" err="1" smtClean="0">
                  <a:solidFill>
                    <a:srgbClr val="51626F"/>
                  </a:solidFill>
                </a:rPr>
                <a:t>екорректируемости</a:t>
              </a:r>
              <a:endParaRPr lang="ru-RU" sz="1100" b="1" dirty="0" smtClean="0">
                <a:solidFill>
                  <a:srgbClr val="51626F"/>
                </a:solidFill>
              </a:endParaRPr>
            </a:p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информации</a:t>
              </a:r>
              <a:endParaRPr lang="ru-RU" sz="1100" b="1" dirty="0">
                <a:solidFill>
                  <a:srgbClr val="51626F"/>
                </a:solidFill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5635" y="4815436"/>
              <a:ext cx="443035" cy="443035"/>
            </a:xfrm>
            <a:prstGeom prst="rect">
              <a:avLst/>
            </a:prstGeom>
          </p:spPr>
        </p:pic>
      </p:grpSp>
      <p:grpSp>
        <p:nvGrpSpPr>
          <p:cNvPr id="80" name="Группа 79"/>
          <p:cNvGrpSpPr/>
          <p:nvPr/>
        </p:nvGrpSpPr>
        <p:grpSpPr>
          <a:xfrm>
            <a:off x="1319842" y="4815436"/>
            <a:ext cx="2655682" cy="1205297"/>
            <a:chOff x="1319842" y="4815436"/>
            <a:chExt cx="2655682" cy="1205297"/>
          </a:xfrm>
        </p:grpSpPr>
        <p:cxnSp>
          <p:nvCxnSpPr>
            <p:cNvPr id="63" name="Прямая соединительная линия 62"/>
            <p:cNvCxnSpPr/>
            <p:nvPr/>
          </p:nvCxnSpPr>
          <p:spPr>
            <a:xfrm flipV="1">
              <a:off x="2555161" y="4815436"/>
              <a:ext cx="1420363" cy="374300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319842" y="5189736"/>
              <a:ext cx="2061713" cy="830997"/>
            </a:xfrm>
            <a:prstGeom prst="rect">
              <a:avLst/>
            </a:prstGeom>
            <a:noFill/>
            <a:ln>
              <a:solidFill>
                <a:srgbClr val="2ED2D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200" spc="50" dirty="0">
                  <a:solidFill>
                    <a:srgbClr val="51626F"/>
                  </a:solidFill>
                  <a:cs typeface="Arial" pitchFamily="34" charset="0"/>
                </a:rPr>
                <a:t>Доверенная передача информации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Мониторинг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Страхование</a:t>
              </a: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545670" y="1459817"/>
            <a:ext cx="3273016" cy="991612"/>
            <a:chOff x="545670" y="1459817"/>
            <a:chExt cx="3273016" cy="991612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2674189" y="2106148"/>
              <a:ext cx="1144497" cy="345281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545670" y="1459817"/>
              <a:ext cx="2656224" cy="646331"/>
            </a:xfrm>
            <a:prstGeom prst="rect">
              <a:avLst/>
            </a:prstGeom>
            <a:noFill/>
            <a:ln>
              <a:solidFill>
                <a:srgbClr val="2ED2D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spc="50" dirty="0" smtClean="0">
                  <a:solidFill>
                    <a:srgbClr val="51626F"/>
                  </a:solidFill>
                  <a:cs typeface="Arial" pitchFamily="34" charset="0"/>
                </a:rPr>
                <a:t>Full &amp; Multi MVNO</a:t>
              </a:r>
              <a:endParaRPr lang="ru-RU" sz="1200" spc="50" dirty="0" smtClean="0">
                <a:solidFill>
                  <a:srgbClr val="51626F"/>
                </a:solidFill>
                <a:cs typeface="Arial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Максимальная надёжность</a:t>
              </a:r>
              <a:endParaRPr lang="en-US" sz="1200" spc="50" dirty="0" smtClean="0">
                <a:solidFill>
                  <a:srgbClr val="51626F"/>
                </a:solidFill>
                <a:cs typeface="Arial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Роуминг </a:t>
              </a:r>
              <a:r>
                <a:rPr lang="en-US" sz="1200" spc="50" dirty="0" smtClean="0">
                  <a:solidFill>
                    <a:srgbClr val="51626F"/>
                  </a:solidFill>
                  <a:cs typeface="Arial" pitchFamily="34" charset="0"/>
                </a:rPr>
                <a:t>(</a:t>
              </a:r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скоро</a:t>
              </a:r>
              <a:r>
                <a:rPr lang="en-US" sz="1200" spc="50" dirty="0" smtClean="0">
                  <a:solidFill>
                    <a:srgbClr val="51626F"/>
                  </a:solidFill>
                  <a:cs typeface="Arial" pitchFamily="34" charset="0"/>
                </a:rPr>
                <a:t>)</a:t>
              </a:r>
              <a:endParaRPr lang="ru-RU" sz="1200" spc="50" dirty="0">
                <a:solidFill>
                  <a:srgbClr val="51626F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3381555" y="1345722"/>
            <a:ext cx="2846718" cy="3154392"/>
            <a:chOff x="3381555" y="1345721"/>
            <a:chExt cx="2846718" cy="3140015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36" t="19623" r="48915" b="34591"/>
            <a:stretch/>
          </p:blipFill>
          <p:spPr>
            <a:xfrm>
              <a:off x="3381555" y="1345721"/>
              <a:ext cx="2846718" cy="3140015"/>
            </a:xfrm>
            <a:prstGeom prst="rect">
              <a:avLst/>
            </a:prstGeom>
          </p:spPr>
        </p:pic>
        <p:sp>
          <p:nvSpPr>
            <p:cNvPr id="68" name="TextBox 67"/>
            <p:cNvSpPr txBox="1"/>
            <p:nvPr/>
          </p:nvSpPr>
          <p:spPr>
            <a:xfrm>
              <a:off x="3988942" y="2882966"/>
              <a:ext cx="182501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Сеть связи</a:t>
              </a:r>
            </a:p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с максимальным</a:t>
              </a:r>
            </a:p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покрытием</a:t>
              </a:r>
              <a:endParaRPr lang="ru-RU" sz="1100" b="1" dirty="0">
                <a:solidFill>
                  <a:srgbClr val="51626F"/>
                </a:solidFill>
              </a:endParaRPr>
            </a:p>
          </p:txBody>
        </p:sp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8790" y="2524379"/>
              <a:ext cx="514045" cy="514045"/>
            </a:xfrm>
            <a:prstGeom prst="rect">
              <a:avLst/>
            </a:prstGeom>
          </p:spPr>
        </p:pic>
      </p:grpSp>
      <p:grpSp>
        <p:nvGrpSpPr>
          <p:cNvPr id="76" name="Группа 75"/>
          <p:cNvGrpSpPr/>
          <p:nvPr/>
        </p:nvGrpSpPr>
        <p:grpSpPr>
          <a:xfrm>
            <a:off x="5995358" y="1328468"/>
            <a:ext cx="3062378" cy="3105509"/>
            <a:chOff x="5995358" y="1328468"/>
            <a:chExt cx="3062378" cy="310550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75" t="19372" r="25707" b="35346"/>
            <a:stretch/>
          </p:blipFill>
          <p:spPr>
            <a:xfrm>
              <a:off x="5995358" y="1328468"/>
              <a:ext cx="3062378" cy="3105509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504611" y="2759402"/>
              <a:ext cx="129079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>
                  <a:solidFill>
                    <a:srgbClr val="51626F"/>
                  </a:solidFill>
                </a:rPr>
                <a:t>Мониторинг любых подвижных объектов</a:t>
              </a:r>
              <a:endParaRPr lang="ru-RU" sz="1100" b="1" dirty="0">
                <a:solidFill>
                  <a:srgbClr val="51626F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3300" y="2504341"/>
              <a:ext cx="535970" cy="535970"/>
            </a:xfrm>
            <a:prstGeom prst="rect">
              <a:avLst/>
            </a:prstGeom>
          </p:spPr>
        </p:pic>
      </p:grpSp>
      <p:grpSp>
        <p:nvGrpSpPr>
          <p:cNvPr id="77" name="Группа 76"/>
          <p:cNvGrpSpPr/>
          <p:nvPr/>
        </p:nvGrpSpPr>
        <p:grpSpPr>
          <a:xfrm>
            <a:off x="5479003" y="2863584"/>
            <a:ext cx="1213866" cy="1208470"/>
            <a:chOff x="5479003" y="2863584"/>
            <a:chExt cx="1213866" cy="1208470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58" t="36478" r="42122" b="35346"/>
            <a:stretch/>
          </p:blipFill>
          <p:spPr>
            <a:xfrm>
              <a:off x="5479003" y="2863584"/>
              <a:ext cx="1213866" cy="1208470"/>
            </a:xfrm>
            <a:prstGeom prst="rect">
              <a:avLst/>
            </a:prstGeom>
          </p:spPr>
        </p:pic>
        <p:pic>
          <p:nvPicPr>
            <p:cNvPr id="74" name="Рисунок 7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3387" y="3016487"/>
              <a:ext cx="855656" cy="855656"/>
            </a:xfrm>
            <a:prstGeom prst="rect">
              <a:avLst/>
            </a:prstGeom>
          </p:spPr>
        </p:pic>
      </p:grpSp>
      <p:grpSp>
        <p:nvGrpSpPr>
          <p:cNvPr id="10" name="Группа 9"/>
          <p:cNvGrpSpPr/>
          <p:nvPr/>
        </p:nvGrpSpPr>
        <p:grpSpPr>
          <a:xfrm>
            <a:off x="8368153" y="1328468"/>
            <a:ext cx="3613938" cy="1276329"/>
            <a:chOff x="8368153" y="1328468"/>
            <a:chExt cx="3613938" cy="1276329"/>
          </a:xfrm>
        </p:grpSpPr>
        <p:sp>
          <p:nvSpPr>
            <p:cNvPr id="33" name="TextBox 32"/>
            <p:cNvSpPr txBox="1"/>
            <p:nvPr/>
          </p:nvSpPr>
          <p:spPr>
            <a:xfrm>
              <a:off x="9653085" y="1908560"/>
              <a:ext cx="2329006" cy="646331"/>
            </a:xfrm>
            <a:prstGeom prst="rect">
              <a:avLst/>
            </a:prstGeom>
            <a:noFill/>
            <a:ln>
              <a:solidFill>
                <a:srgbClr val="2ED2D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200" spc="50" dirty="0" smtClean="0">
                  <a:solidFill>
                    <a:srgbClr val="51626F"/>
                  </a:solidFill>
                  <a:cs typeface="Arial" pitchFamily="34" charset="0"/>
                </a:rPr>
                <a:t>Инструмент для создания эффективных региональных систем</a:t>
              </a:r>
              <a:endParaRPr lang="ru-RU" sz="1200" b="1" spc="50" dirty="0">
                <a:solidFill>
                  <a:srgbClr val="51626F"/>
                </a:solidFill>
                <a:cs typeface="Arial" pitchFamily="34" charset="0"/>
              </a:endParaRPr>
            </a:p>
          </p:txBody>
        </p:sp>
        <p:pic>
          <p:nvPicPr>
            <p:cNvPr id="48" name="Рисунок 4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368153" y="1342055"/>
              <a:ext cx="446186" cy="446186"/>
            </a:xfrm>
            <a:prstGeom prst="rect">
              <a:avLst/>
            </a:prstGeom>
          </p:spPr>
        </p:pic>
        <p:pic>
          <p:nvPicPr>
            <p:cNvPr id="49" name="Рисунок 48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7231" y="1328468"/>
              <a:ext cx="486837" cy="486837"/>
            </a:xfrm>
            <a:prstGeom prst="rect">
              <a:avLst/>
            </a:prstGeom>
          </p:spPr>
        </p:pic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1246" y="1973265"/>
              <a:ext cx="328096" cy="328096"/>
            </a:xfrm>
            <a:prstGeom prst="rect">
              <a:avLst/>
            </a:prstGeom>
          </p:spPr>
        </p:pic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109" y="1979824"/>
              <a:ext cx="309315" cy="309315"/>
            </a:xfrm>
            <a:prstGeom prst="rect">
              <a:avLst/>
            </a:prstGeom>
          </p:spPr>
        </p:pic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9155" y="1424268"/>
              <a:ext cx="314326" cy="314326"/>
            </a:xfrm>
            <a:prstGeom prst="rect">
              <a:avLst/>
            </a:prstGeom>
          </p:spPr>
        </p:pic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8428650" y="2451429"/>
              <a:ext cx="941720" cy="153368"/>
            </a:xfrm>
            <a:prstGeom prst="line">
              <a:avLst/>
            </a:prstGeom>
            <a:ln w="31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571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07" b="16249"/>
          <a:stretch/>
        </p:blipFill>
        <p:spPr>
          <a:xfrm>
            <a:off x="-1" y="-87086"/>
            <a:ext cx="12192001" cy="69668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" y="-87086"/>
            <a:ext cx="12192001" cy="696685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97" b="776"/>
          <a:stretch/>
        </p:blipFill>
        <p:spPr>
          <a:xfrm>
            <a:off x="3482350" y="-108856"/>
            <a:ext cx="8713661" cy="63612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6197601"/>
            <a:ext cx="12192001" cy="660399"/>
          </a:xfrm>
          <a:prstGeom prst="rect">
            <a:avLst/>
          </a:prstGeom>
          <a:solidFill>
            <a:srgbClr val="2ED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580458" y="6323959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108857"/>
            <a:ext cx="3806456" cy="6306458"/>
          </a:xfrm>
          <a:prstGeom prst="rect">
            <a:avLst/>
          </a:prstGeom>
          <a:solidFill>
            <a:srgbClr val="FD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765" y="2887692"/>
            <a:ext cx="10264588" cy="990600"/>
          </a:xfrm>
          <a:prstGeom prst="roundRect">
            <a:avLst/>
          </a:prstGeom>
          <a:solidFill>
            <a:srgbClr val="2ED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075765" y="2227293"/>
            <a:ext cx="10593593" cy="1556125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b="1" kern="1200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r>
              <a:rPr lang="ru-RU" sz="2800" spc="50" dirty="0" smtClean="0">
                <a:solidFill>
                  <a:srgbClr val="51626F"/>
                </a:solidFill>
              </a:rPr>
              <a:t>ГАИС «ЭРА-ГЛОНАСС» -  </a:t>
            </a:r>
          </a:p>
          <a:p>
            <a:pPr algn="ctr"/>
            <a:endParaRPr lang="ru-RU" sz="2800" spc="50" dirty="0" smtClean="0">
              <a:solidFill>
                <a:srgbClr val="51626F"/>
              </a:solidFill>
            </a:endParaRPr>
          </a:p>
          <a:p>
            <a:pPr algn="ctr"/>
            <a:r>
              <a:rPr lang="ru-RU" sz="2800" spc="50" dirty="0">
                <a:solidFill>
                  <a:schemeClr val="bg1"/>
                </a:solidFill>
              </a:rPr>
              <a:t> </a:t>
            </a:r>
            <a:r>
              <a:rPr lang="ru-RU" sz="2800" spc="50" dirty="0" smtClean="0">
                <a:solidFill>
                  <a:schemeClr val="bg1"/>
                </a:solidFill>
              </a:rPr>
              <a:t> это готовая базовая инфраструктура </a:t>
            </a:r>
          </a:p>
          <a:p>
            <a:pPr algn="ctr"/>
            <a:r>
              <a:rPr lang="ru-RU" sz="2800" spc="50" dirty="0" smtClean="0">
                <a:solidFill>
                  <a:schemeClr val="bg1"/>
                </a:solidFill>
              </a:rPr>
              <a:t>для множества сервисов и построения ИТС</a:t>
            </a:r>
            <a:endParaRPr lang="ru-RU" sz="2800" spc="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5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88" y="405925"/>
            <a:ext cx="3454250" cy="822238"/>
          </a:xfrm>
          <a:prstGeom prst="rect">
            <a:avLst/>
          </a:prstGeom>
        </p:spPr>
      </p:pic>
      <p:grpSp>
        <p:nvGrpSpPr>
          <p:cNvPr id="13" name="Группа 27"/>
          <p:cNvGrpSpPr>
            <a:grpSpLocks/>
          </p:cNvGrpSpPr>
          <p:nvPr/>
        </p:nvGrpSpPr>
        <p:grpSpPr bwMode="auto">
          <a:xfrm>
            <a:off x="481088" y="5917060"/>
            <a:ext cx="3911600" cy="550620"/>
            <a:chOff x="764774" y="5232072"/>
            <a:chExt cx="3912001" cy="550416"/>
          </a:xfrm>
        </p:grpSpPr>
        <p:sp>
          <p:nvSpPr>
            <p:cNvPr id="25" name="TextBox 33"/>
            <p:cNvSpPr txBox="1">
              <a:spLocks noChangeArrowheads="1"/>
            </p:cNvSpPr>
            <p:nvPr/>
          </p:nvSpPr>
          <p:spPr bwMode="auto">
            <a:xfrm>
              <a:off x="1624981" y="5353392"/>
              <a:ext cx="3051794" cy="246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ru-RU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е</a:t>
              </a:r>
              <a:r>
                <a:rPr lang="en-US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-mail: info@aoglonass.ru</a:t>
              </a:r>
              <a:endParaRPr lang="ru-RU" altLang="ru-RU" sz="1600" dirty="0">
                <a:solidFill>
                  <a:schemeClr val="bg1"/>
                </a:solidFill>
                <a:latin typeface="Verdana" panose="020B0604030504040204" pitchFamily="34" charset="0"/>
              </a:endParaRPr>
            </a:p>
          </p:txBody>
        </p:sp>
        <p:grpSp>
          <p:nvGrpSpPr>
            <p:cNvPr id="26" name="Группа 25"/>
            <p:cNvGrpSpPr>
              <a:grpSpLocks/>
            </p:cNvGrpSpPr>
            <p:nvPr/>
          </p:nvGrpSpPr>
          <p:grpSpPr bwMode="auto">
            <a:xfrm>
              <a:off x="764774" y="5232072"/>
              <a:ext cx="550416" cy="550416"/>
              <a:chOff x="764774" y="5232072"/>
              <a:chExt cx="550416" cy="550416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764774" y="5231829"/>
                <a:ext cx="550919" cy="550659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ru-RU" dirty="0"/>
                  <a:t> </a:t>
                </a:r>
              </a:p>
            </p:txBody>
          </p:sp>
          <p:sp>
            <p:nvSpPr>
              <p:cNvPr id="28" name="Freeform 13"/>
              <p:cNvSpPr>
                <a:spLocks noEditPoints="1"/>
              </p:cNvSpPr>
              <p:nvPr/>
            </p:nvSpPr>
            <p:spPr bwMode="auto">
              <a:xfrm>
                <a:off x="844339" y="5357472"/>
                <a:ext cx="391286" cy="299617"/>
              </a:xfrm>
              <a:custGeom>
                <a:avLst/>
                <a:gdLst>
                  <a:gd name="T0" fmla="*/ 2147483646 w 139"/>
                  <a:gd name="T1" fmla="*/ 2147483646 h 104"/>
                  <a:gd name="T2" fmla="*/ 2147483646 w 139"/>
                  <a:gd name="T3" fmla="*/ 2147483646 h 104"/>
                  <a:gd name="T4" fmla="*/ 2147483646 w 139"/>
                  <a:gd name="T5" fmla="*/ 2147483646 h 104"/>
                  <a:gd name="T6" fmla="*/ 2147483646 w 139"/>
                  <a:gd name="T7" fmla="*/ 2147483646 h 104"/>
                  <a:gd name="T8" fmla="*/ 2147483646 w 139"/>
                  <a:gd name="T9" fmla="*/ 2147483646 h 104"/>
                  <a:gd name="T10" fmla="*/ 2147483646 w 139"/>
                  <a:gd name="T11" fmla="*/ 2147483646 h 104"/>
                  <a:gd name="T12" fmla="*/ 2147483646 w 139"/>
                  <a:gd name="T13" fmla="*/ 2147483646 h 104"/>
                  <a:gd name="T14" fmla="*/ 2147483646 w 139"/>
                  <a:gd name="T15" fmla="*/ 2147483646 h 104"/>
                  <a:gd name="T16" fmla="*/ 2147483646 w 139"/>
                  <a:gd name="T17" fmla="*/ 2147483646 h 104"/>
                  <a:gd name="T18" fmla="*/ 2147483646 w 139"/>
                  <a:gd name="T19" fmla="*/ 0 h 104"/>
                  <a:gd name="T20" fmla="*/ 2147483646 w 139"/>
                  <a:gd name="T21" fmla="*/ 0 h 104"/>
                  <a:gd name="T22" fmla="*/ 2147483646 w 139"/>
                  <a:gd name="T23" fmla="*/ 2147483646 h 104"/>
                  <a:gd name="T24" fmla="*/ 2147483646 w 139"/>
                  <a:gd name="T25" fmla="*/ 2147483646 h 104"/>
                  <a:gd name="T26" fmla="*/ 2147483646 w 139"/>
                  <a:gd name="T27" fmla="*/ 2147483646 h 104"/>
                  <a:gd name="T28" fmla="*/ 2147483646 w 139"/>
                  <a:gd name="T29" fmla="*/ 2147483646 h 104"/>
                  <a:gd name="T30" fmla="*/ 2147483646 w 139"/>
                  <a:gd name="T31" fmla="*/ 2147483646 h 104"/>
                  <a:gd name="T32" fmla="*/ 2147483646 w 139"/>
                  <a:gd name="T33" fmla="*/ 2147483646 h 104"/>
                  <a:gd name="T34" fmla="*/ 2147483646 w 139"/>
                  <a:gd name="T35" fmla="*/ 2147483646 h 104"/>
                  <a:gd name="T36" fmla="*/ 2147483646 w 139"/>
                  <a:gd name="T37" fmla="*/ 2147483646 h 104"/>
                  <a:gd name="T38" fmla="*/ 2147483646 w 139"/>
                  <a:gd name="T39" fmla="*/ 2147483646 h 104"/>
                  <a:gd name="T40" fmla="*/ 2147483646 w 139"/>
                  <a:gd name="T41" fmla="*/ 2147483646 h 104"/>
                  <a:gd name="T42" fmla="*/ 2147483646 w 139"/>
                  <a:gd name="T43" fmla="*/ 2147483646 h 104"/>
                  <a:gd name="T44" fmla="*/ 2147483646 w 139"/>
                  <a:gd name="T45" fmla="*/ 2147483646 h 104"/>
                  <a:gd name="T46" fmla="*/ 2147483646 w 139"/>
                  <a:gd name="T47" fmla="*/ 2147483646 h 104"/>
                  <a:gd name="T48" fmla="*/ 2147483646 w 139"/>
                  <a:gd name="T49" fmla="*/ 2147483646 h 104"/>
                  <a:gd name="T50" fmla="*/ 2147483646 w 139"/>
                  <a:gd name="T51" fmla="*/ 2147483646 h 104"/>
                  <a:gd name="T52" fmla="*/ 2147483646 w 139"/>
                  <a:gd name="T53" fmla="*/ 2147483646 h 104"/>
                  <a:gd name="T54" fmla="*/ 2147483646 w 139"/>
                  <a:gd name="T55" fmla="*/ 2147483646 h 104"/>
                  <a:gd name="T56" fmla="*/ 2147483646 w 139"/>
                  <a:gd name="T57" fmla="*/ 2147483646 h 104"/>
                  <a:gd name="T58" fmla="*/ 2147483646 w 139"/>
                  <a:gd name="T59" fmla="*/ 2147483646 h 104"/>
                  <a:gd name="T60" fmla="*/ 0 w 139"/>
                  <a:gd name="T61" fmla="*/ 2147483646 h 104"/>
                  <a:gd name="T62" fmla="*/ 0 w 139"/>
                  <a:gd name="T63" fmla="*/ 2147483646 h 104"/>
                  <a:gd name="T64" fmla="*/ 2147483646 w 139"/>
                  <a:gd name="T65" fmla="*/ 2147483646 h 104"/>
                  <a:gd name="T66" fmla="*/ 2147483646 w 139"/>
                  <a:gd name="T67" fmla="*/ 2147483646 h 104"/>
                  <a:gd name="T68" fmla="*/ 2147483646 w 139"/>
                  <a:gd name="T69" fmla="*/ 2147483646 h 104"/>
                  <a:gd name="T70" fmla="*/ 2147483646 w 139"/>
                  <a:gd name="T71" fmla="*/ 2147483646 h 104"/>
                  <a:gd name="T72" fmla="*/ 2147483646 w 139"/>
                  <a:gd name="T73" fmla="*/ 2147483646 h 104"/>
                  <a:gd name="T74" fmla="*/ 2147483646 w 139"/>
                  <a:gd name="T75" fmla="*/ 2147483646 h 104"/>
                  <a:gd name="T76" fmla="*/ 2147483646 w 139"/>
                  <a:gd name="T77" fmla="*/ 2147483646 h 104"/>
                  <a:gd name="T78" fmla="*/ 2147483646 w 139"/>
                  <a:gd name="T79" fmla="*/ 2147483646 h 104"/>
                  <a:gd name="T80" fmla="*/ 2147483646 w 139"/>
                  <a:gd name="T81" fmla="*/ 2147483646 h 104"/>
                  <a:gd name="T82" fmla="*/ 2147483646 w 139"/>
                  <a:gd name="T83" fmla="*/ 2147483646 h 1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39" h="104">
                    <a:moveTo>
                      <a:pt x="58" y="26"/>
                    </a:moveTo>
                    <a:cubicBezTo>
                      <a:pt x="58" y="58"/>
                      <a:pt x="58" y="58"/>
                      <a:pt x="58" y="58"/>
                    </a:cubicBezTo>
                    <a:cubicBezTo>
                      <a:pt x="64" y="47"/>
                      <a:pt x="64" y="47"/>
                      <a:pt x="64" y="47"/>
                    </a:cubicBezTo>
                    <a:cubicBezTo>
                      <a:pt x="75" y="65"/>
                      <a:pt x="75" y="65"/>
                      <a:pt x="75" y="65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71" y="43"/>
                      <a:pt x="71" y="43"/>
                      <a:pt x="71" y="43"/>
                    </a:cubicBezTo>
                    <a:cubicBezTo>
                      <a:pt x="84" y="43"/>
                      <a:pt x="84" y="43"/>
                      <a:pt x="84" y="43"/>
                    </a:cubicBezTo>
                    <a:lnTo>
                      <a:pt x="58" y="26"/>
                    </a:lnTo>
                    <a:close/>
                    <a:moveTo>
                      <a:pt x="128" y="11"/>
                    </a:moveTo>
                    <a:cubicBezTo>
                      <a:pt x="128" y="5"/>
                      <a:pt x="122" y="0"/>
                      <a:pt x="116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6" y="0"/>
                      <a:pt x="11" y="5"/>
                      <a:pt x="11" y="11"/>
                    </a:cubicBezTo>
                    <a:cubicBezTo>
                      <a:pt x="11" y="87"/>
                      <a:pt x="11" y="87"/>
                      <a:pt x="11" y="87"/>
                    </a:cubicBezTo>
                    <a:cubicBezTo>
                      <a:pt x="128" y="87"/>
                      <a:pt x="128" y="87"/>
                      <a:pt x="128" y="87"/>
                    </a:cubicBezTo>
                    <a:lnTo>
                      <a:pt x="128" y="11"/>
                    </a:lnTo>
                    <a:close/>
                    <a:moveTo>
                      <a:pt x="116" y="72"/>
                    </a:moveTo>
                    <a:cubicBezTo>
                      <a:pt x="116" y="74"/>
                      <a:pt x="115" y="75"/>
                      <a:pt x="113" y="75"/>
                    </a:cubicBezTo>
                    <a:cubicBezTo>
                      <a:pt x="26" y="75"/>
                      <a:pt x="26" y="75"/>
                      <a:pt x="26" y="75"/>
                    </a:cubicBezTo>
                    <a:cubicBezTo>
                      <a:pt x="24" y="75"/>
                      <a:pt x="23" y="74"/>
                      <a:pt x="23" y="72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3"/>
                      <a:pt x="24" y="11"/>
                      <a:pt x="26" y="11"/>
                    </a:cubicBezTo>
                    <a:cubicBezTo>
                      <a:pt x="113" y="11"/>
                      <a:pt x="113" y="11"/>
                      <a:pt x="113" y="11"/>
                    </a:cubicBezTo>
                    <a:cubicBezTo>
                      <a:pt x="115" y="11"/>
                      <a:pt x="116" y="13"/>
                      <a:pt x="116" y="14"/>
                    </a:cubicBezTo>
                    <a:lnTo>
                      <a:pt x="116" y="72"/>
                    </a:lnTo>
                    <a:close/>
                    <a:moveTo>
                      <a:pt x="81" y="93"/>
                    </a:moveTo>
                    <a:cubicBezTo>
                      <a:pt x="81" y="96"/>
                      <a:pt x="81" y="96"/>
                      <a:pt x="81" y="96"/>
                    </a:cubicBezTo>
                    <a:cubicBezTo>
                      <a:pt x="81" y="97"/>
                      <a:pt x="80" y="99"/>
                      <a:pt x="78" y="99"/>
                    </a:cubicBezTo>
                    <a:cubicBezTo>
                      <a:pt x="61" y="99"/>
                      <a:pt x="61" y="99"/>
                      <a:pt x="61" y="99"/>
                    </a:cubicBezTo>
                    <a:cubicBezTo>
                      <a:pt x="59" y="99"/>
                      <a:pt x="58" y="97"/>
                      <a:pt x="58" y="96"/>
                    </a:cubicBezTo>
                    <a:cubicBezTo>
                      <a:pt x="58" y="93"/>
                      <a:pt x="58" y="93"/>
                      <a:pt x="58" y="9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3"/>
                      <a:pt x="0" y="95"/>
                      <a:pt x="0" y="99"/>
                    </a:cubicBezTo>
                    <a:cubicBezTo>
                      <a:pt x="0" y="102"/>
                      <a:pt x="2" y="104"/>
                      <a:pt x="5" y="104"/>
                    </a:cubicBezTo>
                    <a:cubicBezTo>
                      <a:pt x="133" y="104"/>
                      <a:pt x="133" y="104"/>
                      <a:pt x="133" y="104"/>
                    </a:cubicBezTo>
                    <a:cubicBezTo>
                      <a:pt x="137" y="104"/>
                      <a:pt x="139" y="102"/>
                      <a:pt x="139" y="99"/>
                    </a:cubicBezTo>
                    <a:cubicBezTo>
                      <a:pt x="139" y="95"/>
                      <a:pt x="139" y="93"/>
                      <a:pt x="139" y="93"/>
                    </a:cubicBezTo>
                    <a:lnTo>
                      <a:pt x="81" y="93"/>
                    </a:lnTo>
                    <a:close/>
                    <a:moveTo>
                      <a:pt x="125" y="102"/>
                    </a:moveTo>
                    <a:cubicBezTo>
                      <a:pt x="123" y="102"/>
                      <a:pt x="121" y="101"/>
                      <a:pt x="121" y="99"/>
                    </a:cubicBezTo>
                    <a:cubicBezTo>
                      <a:pt x="121" y="97"/>
                      <a:pt x="123" y="95"/>
                      <a:pt x="125" y="95"/>
                    </a:cubicBezTo>
                    <a:cubicBezTo>
                      <a:pt x="127" y="95"/>
                      <a:pt x="128" y="97"/>
                      <a:pt x="128" y="99"/>
                    </a:cubicBezTo>
                    <a:cubicBezTo>
                      <a:pt x="128" y="101"/>
                      <a:pt x="127" y="102"/>
                      <a:pt x="125" y="10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4" name="Группа 36"/>
          <p:cNvGrpSpPr>
            <a:grpSpLocks/>
          </p:cNvGrpSpPr>
          <p:nvPr/>
        </p:nvGrpSpPr>
        <p:grpSpPr bwMode="auto">
          <a:xfrm>
            <a:off x="8313618" y="5916938"/>
            <a:ext cx="3635509" cy="550620"/>
            <a:chOff x="764774" y="3927908"/>
            <a:chExt cx="3635882" cy="550416"/>
          </a:xfrm>
        </p:grpSpPr>
        <p:grpSp>
          <p:nvGrpSpPr>
            <p:cNvPr id="21" name="Группа 23"/>
            <p:cNvGrpSpPr>
              <a:grpSpLocks/>
            </p:cNvGrpSpPr>
            <p:nvPr/>
          </p:nvGrpSpPr>
          <p:grpSpPr bwMode="auto">
            <a:xfrm>
              <a:off x="764774" y="3927908"/>
              <a:ext cx="550416" cy="550416"/>
              <a:chOff x="764774" y="3862200"/>
              <a:chExt cx="550416" cy="550416"/>
            </a:xfrm>
          </p:grpSpPr>
          <p:sp>
            <p:nvSpPr>
              <p:cNvPr id="23" name="Овал 22"/>
              <p:cNvSpPr/>
              <p:nvPr/>
            </p:nvSpPr>
            <p:spPr>
              <a:xfrm>
                <a:off x="764774" y="3862200"/>
                <a:ext cx="550919" cy="55065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ru-RU" dirty="0"/>
                  <a:t> </a:t>
                </a:r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886788" y="3984734"/>
                <a:ext cx="306388" cy="305349"/>
              </a:xfrm>
              <a:custGeom>
                <a:avLst/>
                <a:gdLst>
                  <a:gd name="T0" fmla="*/ 2147483646 w 144"/>
                  <a:gd name="T1" fmla="*/ 2147483646 h 144"/>
                  <a:gd name="T2" fmla="*/ 2147483646 w 144"/>
                  <a:gd name="T3" fmla="*/ 2147483646 h 144"/>
                  <a:gd name="T4" fmla="*/ 2147483646 w 144"/>
                  <a:gd name="T5" fmla="*/ 2147483646 h 144"/>
                  <a:gd name="T6" fmla="*/ 2147483646 w 144"/>
                  <a:gd name="T7" fmla="*/ 2147483646 h 144"/>
                  <a:gd name="T8" fmla="*/ 2147483646 w 144"/>
                  <a:gd name="T9" fmla="*/ 0 h 144"/>
                  <a:gd name="T10" fmla="*/ 2147483646 w 144"/>
                  <a:gd name="T11" fmla="*/ 0 h 144"/>
                  <a:gd name="T12" fmla="*/ 0 w 144"/>
                  <a:gd name="T13" fmla="*/ 2147483646 h 144"/>
                  <a:gd name="T14" fmla="*/ 2147483646 w 144"/>
                  <a:gd name="T15" fmla="*/ 2147483646 h 144"/>
                  <a:gd name="T16" fmla="*/ 2147483646 w 144"/>
                  <a:gd name="T17" fmla="*/ 2147483646 h 144"/>
                  <a:gd name="T18" fmla="*/ 2147483646 w 144"/>
                  <a:gd name="T19" fmla="*/ 2147483646 h 144"/>
                  <a:gd name="T20" fmla="*/ 2147483646 w 144"/>
                  <a:gd name="T21" fmla="*/ 2147483646 h 144"/>
                  <a:gd name="T22" fmla="*/ 2147483646 w 144"/>
                  <a:gd name="T23" fmla="*/ 2147483646 h 144"/>
                  <a:gd name="T24" fmla="*/ 2147483646 w 144"/>
                  <a:gd name="T25" fmla="*/ 2147483646 h 14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4" h="144">
                    <a:moveTo>
                      <a:pt x="86" y="110"/>
                    </a:moveTo>
                    <a:cubicBezTo>
                      <a:pt x="79" y="110"/>
                      <a:pt x="62" y="96"/>
                      <a:pt x="55" y="89"/>
                    </a:cubicBezTo>
                    <a:cubicBezTo>
                      <a:pt x="48" y="82"/>
                      <a:pt x="34" y="65"/>
                      <a:pt x="34" y="58"/>
                    </a:cubicBezTo>
                    <a:cubicBezTo>
                      <a:pt x="34" y="52"/>
                      <a:pt x="52" y="43"/>
                      <a:pt x="52" y="39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0"/>
                      <a:pt x="34" y="0"/>
                      <a:pt x="24" y="0"/>
                    </a:cubicBezTo>
                    <a:cubicBezTo>
                      <a:pt x="17" y="0"/>
                      <a:pt x="0" y="21"/>
                      <a:pt x="0" y="34"/>
                    </a:cubicBezTo>
                    <a:cubicBezTo>
                      <a:pt x="0" y="48"/>
                      <a:pt x="7" y="75"/>
                      <a:pt x="38" y="106"/>
                    </a:cubicBezTo>
                    <a:cubicBezTo>
                      <a:pt x="69" y="137"/>
                      <a:pt x="96" y="144"/>
                      <a:pt x="110" y="144"/>
                    </a:cubicBezTo>
                    <a:cubicBezTo>
                      <a:pt x="123" y="144"/>
                      <a:pt x="144" y="127"/>
                      <a:pt x="144" y="120"/>
                    </a:cubicBezTo>
                    <a:cubicBezTo>
                      <a:pt x="144" y="110"/>
                      <a:pt x="144" y="106"/>
                      <a:pt x="144" y="106"/>
                    </a:cubicBezTo>
                    <a:cubicBezTo>
                      <a:pt x="105" y="92"/>
                      <a:pt x="105" y="92"/>
                      <a:pt x="105" y="92"/>
                    </a:cubicBezTo>
                    <a:cubicBezTo>
                      <a:pt x="101" y="92"/>
                      <a:pt x="93" y="110"/>
                      <a:pt x="86" y="1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2" name="TextBox 54"/>
            <p:cNvSpPr txBox="1">
              <a:spLocks noChangeArrowheads="1"/>
            </p:cNvSpPr>
            <p:nvPr/>
          </p:nvSpPr>
          <p:spPr bwMode="auto">
            <a:xfrm>
              <a:off x="1624981" y="4049228"/>
              <a:ext cx="2775675" cy="246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ru-RU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тел: +7 (495) 988-47-10</a:t>
              </a:r>
            </a:p>
          </p:txBody>
        </p:sp>
      </p:grpSp>
      <p:grpSp>
        <p:nvGrpSpPr>
          <p:cNvPr id="15" name="Группа 28"/>
          <p:cNvGrpSpPr>
            <a:grpSpLocks/>
          </p:cNvGrpSpPr>
          <p:nvPr/>
        </p:nvGrpSpPr>
        <p:grpSpPr bwMode="auto">
          <a:xfrm>
            <a:off x="4365345" y="5917060"/>
            <a:ext cx="3868213" cy="550620"/>
            <a:chOff x="764774" y="4549003"/>
            <a:chExt cx="3868610" cy="550416"/>
          </a:xfrm>
        </p:grpSpPr>
        <p:grpSp>
          <p:nvGrpSpPr>
            <p:cNvPr id="16" name="Группа 24"/>
            <p:cNvGrpSpPr>
              <a:grpSpLocks/>
            </p:cNvGrpSpPr>
            <p:nvPr/>
          </p:nvGrpSpPr>
          <p:grpSpPr bwMode="auto">
            <a:xfrm>
              <a:off x="764774" y="4549003"/>
              <a:ext cx="550416" cy="550416"/>
              <a:chOff x="764774" y="4549003"/>
              <a:chExt cx="550416" cy="550416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764774" y="4549675"/>
                <a:ext cx="550919" cy="549071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r>
                  <a:rPr lang="ru-RU" dirty="0"/>
                  <a:t> </a:t>
                </a:r>
              </a:p>
            </p:txBody>
          </p:sp>
          <p:sp>
            <p:nvSpPr>
              <p:cNvPr id="20" name="Freeform 5"/>
              <p:cNvSpPr>
                <a:spLocks noEditPoints="1"/>
              </p:cNvSpPr>
              <p:nvPr/>
            </p:nvSpPr>
            <p:spPr bwMode="auto">
              <a:xfrm>
                <a:off x="862199" y="4629083"/>
                <a:ext cx="355567" cy="390256"/>
              </a:xfrm>
              <a:custGeom>
                <a:avLst/>
                <a:gdLst>
                  <a:gd name="T0" fmla="*/ 2147483646 w 140"/>
                  <a:gd name="T1" fmla="*/ 2147483646 h 154"/>
                  <a:gd name="T2" fmla="*/ 2147483646 w 140"/>
                  <a:gd name="T3" fmla="*/ 2147483646 h 154"/>
                  <a:gd name="T4" fmla="*/ 2147483646 w 140"/>
                  <a:gd name="T5" fmla="*/ 2147483646 h 154"/>
                  <a:gd name="T6" fmla="*/ 2147483646 w 140"/>
                  <a:gd name="T7" fmla="*/ 2147483646 h 154"/>
                  <a:gd name="T8" fmla="*/ 2147483646 w 140"/>
                  <a:gd name="T9" fmla="*/ 2147483646 h 154"/>
                  <a:gd name="T10" fmla="*/ 2147483646 w 140"/>
                  <a:gd name="T11" fmla="*/ 2147483646 h 154"/>
                  <a:gd name="T12" fmla="*/ 2147483646 w 140"/>
                  <a:gd name="T13" fmla="*/ 2147483646 h 154"/>
                  <a:gd name="T14" fmla="*/ 2147483646 w 140"/>
                  <a:gd name="T15" fmla="*/ 2147483646 h 154"/>
                  <a:gd name="T16" fmla="*/ 2147483646 w 140"/>
                  <a:gd name="T17" fmla="*/ 2147483646 h 154"/>
                  <a:gd name="T18" fmla="*/ 2147483646 w 140"/>
                  <a:gd name="T19" fmla="*/ 2147483646 h 154"/>
                  <a:gd name="T20" fmla="*/ 2147483646 w 140"/>
                  <a:gd name="T21" fmla="*/ 2147483646 h 154"/>
                  <a:gd name="T22" fmla="*/ 2147483646 w 140"/>
                  <a:gd name="T23" fmla="*/ 2147483646 h 154"/>
                  <a:gd name="T24" fmla="*/ 2147483646 w 140"/>
                  <a:gd name="T25" fmla="*/ 2147483646 h 154"/>
                  <a:gd name="T26" fmla="*/ 2147483646 w 140"/>
                  <a:gd name="T27" fmla="*/ 2147483646 h 154"/>
                  <a:gd name="T28" fmla="*/ 2147483646 w 140"/>
                  <a:gd name="T29" fmla="*/ 2147483646 h 154"/>
                  <a:gd name="T30" fmla="*/ 2147483646 w 140"/>
                  <a:gd name="T31" fmla="*/ 2147483646 h 154"/>
                  <a:gd name="T32" fmla="*/ 2147483646 w 140"/>
                  <a:gd name="T33" fmla="*/ 2147483646 h 154"/>
                  <a:gd name="T34" fmla="*/ 0 w 140"/>
                  <a:gd name="T35" fmla="*/ 2147483646 h 154"/>
                  <a:gd name="T36" fmla="*/ 2147483646 w 140"/>
                  <a:gd name="T37" fmla="*/ 2147483646 h 154"/>
                  <a:gd name="T38" fmla="*/ 2147483646 w 140"/>
                  <a:gd name="T39" fmla="*/ 2147483646 h 154"/>
                  <a:gd name="T40" fmla="*/ 2147483646 w 140"/>
                  <a:gd name="T41" fmla="*/ 2147483646 h 154"/>
                  <a:gd name="T42" fmla="*/ 2147483646 w 140"/>
                  <a:gd name="T43" fmla="*/ 2147483646 h 154"/>
                  <a:gd name="T44" fmla="*/ 2147483646 w 140"/>
                  <a:gd name="T45" fmla="*/ 2147483646 h 154"/>
                  <a:gd name="T46" fmla="*/ 2147483646 w 140"/>
                  <a:gd name="T47" fmla="*/ 2147483646 h 154"/>
                  <a:gd name="T48" fmla="*/ 2147483646 w 140"/>
                  <a:gd name="T49" fmla="*/ 2147483646 h 154"/>
                  <a:gd name="T50" fmla="*/ 2147483646 w 140"/>
                  <a:gd name="T51" fmla="*/ 2147483646 h 154"/>
                  <a:gd name="T52" fmla="*/ 2147483646 w 140"/>
                  <a:gd name="T53" fmla="*/ 2147483646 h 154"/>
                  <a:gd name="T54" fmla="*/ 2147483646 w 140"/>
                  <a:gd name="T55" fmla="*/ 2147483646 h 154"/>
                  <a:gd name="T56" fmla="*/ 2147483646 w 140"/>
                  <a:gd name="T57" fmla="*/ 2147483646 h 154"/>
                  <a:gd name="T58" fmla="*/ 2147483646 w 140"/>
                  <a:gd name="T59" fmla="*/ 2147483646 h 154"/>
                  <a:gd name="T60" fmla="*/ 2147483646 w 140"/>
                  <a:gd name="T61" fmla="*/ 2147483646 h 154"/>
                  <a:gd name="T62" fmla="*/ 2147483646 w 140"/>
                  <a:gd name="T63" fmla="*/ 2147483646 h 154"/>
                  <a:gd name="T64" fmla="*/ 2147483646 w 140"/>
                  <a:gd name="T65" fmla="*/ 2147483646 h 154"/>
                  <a:gd name="T66" fmla="*/ 2147483646 w 140"/>
                  <a:gd name="T67" fmla="*/ 2147483646 h 1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40" h="154">
                    <a:moveTo>
                      <a:pt x="63" y="14"/>
                    </a:moveTo>
                    <a:cubicBezTo>
                      <a:pt x="65" y="12"/>
                      <a:pt x="68" y="11"/>
                      <a:pt x="70" y="11"/>
                    </a:cubicBezTo>
                    <a:cubicBezTo>
                      <a:pt x="73" y="11"/>
                      <a:pt x="75" y="12"/>
                      <a:pt x="77" y="14"/>
                    </a:cubicBezTo>
                    <a:cubicBezTo>
                      <a:pt x="87" y="24"/>
                      <a:pt x="87" y="24"/>
                      <a:pt x="87" y="24"/>
                    </a:cubicBezTo>
                    <a:cubicBezTo>
                      <a:pt x="102" y="24"/>
                      <a:pt x="102" y="24"/>
                      <a:pt x="102" y="24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1" y="3"/>
                      <a:pt x="76" y="0"/>
                      <a:pt x="70" y="0"/>
                    </a:cubicBezTo>
                    <a:cubicBezTo>
                      <a:pt x="65" y="0"/>
                      <a:pt x="60" y="3"/>
                      <a:pt x="56" y="6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53" y="24"/>
                      <a:pt x="53" y="24"/>
                      <a:pt x="53" y="24"/>
                    </a:cubicBezTo>
                    <a:lnTo>
                      <a:pt x="63" y="14"/>
                    </a:lnTo>
                    <a:close/>
                    <a:moveTo>
                      <a:pt x="23" y="41"/>
                    </a:moveTo>
                    <a:cubicBezTo>
                      <a:pt x="23" y="37"/>
                      <a:pt x="27" y="33"/>
                      <a:pt x="31" y="33"/>
                    </a:cubicBezTo>
                    <a:cubicBezTo>
                      <a:pt x="109" y="33"/>
                      <a:pt x="109" y="33"/>
                      <a:pt x="109" y="33"/>
                    </a:cubicBezTo>
                    <a:cubicBezTo>
                      <a:pt x="113" y="33"/>
                      <a:pt x="117" y="37"/>
                      <a:pt x="117" y="41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23" y="59"/>
                      <a:pt x="123" y="59"/>
                      <a:pt x="123" y="59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34"/>
                      <a:pt x="117" y="28"/>
                      <a:pt x="109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24" y="28"/>
                      <a:pt x="17" y="34"/>
                      <a:pt x="17" y="41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23" y="64"/>
                      <a:pt x="23" y="64"/>
                      <a:pt x="23" y="64"/>
                    </a:cubicBezTo>
                    <a:lnTo>
                      <a:pt x="23" y="41"/>
                    </a:lnTo>
                    <a:close/>
                    <a:moveTo>
                      <a:pt x="135" y="57"/>
                    </a:moveTo>
                    <a:cubicBezTo>
                      <a:pt x="133" y="55"/>
                      <a:pt x="133" y="55"/>
                      <a:pt x="133" y="55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3" y="93"/>
                      <a:pt x="83" y="93"/>
                      <a:pt x="83" y="93"/>
                    </a:cubicBezTo>
                    <a:cubicBezTo>
                      <a:pt x="76" y="86"/>
                      <a:pt x="64" y="86"/>
                      <a:pt x="57" y="93"/>
                    </a:cubicBezTo>
                    <a:cubicBezTo>
                      <a:pt x="52" y="98"/>
                      <a:pt x="52" y="98"/>
                      <a:pt x="52" y="98"/>
                    </a:cubicBezTo>
                    <a:cubicBezTo>
                      <a:pt x="8" y="54"/>
                      <a:pt x="8" y="54"/>
                      <a:pt x="8" y="54"/>
                    </a:cubicBezTo>
                    <a:cubicBezTo>
                      <a:pt x="7" y="55"/>
                      <a:pt x="7" y="55"/>
                      <a:pt x="7" y="55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2" y="60"/>
                      <a:pt x="0" y="65"/>
                      <a:pt x="0" y="70"/>
                    </a:cubicBezTo>
                    <a:cubicBezTo>
                      <a:pt x="0" y="133"/>
                      <a:pt x="0" y="133"/>
                      <a:pt x="0" y="133"/>
                    </a:cubicBezTo>
                    <a:cubicBezTo>
                      <a:pt x="0" y="145"/>
                      <a:pt x="9" y="154"/>
                      <a:pt x="21" y="154"/>
                    </a:cubicBezTo>
                    <a:cubicBezTo>
                      <a:pt x="119" y="154"/>
                      <a:pt x="119" y="154"/>
                      <a:pt x="119" y="154"/>
                    </a:cubicBezTo>
                    <a:cubicBezTo>
                      <a:pt x="131" y="154"/>
                      <a:pt x="140" y="145"/>
                      <a:pt x="140" y="133"/>
                    </a:cubicBezTo>
                    <a:cubicBezTo>
                      <a:pt x="140" y="70"/>
                      <a:pt x="140" y="70"/>
                      <a:pt x="140" y="70"/>
                    </a:cubicBezTo>
                    <a:cubicBezTo>
                      <a:pt x="140" y="65"/>
                      <a:pt x="138" y="60"/>
                      <a:pt x="135" y="57"/>
                    </a:cubicBezTo>
                    <a:close/>
                    <a:moveTo>
                      <a:pt x="11" y="133"/>
                    </a:moveTo>
                    <a:cubicBezTo>
                      <a:pt x="11" y="70"/>
                      <a:pt x="11" y="70"/>
                      <a:pt x="11" y="70"/>
                    </a:cubicBezTo>
                    <a:cubicBezTo>
                      <a:pt x="11" y="69"/>
                      <a:pt x="11" y="67"/>
                      <a:pt x="12" y="66"/>
                    </a:cubicBezTo>
                    <a:cubicBezTo>
                      <a:pt x="48" y="102"/>
                      <a:pt x="48" y="102"/>
                      <a:pt x="48" y="102"/>
                    </a:cubicBezTo>
                    <a:cubicBezTo>
                      <a:pt x="12" y="138"/>
                      <a:pt x="12" y="138"/>
                      <a:pt x="12" y="138"/>
                    </a:cubicBezTo>
                    <a:cubicBezTo>
                      <a:pt x="11" y="137"/>
                      <a:pt x="11" y="135"/>
                      <a:pt x="11" y="133"/>
                    </a:cubicBezTo>
                    <a:close/>
                    <a:moveTo>
                      <a:pt x="119" y="143"/>
                    </a:moveTo>
                    <a:cubicBezTo>
                      <a:pt x="21" y="143"/>
                      <a:pt x="21" y="143"/>
                      <a:pt x="21" y="143"/>
                    </a:cubicBezTo>
                    <a:cubicBezTo>
                      <a:pt x="19" y="143"/>
                      <a:pt x="18" y="143"/>
                      <a:pt x="16" y="142"/>
                    </a:cubicBezTo>
                    <a:cubicBezTo>
                      <a:pt x="62" y="97"/>
                      <a:pt x="62" y="97"/>
                      <a:pt x="62" y="97"/>
                    </a:cubicBezTo>
                    <a:cubicBezTo>
                      <a:pt x="66" y="92"/>
                      <a:pt x="74" y="92"/>
                      <a:pt x="79" y="97"/>
                    </a:cubicBezTo>
                    <a:cubicBezTo>
                      <a:pt x="124" y="142"/>
                      <a:pt x="124" y="142"/>
                      <a:pt x="124" y="142"/>
                    </a:cubicBezTo>
                    <a:cubicBezTo>
                      <a:pt x="123" y="143"/>
                      <a:pt x="121" y="143"/>
                      <a:pt x="119" y="143"/>
                    </a:cubicBezTo>
                    <a:close/>
                    <a:moveTo>
                      <a:pt x="130" y="133"/>
                    </a:moveTo>
                    <a:cubicBezTo>
                      <a:pt x="130" y="135"/>
                      <a:pt x="129" y="137"/>
                      <a:pt x="128" y="138"/>
                    </a:cubicBezTo>
                    <a:cubicBezTo>
                      <a:pt x="92" y="102"/>
                      <a:pt x="92" y="102"/>
                      <a:pt x="92" y="102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29" y="67"/>
                      <a:pt x="130" y="69"/>
                      <a:pt x="130" y="70"/>
                    </a:cubicBezTo>
                    <a:lnTo>
                      <a:pt x="130" y="133"/>
                    </a:lnTo>
                    <a:close/>
                    <a:moveTo>
                      <a:pt x="59" y="46"/>
                    </a:moveTo>
                    <a:cubicBezTo>
                      <a:pt x="59" y="62"/>
                      <a:pt x="59" y="62"/>
                      <a:pt x="59" y="62"/>
                    </a:cubicBezTo>
                    <a:cubicBezTo>
                      <a:pt x="48" y="62"/>
                      <a:pt x="48" y="62"/>
                      <a:pt x="48" y="62"/>
                    </a:cubicBezTo>
                    <a:cubicBezTo>
                      <a:pt x="70" y="82"/>
                      <a:pt x="70" y="82"/>
                      <a:pt x="70" y="82"/>
                    </a:cubicBezTo>
                    <a:cubicBezTo>
                      <a:pt x="92" y="62"/>
                      <a:pt x="92" y="62"/>
                      <a:pt x="92" y="62"/>
                    </a:cubicBezTo>
                    <a:cubicBezTo>
                      <a:pt x="81" y="62"/>
                      <a:pt x="81" y="62"/>
                      <a:pt x="81" y="62"/>
                    </a:cubicBezTo>
                    <a:cubicBezTo>
                      <a:pt x="81" y="46"/>
                      <a:pt x="81" y="46"/>
                      <a:pt x="81" y="46"/>
                    </a:cubicBezTo>
                    <a:lnTo>
                      <a:pt x="59" y="4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TextBox 57"/>
            <p:cNvSpPr txBox="1">
              <a:spLocks noChangeArrowheads="1"/>
            </p:cNvSpPr>
            <p:nvPr/>
          </p:nvSpPr>
          <p:spPr bwMode="auto">
            <a:xfrm>
              <a:off x="1624981" y="4670323"/>
              <a:ext cx="3008403" cy="246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ru-RU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факс</a:t>
              </a:r>
              <a:r>
                <a:rPr lang="en-US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: </a:t>
              </a:r>
              <a:r>
                <a:rPr lang="ru-RU" altLang="ru-RU" sz="1600" dirty="0">
                  <a:solidFill>
                    <a:schemeClr val="bg1"/>
                  </a:solidFill>
                  <a:latin typeface="Verdana" panose="020B0604030504040204" pitchFamily="34" charset="0"/>
                </a:rPr>
                <a:t>+7 (495) 988-47-10</a:t>
              </a:r>
            </a:p>
          </p:txBody>
        </p:sp>
      </p:grpSp>
      <p:sp>
        <p:nvSpPr>
          <p:cNvPr id="29" name="Прямоугольник 34"/>
          <p:cNvSpPr>
            <a:spLocks noChangeArrowheads="1"/>
          </p:cNvSpPr>
          <p:nvPr/>
        </p:nvSpPr>
        <p:spPr bwMode="auto">
          <a:xfrm>
            <a:off x="407097" y="2448354"/>
            <a:ext cx="7056481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123112, Россия, Москва, </a:t>
            </a:r>
            <a:endParaRPr lang="en-US" alt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</a:endParaRPr>
          </a:p>
          <a:p>
            <a:pPr eaLnBrk="1" hangingPunct="1">
              <a:spcBef>
                <a:spcPts val="1200"/>
              </a:spcBef>
            </a:pP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ул. </a:t>
            </a:r>
            <a:r>
              <a:rPr lang="ru-RU" alt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Тестовская</a:t>
            </a:r>
            <a:r>
              <a:rPr lang="ru-RU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, д. 10, подъезд 2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</a:rPr>
              <a:t>www.aoglonass.ru</a:t>
            </a:r>
          </a:p>
        </p:txBody>
      </p:sp>
    </p:spTree>
    <p:extLst>
      <p:ext uri="{BB962C8B-B14F-4D97-AF65-F5344CB8AC3E}">
        <p14:creationId xmlns:p14="http://schemas.microsoft.com/office/powerpoint/2010/main" val="218482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nkweal_R3qcFrg_C7hBJg"/>
</p:tagLst>
</file>

<file path=ppt/theme/theme1.xml><?xml version="1.0" encoding="utf-8"?>
<a:theme xmlns:a="http://schemas.openxmlformats.org/drawingml/2006/main" name="1_Тема Office">
  <a:themeElements>
    <a:clrScheme name="Глонасс">
      <a:dk1>
        <a:sysClr val="windowText" lastClr="000000"/>
      </a:dk1>
      <a:lt1>
        <a:sysClr val="window" lastClr="FFFFFF"/>
      </a:lt1>
      <a:dk2>
        <a:srgbClr val="50C0CA"/>
      </a:dk2>
      <a:lt2>
        <a:srgbClr val="51626F"/>
      </a:lt2>
      <a:accent1>
        <a:srgbClr val="00B2BD"/>
      </a:accent1>
      <a:accent2>
        <a:srgbClr val="51626F"/>
      </a:accent2>
      <a:accent3>
        <a:srgbClr val="4ECCB1"/>
      </a:accent3>
      <a:accent4>
        <a:srgbClr val="555B7C"/>
      </a:accent4>
      <a:accent5>
        <a:srgbClr val="D4D6DA"/>
      </a:accent5>
      <a:accent6>
        <a:srgbClr val="2D2D2D"/>
      </a:accent6>
      <a:hlink>
        <a:srgbClr val="95E0D0"/>
      </a:hlink>
      <a:folHlink>
        <a:srgbClr val="44546A"/>
      </a:folHlink>
    </a:clrScheme>
    <a:fontScheme name="Глонасс_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193</Words>
  <Application>Microsoft Office PowerPoint</Application>
  <PresentationFormat>Широкоэкранный</PresentationFormat>
  <Paragraphs>71</Paragraphs>
  <Slides>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8" baseType="lpstr">
      <vt:lpstr>Arial</vt:lpstr>
      <vt:lpstr>Calibri</vt:lpstr>
      <vt:lpstr>Open Sans</vt:lpstr>
      <vt:lpstr>Open Sans Condensed</vt:lpstr>
      <vt:lpstr>Proxima Nova Rg</vt:lpstr>
      <vt:lpstr>Roboto Light</vt:lpstr>
      <vt:lpstr>Roboto Medium</vt:lpstr>
      <vt:lpstr>Rounded Mplus 1c Light</vt:lpstr>
      <vt:lpstr>Segoe UI</vt:lpstr>
      <vt:lpstr>Verdana</vt:lpstr>
      <vt:lpstr>Wingdings</vt:lpstr>
      <vt:lpstr>1_Тема Office</vt:lpstr>
      <vt:lpstr>think-cell Slide</vt:lpstr>
      <vt:lpstr>Роль  ГАИС «ЭРА-ГЛОНАСС»  в развитии ИТС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Архитектура предоставления услуг</dc:title>
  <dc:creator>Natalia</dc:creator>
  <cp:lastModifiedBy>Порошина Алина Александровна</cp:lastModifiedBy>
  <cp:revision>125</cp:revision>
  <dcterms:created xsi:type="dcterms:W3CDTF">2019-01-30T08:46:20Z</dcterms:created>
  <dcterms:modified xsi:type="dcterms:W3CDTF">2019-09-24T06:36:20Z</dcterms:modified>
</cp:coreProperties>
</file>